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38"/>
  </p:notesMasterIdLst>
  <p:sldIdLst>
    <p:sldId id="917" r:id="rId2"/>
    <p:sldId id="981" r:id="rId3"/>
    <p:sldId id="982" r:id="rId4"/>
    <p:sldId id="983" r:id="rId5"/>
    <p:sldId id="984" r:id="rId6"/>
    <p:sldId id="985" r:id="rId7"/>
    <p:sldId id="986" r:id="rId8"/>
    <p:sldId id="987" r:id="rId9"/>
    <p:sldId id="988" r:id="rId10"/>
    <p:sldId id="1031" r:id="rId11"/>
    <p:sldId id="1032" r:id="rId12"/>
    <p:sldId id="989" r:id="rId13"/>
    <p:sldId id="932" r:id="rId14"/>
    <p:sldId id="803" r:id="rId15"/>
    <p:sldId id="1010" r:id="rId16"/>
    <p:sldId id="1001" r:id="rId17"/>
    <p:sldId id="1000" r:id="rId18"/>
    <p:sldId id="997" r:id="rId19"/>
    <p:sldId id="994" r:id="rId20"/>
    <p:sldId id="998" r:id="rId21"/>
    <p:sldId id="999" r:id="rId22"/>
    <p:sldId id="996" r:id="rId23"/>
    <p:sldId id="1016" r:id="rId24"/>
    <p:sldId id="1018" r:id="rId25"/>
    <p:sldId id="995" r:id="rId26"/>
    <p:sldId id="1008" r:id="rId27"/>
    <p:sldId id="993" r:id="rId28"/>
    <p:sldId id="992" r:id="rId29"/>
    <p:sldId id="990" r:id="rId30"/>
    <p:sldId id="1002" r:id="rId31"/>
    <p:sldId id="1004" r:id="rId32"/>
    <p:sldId id="1005" r:id="rId33"/>
    <p:sldId id="1009" r:id="rId34"/>
    <p:sldId id="1006" r:id="rId35"/>
    <p:sldId id="1007" r:id="rId36"/>
    <p:sldId id="979" r:id="rId3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E262DD-87AE-4A1F-8417-18AE764BC211}" v="2" dt="2026-04-17T04:41:57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45" autoAdjust="0"/>
    <p:restoredTop sz="94660"/>
  </p:normalViewPr>
  <p:slideViewPr>
    <p:cSldViewPr snapToGrid="0">
      <p:cViewPr varScale="1">
        <p:scale>
          <a:sx n="60" d="100"/>
          <a:sy n="60" d="100"/>
        </p:scale>
        <p:origin x="6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ép Tekla" userId="3b7fe314-b6b2-4bb5-bc1c-68a235b89353" providerId="ADAL" clId="{3F503A18-2CAD-434B-8420-853A5186D5CF}"/>
    <pc:docChg chg="addSld modSld">
      <pc:chgData name="Szép Tekla" userId="3b7fe314-b6b2-4bb5-bc1c-68a235b89353" providerId="ADAL" clId="{3F503A18-2CAD-434B-8420-853A5186D5CF}" dt="2026-04-17T04:41:57.340" v="8"/>
      <pc:docMkLst>
        <pc:docMk/>
      </pc:docMkLst>
      <pc:sldChg chg="mod modShow">
        <pc:chgData name="Szép Tekla" userId="3b7fe314-b6b2-4bb5-bc1c-68a235b89353" providerId="ADAL" clId="{3F503A18-2CAD-434B-8420-853A5186D5CF}" dt="2026-04-17T04:29:26.743" v="3" actId="729"/>
        <pc:sldMkLst>
          <pc:docMk/>
          <pc:sldMk cId="2868002569" sldId="982"/>
        </pc:sldMkLst>
      </pc:sldChg>
      <pc:sldChg chg="mod modShow">
        <pc:chgData name="Szép Tekla" userId="3b7fe314-b6b2-4bb5-bc1c-68a235b89353" providerId="ADAL" clId="{3F503A18-2CAD-434B-8420-853A5186D5CF}" dt="2026-04-17T04:29:11.899" v="0" actId="729"/>
        <pc:sldMkLst>
          <pc:docMk/>
          <pc:sldMk cId="72878160" sldId="983"/>
        </pc:sldMkLst>
      </pc:sldChg>
      <pc:sldChg chg="mod modShow">
        <pc:chgData name="Szép Tekla" userId="3b7fe314-b6b2-4bb5-bc1c-68a235b89353" providerId="ADAL" clId="{3F503A18-2CAD-434B-8420-853A5186D5CF}" dt="2026-04-17T04:29:15.523" v="1" actId="729"/>
        <pc:sldMkLst>
          <pc:docMk/>
          <pc:sldMk cId="286547650" sldId="984"/>
        </pc:sldMkLst>
      </pc:sldChg>
      <pc:sldChg chg="mod modShow">
        <pc:chgData name="Szép Tekla" userId="3b7fe314-b6b2-4bb5-bc1c-68a235b89353" providerId="ADAL" clId="{3F503A18-2CAD-434B-8420-853A5186D5CF}" dt="2026-04-17T04:29:19.137" v="2" actId="729"/>
        <pc:sldMkLst>
          <pc:docMk/>
          <pc:sldMk cId="3858262593" sldId="985"/>
        </pc:sldMkLst>
      </pc:sldChg>
      <pc:sldChg chg="mod modShow">
        <pc:chgData name="Szép Tekla" userId="3b7fe314-b6b2-4bb5-bc1c-68a235b89353" providerId="ADAL" clId="{3F503A18-2CAD-434B-8420-853A5186D5CF}" dt="2026-04-17T04:29:38.830" v="4" actId="729"/>
        <pc:sldMkLst>
          <pc:docMk/>
          <pc:sldMk cId="796314971" sldId="986"/>
        </pc:sldMkLst>
      </pc:sldChg>
      <pc:sldChg chg="mod modShow">
        <pc:chgData name="Szép Tekla" userId="3b7fe314-b6b2-4bb5-bc1c-68a235b89353" providerId="ADAL" clId="{3F503A18-2CAD-434B-8420-853A5186D5CF}" dt="2026-04-17T04:29:45.675" v="5" actId="729"/>
        <pc:sldMkLst>
          <pc:docMk/>
          <pc:sldMk cId="3908480692" sldId="987"/>
        </pc:sldMkLst>
      </pc:sldChg>
      <pc:sldChg chg="mod modShow">
        <pc:chgData name="Szép Tekla" userId="3b7fe314-b6b2-4bb5-bc1c-68a235b89353" providerId="ADAL" clId="{3F503A18-2CAD-434B-8420-853A5186D5CF}" dt="2026-04-17T04:29:54.841" v="6" actId="729"/>
        <pc:sldMkLst>
          <pc:docMk/>
          <pc:sldMk cId="930518791" sldId="988"/>
        </pc:sldMkLst>
      </pc:sldChg>
      <pc:sldChg chg="add">
        <pc:chgData name="Szép Tekla" userId="3b7fe314-b6b2-4bb5-bc1c-68a235b89353" providerId="ADAL" clId="{3F503A18-2CAD-434B-8420-853A5186D5CF}" dt="2026-04-17T04:41:57.340" v="8"/>
        <pc:sldMkLst>
          <pc:docMk/>
          <pc:sldMk cId="2144432341" sldId="1016"/>
        </pc:sldMkLst>
      </pc:sldChg>
      <pc:sldChg chg="add">
        <pc:chgData name="Szép Tekla" userId="3b7fe314-b6b2-4bb5-bc1c-68a235b89353" providerId="ADAL" clId="{3F503A18-2CAD-434B-8420-853A5186D5CF}" dt="2026-04-17T04:41:57.340" v="8"/>
        <pc:sldMkLst>
          <pc:docMk/>
          <pc:sldMk cId="245241783" sldId="1018"/>
        </pc:sldMkLst>
      </pc:sldChg>
      <pc:sldChg chg="add">
        <pc:chgData name="Szép Tekla" userId="3b7fe314-b6b2-4bb5-bc1c-68a235b89353" providerId="ADAL" clId="{3F503A18-2CAD-434B-8420-853A5186D5CF}" dt="2026-04-17T04:33:37.738" v="7"/>
        <pc:sldMkLst>
          <pc:docMk/>
          <pc:sldMk cId="1609371028" sldId="1031"/>
        </pc:sldMkLst>
      </pc:sldChg>
      <pc:sldChg chg="add">
        <pc:chgData name="Szép Tekla" userId="3b7fe314-b6b2-4bb5-bc1c-68a235b89353" providerId="ADAL" clId="{3F503A18-2CAD-434B-8420-853A5186D5CF}" dt="2026-04-17T04:33:37.738" v="7"/>
        <pc:sldMkLst>
          <pc:docMk/>
          <pc:sldMk cId="2446970389" sldId="103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81E66F-D967-4D5B-AA2C-40CF755E4098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hu-HU"/>
        </a:p>
      </dgm:t>
    </dgm:pt>
    <dgm:pt modelId="{34CD5A37-0A81-495F-A16A-82B1954209C4}">
      <dgm:prSet phldrT="[Text]" custT="1"/>
      <dgm:spPr/>
      <dgm:t>
        <a:bodyPr/>
        <a:lstStyle/>
        <a:p>
          <a:r>
            <a:rPr lang="hu-HU" sz="2000" dirty="0">
              <a:latin typeface="+mn-lt"/>
              <a:cs typeface="Times New Roman" panose="02020603050405020304" pitchFamily="18" charset="0"/>
            </a:rPr>
            <a:t>1) Civil Society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Organizations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- </a:t>
          </a:r>
          <a:r>
            <a:rPr lang="en-US" sz="2000" dirty="0">
              <a:latin typeface="+mn-lt"/>
              <a:cs typeface="Times New Roman" panose="02020603050405020304" pitchFamily="18" charset="0"/>
            </a:rPr>
            <a:t>Hungarian Photovoltaic and Solar Collector Association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, MANAP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Industry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Association</a:t>
          </a:r>
          <a:endParaRPr lang="hu-HU" sz="2000" dirty="0">
            <a:latin typeface="+mn-lt"/>
            <a:cs typeface="Times New Roman" panose="02020603050405020304" pitchFamily="18" charset="0"/>
          </a:endParaRPr>
        </a:p>
      </dgm:t>
    </dgm:pt>
    <dgm:pt modelId="{DCCF7221-2D09-48BB-8D48-BCC42DE2580F}" type="parTrans" cxnId="{6A99821B-FF0D-4869-9E34-B41493187925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9E3AC398-B72B-4C1B-841D-6D1FE3816F82}" type="sibTrans" cxnId="{6A99821B-FF0D-4869-9E34-B41493187925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3C4BC5F1-9D92-4F33-A424-A05731A733B1}">
      <dgm:prSet phldrT="[Text]" custT="1"/>
      <dgm:spPr/>
      <dgm:t>
        <a:bodyPr/>
        <a:lstStyle/>
        <a:p>
          <a:r>
            <a:rPr lang="hu-HU" sz="2000">
              <a:latin typeface="+mn-lt"/>
              <a:cs typeface="Times New Roman" panose="02020603050405020304" pitchFamily="18" charset="0"/>
            </a:rPr>
            <a:t>2) Energy Ministry</a:t>
          </a:r>
        </a:p>
      </dgm:t>
    </dgm:pt>
    <dgm:pt modelId="{9A3EDFDF-6138-4735-B72D-614FAB87E7DB}" type="parTrans" cxnId="{74458424-1AB2-44AF-A485-62A4100103B4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7049BC38-EA74-4D9D-940D-FD93F193FA24}" type="sibTrans" cxnId="{74458424-1AB2-44AF-A485-62A4100103B4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2B4DBC13-D69F-44DF-A734-1821E89967B7}">
      <dgm:prSet phldrT="[Text]" custT="1"/>
      <dgm:spPr/>
      <dgm:t>
        <a:bodyPr/>
        <a:lstStyle/>
        <a:p>
          <a:r>
            <a:rPr lang="hu-HU" sz="2000">
              <a:latin typeface="+mn-lt"/>
              <a:cs typeface="Times New Roman" panose="02020603050405020304" pitchFamily="18" charset="0"/>
            </a:rPr>
            <a:t>3) Households with solar PV energy systems</a:t>
          </a:r>
        </a:p>
      </dgm:t>
    </dgm:pt>
    <dgm:pt modelId="{3829C4E2-4D47-4BCE-9507-48DF69EB0BBA}" type="parTrans" cxnId="{D21CA193-8496-46C3-AB30-ED567E012A44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C8147355-0B5F-4F50-ADE2-92523B7B07BA}" type="sibTrans" cxnId="{D21CA193-8496-46C3-AB30-ED567E012A44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6A54F1D5-C1C8-4ADF-8C00-66F98778B882}">
      <dgm:prSet phldrT="[Text]" custT="1"/>
      <dgm:spPr/>
      <dgm:t>
        <a:bodyPr/>
        <a:lstStyle/>
        <a:p>
          <a:r>
            <a:rPr lang="hu-HU" sz="2000" dirty="0">
              <a:latin typeface="+mn-lt"/>
              <a:cs typeface="Times New Roman" panose="02020603050405020304" pitchFamily="18" charset="0"/>
            </a:rPr>
            <a:t>5)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Hungarian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Energy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and Public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Utility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Regulatory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Authority</a:t>
          </a:r>
          <a:endParaRPr lang="hu-HU" sz="2000" dirty="0">
            <a:latin typeface="+mn-lt"/>
            <a:cs typeface="Times New Roman" panose="02020603050405020304" pitchFamily="18" charset="0"/>
          </a:endParaRPr>
        </a:p>
      </dgm:t>
    </dgm:pt>
    <dgm:pt modelId="{3DD035FB-B6E4-4617-ABFC-C8D7792B6D24}" type="parTrans" cxnId="{D847CA29-7292-4406-9698-65321DCFC0CD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AD89C66D-EFB4-4502-8AB8-EAC3BD9BE270}" type="sibTrans" cxnId="{D847CA29-7292-4406-9698-65321DCFC0CD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40A3F45A-7337-4545-BE9A-EA8088585229}">
      <dgm:prSet phldrT="[Text]" custT="1"/>
      <dgm:spPr/>
      <dgm:t>
        <a:bodyPr/>
        <a:lstStyle/>
        <a:p>
          <a:r>
            <a:rPr lang="hu-HU" sz="2000">
              <a:latin typeface="+mn-lt"/>
              <a:cs typeface="Times New Roman" panose="02020603050405020304" pitchFamily="18" charset="0"/>
            </a:rPr>
            <a:t>6) Ruling Party (FIDESZ-KDNP)</a:t>
          </a:r>
        </a:p>
      </dgm:t>
    </dgm:pt>
    <dgm:pt modelId="{704BBD43-8BD0-45AF-9EC2-02E820E2A956}" type="parTrans" cxnId="{5B5B58DB-E988-4F85-9BF5-B147CB016D03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EFF40DCA-C5E6-4865-9989-30F500B2AC6A}" type="sibTrans" cxnId="{5B5B58DB-E988-4F85-9BF5-B147CB016D03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4D227BDC-1D9B-4AA6-966E-C5ED76F41E69}">
      <dgm:prSet custT="1"/>
      <dgm:spPr/>
      <dgm:t>
        <a:bodyPr/>
        <a:lstStyle/>
        <a:p>
          <a:r>
            <a:rPr lang="hu-HU" sz="2000" dirty="0">
              <a:latin typeface="+mn-lt"/>
              <a:cs typeface="Times New Roman" panose="02020603050405020304" pitchFamily="18" charset="0"/>
            </a:rPr>
            <a:t>4)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Industry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actors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 (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e.g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.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manufacturers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, </a:t>
          </a:r>
          <a:r>
            <a:rPr lang="hu-HU" sz="2000" dirty="0" err="1">
              <a:latin typeface="+mn-lt"/>
              <a:cs typeface="Times New Roman" panose="02020603050405020304" pitchFamily="18" charset="0"/>
            </a:rPr>
            <a:t>installers</a:t>
          </a:r>
          <a:r>
            <a:rPr lang="hu-HU" sz="2000" dirty="0">
              <a:latin typeface="+mn-lt"/>
              <a:cs typeface="Times New Roman" panose="02020603050405020304" pitchFamily="18" charset="0"/>
            </a:rPr>
            <a:t>, etc.)</a:t>
          </a:r>
        </a:p>
      </dgm:t>
    </dgm:pt>
    <dgm:pt modelId="{EAA782B1-6F20-4A90-9736-AF7066942E7E}" type="parTrans" cxnId="{2C3E3C5C-7BF4-4507-90B1-B7801BCA667F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22AFF532-21DA-4CC4-B907-1F6488D196DB}" type="sibTrans" cxnId="{2C3E3C5C-7BF4-4507-90B1-B7801BCA667F}">
      <dgm:prSet/>
      <dgm:spPr/>
      <dgm:t>
        <a:bodyPr/>
        <a:lstStyle/>
        <a:p>
          <a:endParaRPr lang="hu-HU" sz="200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6B0CDE7F-167A-4F99-80CE-734BFC6378FF}" type="pres">
      <dgm:prSet presAssocID="{F481E66F-D967-4D5B-AA2C-40CF755E4098}" presName="cycle" presStyleCnt="0">
        <dgm:presLayoutVars>
          <dgm:dir/>
          <dgm:resizeHandles val="exact"/>
        </dgm:presLayoutVars>
      </dgm:prSet>
      <dgm:spPr/>
    </dgm:pt>
    <dgm:pt modelId="{DA8BC5CE-9DC7-4610-8BAF-1E035FB9BD1A}" type="pres">
      <dgm:prSet presAssocID="{34CD5A37-0A81-495F-A16A-82B1954209C4}" presName="node" presStyleLbl="node1" presStyleIdx="0" presStyleCnt="6" custScaleX="304877" custScaleY="102375">
        <dgm:presLayoutVars>
          <dgm:bulletEnabled val="1"/>
        </dgm:presLayoutVars>
      </dgm:prSet>
      <dgm:spPr/>
    </dgm:pt>
    <dgm:pt modelId="{37B66F36-D52C-4E70-BA87-15BC83DEE7BE}" type="pres">
      <dgm:prSet presAssocID="{34CD5A37-0A81-495F-A16A-82B1954209C4}" presName="spNode" presStyleCnt="0"/>
      <dgm:spPr/>
    </dgm:pt>
    <dgm:pt modelId="{21291DBA-67A6-4A15-AC3E-C5F0D4DD6EE7}" type="pres">
      <dgm:prSet presAssocID="{9E3AC398-B72B-4C1B-841D-6D1FE3816F82}" presName="sibTrans" presStyleLbl="sibTrans1D1" presStyleIdx="0" presStyleCnt="6"/>
      <dgm:spPr/>
    </dgm:pt>
    <dgm:pt modelId="{C91094EF-79D9-4DE7-ABF3-E89B85C48927}" type="pres">
      <dgm:prSet presAssocID="{3C4BC5F1-9D92-4F33-A424-A05731A733B1}" presName="node" presStyleLbl="node1" presStyleIdx="1" presStyleCnt="6" custRadScaleRad="94540" custRadScaleInc="31764">
        <dgm:presLayoutVars>
          <dgm:bulletEnabled val="1"/>
        </dgm:presLayoutVars>
      </dgm:prSet>
      <dgm:spPr/>
    </dgm:pt>
    <dgm:pt modelId="{825A94B3-F63B-4D91-9011-AC563F3B6DC1}" type="pres">
      <dgm:prSet presAssocID="{3C4BC5F1-9D92-4F33-A424-A05731A733B1}" presName="spNode" presStyleCnt="0"/>
      <dgm:spPr/>
    </dgm:pt>
    <dgm:pt modelId="{F75273A2-5DA1-4E7E-AE90-C4C701A9F994}" type="pres">
      <dgm:prSet presAssocID="{7049BC38-EA74-4D9D-940D-FD93F193FA24}" presName="sibTrans" presStyleLbl="sibTrans1D1" presStyleIdx="1" presStyleCnt="6"/>
      <dgm:spPr/>
    </dgm:pt>
    <dgm:pt modelId="{D8B6770C-5A20-4C5F-B889-D1FB1D23DB99}" type="pres">
      <dgm:prSet presAssocID="{2B4DBC13-D69F-44DF-A734-1821E89967B7}" presName="node" presStyleLbl="node1" presStyleIdx="2" presStyleCnt="6" custScaleX="148945">
        <dgm:presLayoutVars>
          <dgm:bulletEnabled val="1"/>
        </dgm:presLayoutVars>
      </dgm:prSet>
      <dgm:spPr/>
    </dgm:pt>
    <dgm:pt modelId="{3D7AE22B-4E32-4CD2-AB56-6D33232648D0}" type="pres">
      <dgm:prSet presAssocID="{2B4DBC13-D69F-44DF-A734-1821E89967B7}" presName="spNode" presStyleCnt="0"/>
      <dgm:spPr/>
    </dgm:pt>
    <dgm:pt modelId="{4B37F589-1A33-4656-86FA-3F0577C6AFEC}" type="pres">
      <dgm:prSet presAssocID="{C8147355-0B5F-4F50-ADE2-92523B7B07BA}" presName="sibTrans" presStyleLbl="sibTrans1D1" presStyleIdx="2" presStyleCnt="6"/>
      <dgm:spPr/>
    </dgm:pt>
    <dgm:pt modelId="{5E8ABD9C-15B9-462C-9F38-CD9B965690C6}" type="pres">
      <dgm:prSet presAssocID="{4D227BDC-1D9B-4AA6-966E-C5ED76F41E69}" presName="node" presStyleLbl="node1" presStyleIdx="3" presStyleCnt="6" custScaleX="175555">
        <dgm:presLayoutVars>
          <dgm:bulletEnabled val="1"/>
        </dgm:presLayoutVars>
      </dgm:prSet>
      <dgm:spPr/>
    </dgm:pt>
    <dgm:pt modelId="{48749079-F1C1-47C5-8135-2DB6B5C0632D}" type="pres">
      <dgm:prSet presAssocID="{4D227BDC-1D9B-4AA6-966E-C5ED76F41E69}" presName="spNode" presStyleCnt="0"/>
      <dgm:spPr/>
    </dgm:pt>
    <dgm:pt modelId="{C566A60A-5C31-4C4B-863F-D11D7E0863FC}" type="pres">
      <dgm:prSet presAssocID="{22AFF532-21DA-4CC4-B907-1F6488D196DB}" presName="sibTrans" presStyleLbl="sibTrans1D1" presStyleIdx="3" presStyleCnt="6"/>
      <dgm:spPr/>
    </dgm:pt>
    <dgm:pt modelId="{BE5E6F58-58D3-4CBF-AFB0-863C2FA06604}" type="pres">
      <dgm:prSet presAssocID="{6A54F1D5-C1C8-4ADF-8C00-66F98778B882}" presName="node" presStyleLbl="node1" presStyleIdx="4" presStyleCnt="6" custScaleX="172255" custScaleY="123233">
        <dgm:presLayoutVars>
          <dgm:bulletEnabled val="1"/>
        </dgm:presLayoutVars>
      </dgm:prSet>
      <dgm:spPr/>
    </dgm:pt>
    <dgm:pt modelId="{8003930B-560B-40B1-A894-8AEB8D85A631}" type="pres">
      <dgm:prSet presAssocID="{6A54F1D5-C1C8-4ADF-8C00-66F98778B882}" presName="spNode" presStyleCnt="0"/>
      <dgm:spPr/>
    </dgm:pt>
    <dgm:pt modelId="{9E68841A-7BAF-4048-BCD1-1FF870C0CC42}" type="pres">
      <dgm:prSet presAssocID="{AD89C66D-EFB4-4502-8AB8-EAC3BD9BE270}" presName="sibTrans" presStyleLbl="sibTrans1D1" presStyleIdx="4" presStyleCnt="6"/>
      <dgm:spPr/>
    </dgm:pt>
    <dgm:pt modelId="{187139D6-0710-478F-943B-E6A49D202BB9}" type="pres">
      <dgm:prSet presAssocID="{40A3F45A-7337-4545-BE9A-EA8088585229}" presName="node" presStyleLbl="node1" presStyleIdx="5" presStyleCnt="6" custScaleX="154581" custScaleY="109561" custRadScaleRad="94541" custRadScaleInc="-31761">
        <dgm:presLayoutVars>
          <dgm:bulletEnabled val="1"/>
        </dgm:presLayoutVars>
      </dgm:prSet>
      <dgm:spPr/>
    </dgm:pt>
    <dgm:pt modelId="{706EC82C-E986-4694-BD03-218B0DB3622A}" type="pres">
      <dgm:prSet presAssocID="{40A3F45A-7337-4545-BE9A-EA8088585229}" presName="spNode" presStyleCnt="0"/>
      <dgm:spPr/>
    </dgm:pt>
    <dgm:pt modelId="{C2B031F4-FE61-4BB3-9EDF-120FF9341CEA}" type="pres">
      <dgm:prSet presAssocID="{EFF40DCA-C5E6-4865-9989-30F500B2AC6A}" presName="sibTrans" presStyleLbl="sibTrans1D1" presStyleIdx="5" presStyleCnt="6"/>
      <dgm:spPr/>
    </dgm:pt>
  </dgm:ptLst>
  <dgm:cxnLst>
    <dgm:cxn modelId="{F90A6D04-F87F-487C-AE4B-E1AABD370BE4}" type="presOf" srcId="{22AFF532-21DA-4CC4-B907-1F6488D196DB}" destId="{C566A60A-5C31-4C4B-863F-D11D7E0863FC}" srcOrd="0" destOrd="0" presId="urn:microsoft.com/office/officeart/2005/8/layout/cycle5"/>
    <dgm:cxn modelId="{6A99821B-FF0D-4869-9E34-B41493187925}" srcId="{F481E66F-D967-4D5B-AA2C-40CF755E4098}" destId="{34CD5A37-0A81-495F-A16A-82B1954209C4}" srcOrd="0" destOrd="0" parTransId="{DCCF7221-2D09-48BB-8D48-BCC42DE2580F}" sibTransId="{9E3AC398-B72B-4C1B-841D-6D1FE3816F82}"/>
    <dgm:cxn modelId="{74458424-1AB2-44AF-A485-62A4100103B4}" srcId="{F481E66F-D967-4D5B-AA2C-40CF755E4098}" destId="{3C4BC5F1-9D92-4F33-A424-A05731A733B1}" srcOrd="1" destOrd="0" parTransId="{9A3EDFDF-6138-4735-B72D-614FAB87E7DB}" sibTransId="{7049BC38-EA74-4D9D-940D-FD93F193FA24}"/>
    <dgm:cxn modelId="{D847CA29-7292-4406-9698-65321DCFC0CD}" srcId="{F481E66F-D967-4D5B-AA2C-40CF755E4098}" destId="{6A54F1D5-C1C8-4ADF-8C00-66F98778B882}" srcOrd="4" destOrd="0" parTransId="{3DD035FB-B6E4-4617-ABFC-C8D7792B6D24}" sibTransId="{AD89C66D-EFB4-4502-8AB8-EAC3BD9BE270}"/>
    <dgm:cxn modelId="{DDE5C834-11DD-4836-AF8B-D31BD251A8B1}" type="presOf" srcId="{EFF40DCA-C5E6-4865-9989-30F500B2AC6A}" destId="{C2B031F4-FE61-4BB3-9EDF-120FF9341CEA}" srcOrd="0" destOrd="0" presId="urn:microsoft.com/office/officeart/2005/8/layout/cycle5"/>
    <dgm:cxn modelId="{2C3E3C5C-7BF4-4507-90B1-B7801BCA667F}" srcId="{F481E66F-D967-4D5B-AA2C-40CF755E4098}" destId="{4D227BDC-1D9B-4AA6-966E-C5ED76F41E69}" srcOrd="3" destOrd="0" parTransId="{EAA782B1-6F20-4A90-9736-AF7066942E7E}" sibTransId="{22AFF532-21DA-4CC4-B907-1F6488D196DB}"/>
    <dgm:cxn modelId="{A1882064-21DA-4074-8375-543B980E738C}" type="presOf" srcId="{4D227BDC-1D9B-4AA6-966E-C5ED76F41E69}" destId="{5E8ABD9C-15B9-462C-9F38-CD9B965690C6}" srcOrd="0" destOrd="0" presId="urn:microsoft.com/office/officeart/2005/8/layout/cycle5"/>
    <dgm:cxn modelId="{0D77C769-4F19-44CD-9BC2-45B3F59DF6EB}" type="presOf" srcId="{34CD5A37-0A81-495F-A16A-82B1954209C4}" destId="{DA8BC5CE-9DC7-4610-8BAF-1E035FB9BD1A}" srcOrd="0" destOrd="0" presId="urn:microsoft.com/office/officeart/2005/8/layout/cycle5"/>
    <dgm:cxn modelId="{C27EF84E-C011-48A9-83A0-1A114B32F76C}" type="presOf" srcId="{7049BC38-EA74-4D9D-940D-FD93F193FA24}" destId="{F75273A2-5DA1-4E7E-AE90-C4C701A9F994}" srcOrd="0" destOrd="0" presId="urn:microsoft.com/office/officeart/2005/8/layout/cycle5"/>
    <dgm:cxn modelId="{95AEAD54-1266-47C2-9E75-93B93DB47D75}" type="presOf" srcId="{C8147355-0B5F-4F50-ADE2-92523B7B07BA}" destId="{4B37F589-1A33-4656-86FA-3F0577C6AFEC}" srcOrd="0" destOrd="0" presId="urn:microsoft.com/office/officeart/2005/8/layout/cycle5"/>
    <dgm:cxn modelId="{2547DE55-7138-4090-87C7-BC4BFE1A27CD}" type="presOf" srcId="{9E3AC398-B72B-4C1B-841D-6D1FE3816F82}" destId="{21291DBA-67A6-4A15-AC3E-C5F0D4DD6EE7}" srcOrd="0" destOrd="0" presId="urn:microsoft.com/office/officeart/2005/8/layout/cycle5"/>
    <dgm:cxn modelId="{D21CA193-8496-46C3-AB30-ED567E012A44}" srcId="{F481E66F-D967-4D5B-AA2C-40CF755E4098}" destId="{2B4DBC13-D69F-44DF-A734-1821E89967B7}" srcOrd="2" destOrd="0" parTransId="{3829C4E2-4D47-4BCE-9507-48DF69EB0BBA}" sibTransId="{C8147355-0B5F-4F50-ADE2-92523B7B07BA}"/>
    <dgm:cxn modelId="{579FD3AB-CEBE-4C01-9A0E-5F155A0BAF98}" type="presOf" srcId="{40A3F45A-7337-4545-BE9A-EA8088585229}" destId="{187139D6-0710-478F-943B-E6A49D202BB9}" srcOrd="0" destOrd="0" presId="urn:microsoft.com/office/officeart/2005/8/layout/cycle5"/>
    <dgm:cxn modelId="{F3B656AF-8E98-454C-A9F7-90FB7944AFC9}" type="presOf" srcId="{F481E66F-D967-4D5B-AA2C-40CF755E4098}" destId="{6B0CDE7F-167A-4F99-80CE-734BFC6378FF}" srcOrd="0" destOrd="0" presId="urn:microsoft.com/office/officeart/2005/8/layout/cycle5"/>
    <dgm:cxn modelId="{84910BC7-C2C5-40CD-8381-3EAD9987D52D}" type="presOf" srcId="{AD89C66D-EFB4-4502-8AB8-EAC3BD9BE270}" destId="{9E68841A-7BAF-4048-BCD1-1FF870C0CC42}" srcOrd="0" destOrd="0" presId="urn:microsoft.com/office/officeart/2005/8/layout/cycle5"/>
    <dgm:cxn modelId="{73430FD2-8B52-47C9-8802-5666CA99052E}" type="presOf" srcId="{6A54F1D5-C1C8-4ADF-8C00-66F98778B882}" destId="{BE5E6F58-58D3-4CBF-AFB0-863C2FA06604}" srcOrd="0" destOrd="0" presId="urn:microsoft.com/office/officeart/2005/8/layout/cycle5"/>
    <dgm:cxn modelId="{404708D7-8C61-40CF-BA26-543039D81DF3}" type="presOf" srcId="{2B4DBC13-D69F-44DF-A734-1821E89967B7}" destId="{D8B6770C-5A20-4C5F-B889-D1FB1D23DB99}" srcOrd="0" destOrd="0" presId="urn:microsoft.com/office/officeart/2005/8/layout/cycle5"/>
    <dgm:cxn modelId="{1D67CCD9-4CC1-4658-9C29-CA61F3789044}" type="presOf" srcId="{3C4BC5F1-9D92-4F33-A424-A05731A733B1}" destId="{C91094EF-79D9-4DE7-ABF3-E89B85C48927}" srcOrd="0" destOrd="0" presId="urn:microsoft.com/office/officeart/2005/8/layout/cycle5"/>
    <dgm:cxn modelId="{5B5B58DB-E988-4F85-9BF5-B147CB016D03}" srcId="{F481E66F-D967-4D5B-AA2C-40CF755E4098}" destId="{40A3F45A-7337-4545-BE9A-EA8088585229}" srcOrd="5" destOrd="0" parTransId="{704BBD43-8BD0-45AF-9EC2-02E820E2A956}" sibTransId="{EFF40DCA-C5E6-4865-9989-30F500B2AC6A}"/>
    <dgm:cxn modelId="{01571DF5-8530-4BB7-9868-8120FD4F2468}" type="presParOf" srcId="{6B0CDE7F-167A-4F99-80CE-734BFC6378FF}" destId="{DA8BC5CE-9DC7-4610-8BAF-1E035FB9BD1A}" srcOrd="0" destOrd="0" presId="urn:microsoft.com/office/officeart/2005/8/layout/cycle5"/>
    <dgm:cxn modelId="{8B37301B-2444-4263-B9E6-47FE5DD003AD}" type="presParOf" srcId="{6B0CDE7F-167A-4F99-80CE-734BFC6378FF}" destId="{37B66F36-D52C-4E70-BA87-15BC83DEE7BE}" srcOrd="1" destOrd="0" presId="urn:microsoft.com/office/officeart/2005/8/layout/cycle5"/>
    <dgm:cxn modelId="{0B9DECC1-0490-4985-B91C-67A7D40605B8}" type="presParOf" srcId="{6B0CDE7F-167A-4F99-80CE-734BFC6378FF}" destId="{21291DBA-67A6-4A15-AC3E-C5F0D4DD6EE7}" srcOrd="2" destOrd="0" presId="urn:microsoft.com/office/officeart/2005/8/layout/cycle5"/>
    <dgm:cxn modelId="{0B316F96-4891-4DF3-BE74-5BA796ED4DB0}" type="presParOf" srcId="{6B0CDE7F-167A-4F99-80CE-734BFC6378FF}" destId="{C91094EF-79D9-4DE7-ABF3-E89B85C48927}" srcOrd="3" destOrd="0" presId="urn:microsoft.com/office/officeart/2005/8/layout/cycle5"/>
    <dgm:cxn modelId="{89E10652-72EE-463B-AF4D-951668BF4F48}" type="presParOf" srcId="{6B0CDE7F-167A-4F99-80CE-734BFC6378FF}" destId="{825A94B3-F63B-4D91-9011-AC563F3B6DC1}" srcOrd="4" destOrd="0" presId="urn:microsoft.com/office/officeart/2005/8/layout/cycle5"/>
    <dgm:cxn modelId="{7BE935CF-1C7A-4294-9105-FB5B1118C0A1}" type="presParOf" srcId="{6B0CDE7F-167A-4F99-80CE-734BFC6378FF}" destId="{F75273A2-5DA1-4E7E-AE90-C4C701A9F994}" srcOrd="5" destOrd="0" presId="urn:microsoft.com/office/officeart/2005/8/layout/cycle5"/>
    <dgm:cxn modelId="{D52477E1-B963-48B4-BADD-939F4679BE6D}" type="presParOf" srcId="{6B0CDE7F-167A-4F99-80CE-734BFC6378FF}" destId="{D8B6770C-5A20-4C5F-B889-D1FB1D23DB99}" srcOrd="6" destOrd="0" presId="urn:microsoft.com/office/officeart/2005/8/layout/cycle5"/>
    <dgm:cxn modelId="{C74BDFB7-F508-4EB0-AA20-8D7E5F262104}" type="presParOf" srcId="{6B0CDE7F-167A-4F99-80CE-734BFC6378FF}" destId="{3D7AE22B-4E32-4CD2-AB56-6D33232648D0}" srcOrd="7" destOrd="0" presId="urn:microsoft.com/office/officeart/2005/8/layout/cycle5"/>
    <dgm:cxn modelId="{06A5BF38-2781-48CE-9EE2-6BC942011693}" type="presParOf" srcId="{6B0CDE7F-167A-4F99-80CE-734BFC6378FF}" destId="{4B37F589-1A33-4656-86FA-3F0577C6AFEC}" srcOrd="8" destOrd="0" presId="urn:microsoft.com/office/officeart/2005/8/layout/cycle5"/>
    <dgm:cxn modelId="{95E2E8DF-FDF9-492E-9F8A-E1EFCC0A7C62}" type="presParOf" srcId="{6B0CDE7F-167A-4F99-80CE-734BFC6378FF}" destId="{5E8ABD9C-15B9-462C-9F38-CD9B965690C6}" srcOrd="9" destOrd="0" presId="urn:microsoft.com/office/officeart/2005/8/layout/cycle5"/>
    <dgm:cxn modelId="{D2A40322-2F22-477B-AA6D-452789197D3A}" type="presParOf" srcId="{6B0CDE7F-167A-4F99-80CE-734BFC6378FF}" destId="{48749079-F1C1-47C5-8135-2DB6B5C0632D}" srcOrd="10" destOrd="0" presId="urn:microsoft.com/office/officeart/2005/8/layout/cycle5"/>
    <dgm:cxn modelId="{4170D17C-D3AD-41BA-BE50-239B9A2167FC}" type="presParOf" srcId="{6B0CDE7F-167A-4F99-80CE-734BFC6378FF}" destId="{C566A60A-5C31-4C4B-863F-D11D7E0863FC}" srcOrd="11" destOrd="0" presId="urn:microsoft.com/office/officeart/2005/8/layout/cycle5"/>
    <dgm:cxn modelId="{FF082DCF-A436-4C1C-B464-0B79366A54DA}" type="presParOf" srcId="{6B0CDE7F-167A-4F99-80CE-734BFC6378FF}" destId="{BE5E6F58-58D3-4CBF-AFB0-863C2FA06604}" srcOrd="12" destOrd="0" presId="urn:microsoft.com/office/officeart/2005/8/layout/cycle5"/>
    <dgm:cxn modelId="{82D2434E-03BD-47DA-BE2A-BE885590D889}" type="presParOf" srcId="{6B0CDE7F-167A-4F99-80CE-734BFC6378FF}" destId="{8003930B-560B-40B1-A894-8AEB8D85A631}" srcOrd="13" destOrd="0" presId="urn:microsoft.com/office/officeart/2005/8/layout/cycle5"/>
    <dgm:cxn modelId="{84E0A87C-86D1-4260-9EEB-3B9C01A189D5}" type="presParOf" srcId="{6B0CDE7F-167A-4F99-80CE-734BFC6378FF}" destId="{9E68841A-7BAF-4048-BCD1-1FF870C0CC42}" srcOrd="14" destOrd="0" presId="urn:microsoft.com/office/officeart/2005/8/layout/cycle5"/>
    <dgm:cxn modelId="{9E28B544-D19C-42D1-9813-B0604C3DBD55}" type="presParOf" srcId="{6B0CDE7F-167A-4F99-80CE-734BFC6378FF}" destId="{187139D6-0710-478F-943B-E6A49D202BB9}" srcOrd="15" destOrd="0" presId="urn:microsoft.com/office/officeart/2005/8/layout/cycle5"/>
    <dgm:cxn modelId="{C51013B0-3058-42AD-A94F-FB2C9E9EF908}" type="presParOf" srcId="{6B0CDE7F-167A-4F99-80CE-734BFC6378FF}" destId="{706EC82C-E986-4694-BD03-218B0DB3622A}" srcOrd="16" destOrd="0" presId="urn:microsoft.com/office/officeart/2005/8/layout/cycle5"/>
    <dgm:cxn modelId="{9436A0C4-F424-4005-B06B-584663D9D4B1}" type="presParOf" srcId="{6B0CDE7F-167A-4F99-80CE-734BFC6378FF}" destId="{C2B031F4-FE61-4BB3-9EDF-120FF9341CEA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BC5CE-9DC7-4610-8BAF-1E035FB9BD1A}">
      <dsp:nvSpPr>
        <dsp:cNvPr id="0" name=""/>
        <dsp:cNvSpPr/>
      </dsp:nvSpPr>
      <dsp:spPr>
        <a:xfrm>
          <a:off x="2995682" y="-3634"/>
          <a:ext cx="4704064" cy="10267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 dirty="0">
              <a:latin typeface="+mn-lt"/>
              <a:cs typeface="Times New Roman" panose="02020603050405020304" pitchFamily="18" charset="0"/>
            </a:rPr>
            <a:t>1) Civil Society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Organizations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- </a:t>
          </a:r>
          <a:r>
            <a:rPr lang="en-US" sz="2000" kern="1200" dirty="0">
              <a:latin typeface="+mn-lt"/>
              <a:cs typeface="Times New Roman" panose="02020603050405020304" pitchFamily="18" charset="0"/>
            </a:rPr>
            <a:t>Hungarian Photovoltaic and Solar Collector Association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, MANAP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Industry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Association</a:t>
          </a:r>
          <a:endParaRPr lang="hu-HU" sz="2000" kern="1200" dirty="0">
            <a:latin typeface="+mn-lt"/>
            <a:cs typeface="Times New Roman" panose="02020603050405020304" pitchFamily="18" charset="0"/>
          </a:endParaRPr>
        </a:p>
      </dsp:txBody>
      <dsp:txXfrm>
        <a:off x="3045803" y="46487"/>
        <a:ext cx="4603822" cy="926487"/>
      </dsp:txXfrm>
    </dsp:sp>
    <dsp:sp modelId="{21291DBA-67A6-4A15-AC3E-C5F0D4DD6EE7}">
      <dsp:nvSpPr>
        <dsp:cNvPr id="0" name=""/>
        <dsp:cNvSpPr/>
      </dsp:nvSpPr>
      <dsp:spPr>
        <a:xfrm>
          <a:off x="2659633" y="780535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3540903" y="315458"/>
              </a:moveTo>
              <a:arcTo wR="2361699" hR="2361699" stAng="17997236" swAng="68166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094EF-79D9-4DE7-ABF3-E89B85C48927}">
      <dsp:nvSpPr>
        <dsp:cNvPr id="0" name=""/>
        <dsp:cNvSpPr/>
      </dsp:nvSpPr>
      <dsp:spPr>
        <a:xfrm>
          <a:off x="6621517" y="1474409"/>
          <a:ext cx="1542938" cy="10029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>
              <a:latin typeface="+mn-lt"/>
              <a:cs typeface="Times New Roman" panose="02020603050405020304" pitchFamily="18" charset="0"/>
            </a:rPr>
            <a:t>2) Energy Ministry</a:t>
          </a:r>
        </a:p>
      </dsp:txBody>
      <dsp:txXfrm>
        <a:off x="6670475" y="1523367"/>
        <a:ext cx="1445022" cy="904993"/>
      </dsp:txXfrm>
    </dsp:sp>
    <dsp:sp modelId="{F75273A2-5DA1-4E7E-AE90-C4C701A9F994}">
      <dsp:nvSpPr>
        <dsp:cNvPr id="0" name=""/>
        <dsp:cNvSpPr/>
      </dsp:nvSpPr>
      <dsp:spPr>
        <a:xfrm>
          <a:off x="2920222" y="789604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4677100" y="1896362"/>
              </a:moveTo>
              <a:arcTo wR="2361699" hR="2361699" stAng="20918184" swAng="953095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B6770C-5A20-4C5F-B889-D1FB1D23DB99}">
      <dsp:nvSpPr>
        <dsp:cNvPr id="0" name=""/>
        <dsp:cNvSpPr/>
      </dsp:nvSpPr>
      <dsp:spPr>
        <a:xfrm>
          <a:off x="6243941" y="3550823"/>
          <a:ext cx="2298129" cy="10029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>
              <a:latin typeface="+mn-lt"/>
              <a:cs typeface="Times New Roman" panose="02020603050405020304" pitchFamily="18" charset="0"/>
            </a:rPr>
            <a:t>3) Households with solar PV energy systems</a:t>
          </a:r>
        </a:p>
      </dsp:txBody>
      <dsp:txXfrm>
        <a:off x="6292899" y="3599781"/>
        <a:ext cx="2200213" cy="904993"/>
      </dsp:txXfrm>
    </dsp:sp>
    <dsp:sp modelId="{4B37F589-1A33-4656-86FA-3F0577C6AFEC}">
      <dsp:nvSpPr>
        <dsp:cNvPr id="0" name=""/>
        <dsp:cNvSpPr/>
      </dsp:nvSpPr>
      <dsp:spPr>
        <a:xfrm>
          <a:off x="2986015" y="509730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3962125" y="4098437"/>
              </a:moveTo>
              <a:arcTo wR="2361699" hR="2361699" stAng="2840342" swAng="345260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ABD9C-15B9-462C-9F38-CD9B965690C6}">
      <dsp:nvSpPr>
        <dsp:cNvPr id="0" name=""/>
        <dsp:cNvSpPr/>
      </dsp:nvSpPr>
      <dsp:spPr>
        <a:xfrm>
          <a:off x="3993361" y="4731673"/>
          <a:ext cx="2708705" cy="10029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 dirty="0">
              <a:latin typeface="+mn-lt"/>
              <a:cs typeface="Times New Roman" panose="02020603050405020304" pitchFamily="18" charset="0"/>
            </a:rPr>
            <a:t>4)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Industry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actors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(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e.g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.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manufacturers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,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installers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, etc.)</a:t>
          </a:r>
        </a:p>
      </dsp:txBody>
      <dsp:txXfrm>
        <a:off x="4042319" y="4780631"/>
        <a:ext cx="2610789" cy="904993"/>
      </dsp:txXfrm>
    </dsp:sp>
    <dsp:sp modelId="{C566A60A-5C31-4C4B-863F-D11D7E0863FC}">
      <dsp:nvSpPr>
        <dsp:cNvPr id="0" name=""/>
        <dsp:cNvSpPr/>
      </dsp:nvSpPr>
      <dsp:spPr>
        <a:xfrm>
          <a:off x="2986015" y="509730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971151" y="4270625"/>
              </a:moveTo>
              <a:arcTo wR="2361699" hR="2361699" stAng="7564276" swAng="194346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5E6F58-58D3-4CBF-AFB0-863C2FA06604}">
      <dsp:nvSpPr>
        <dsp:cNvPr id="0" name=""/>
        <dsp:cNvSpPr/>
      </dsp:nvSpPr>
      <dsp:spPr>
        <a:xfrm>
          <a:off x="1973529" y="3434320"/>
          <a:ext cx="2657788" cy="12359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 dirty="0">
              <a:latin typeface="+mn-lt"/>
              <a:cs typeface="Times New Roman" panose="02020603050405020304" pitchFamily="18" charset="0"/>
            </a:rPr>
            <a:t>5)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Hungarian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Energy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and Public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Utility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Regulatory</a:t>
          </a:r>
          <a:r>
            <a:rPr lang="hu-HU" sz="200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hu-HU" sz="2000" kern="1200" dirty="0" err="1">
              <a:latin typeface="+mn-lt"/>
              <a:cs typeface="Times New Roman" panose="02020603050405020304" pitchFamily="18" charset="0"/>
            </a:rPr>
            <a:t>Authority</a:t>
          </a:r>
          <a:endParaRPr lang="hu-HU" sz="2000" kern="1200" dirty="0">
            <a:latin typeface="+mn-lt"/>
            <a:cs typeface="Times New Roman" panose="02020603050405020304" pitchFamily="18" charset="0"/>
          </a:endParaRPr>
        </a:p>
      </dsp:txBody>
      <dsp:txXfrm>
        <a:off x="2033861" y="3494652"/>
        <a:ext cx="2537124" cy="1115252"/>
      </dsp:txXfrm>
    </dsp:sp>
    <dsp:sp modelId="{9E68841A-7BAF-4048-BCD1-1FF870C0CC42}">
      <dsp:nvSpPr>
        <dsp:cNvPr id="0" name=""/>
        <dsp:cNvSpPr/>
      </dsp:nvSpPr>
      <dsp:spPr>
        <a:xfrm>
          <a:off x="3042690" y="840997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515" y="2411027"/>
              </a:moveTo>
              <a:arcTo wR="2361699" hR="2361699" stAng="10728191" swAng="806101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7139D6-0710-478F-943B-E6A49D202BB9}">
      <dsp:nvSpPr>
        <dsp:cNvPr id="0" name=""/>
        <dsp:cNvSpPr/>
      </dsp:nvSpPr>
      <dsp:spPr>
        <a:xfrm>
          <a:off x="2109885" y="1426434"/>
          <a:ext cx="2385089" cy="10987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>
              <a:latin typeface="+mn-lt"/>
              <a:cs typeface="Times New Roman" panose="02020603050405020304" pitchFamily="18" charset="0"/>
            </a:rPr>
            <a:t>6) Ruling Party (FIDESZ-KDNP)</a:t>
          </a:r>
        </a:p>
      </dsp:txBody>
      <dsp:txXfrm>
        <a:off x="2163524" y="1480073"/>
        <a:ext cx="2277811" cy="991520"/>
      </dsp:txXfrm>
    </dsp:sp>
    <dsp:sp modelId="{C2B031F4-FE61-4BB3-9EDF-120FF9341CEA}">
      <dsp:nvSpPr>
        <dsp:cNvPr id="0" name=""/>
        <dsp:cNvSpPr/>
      </dsp:nvSpPr>
      <dsp:spPr>
        <a:xfrm>
          <a:off x="3349579" y="761824"/>
          <a:ext cx="4723398" cy="4723398"/>
        </a:xfrm>
        <a:custGeom>
          <a:avLst/>
          <a:gdLst/>
          <a:ahLst/>
          <a:cxnLst/>
          <a:rect l="0" t="0" r="0" b="0"/>
          <a:pathLst>
            <a:path>
              <a:moveTo>
                <a:pt x="821550" y="571289"/>
              </a:moveTo>
              <a:arcTo wR="2361699" hR="2361699" stAng="13757830" swAng="60828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F6299-1033-4C0E-A05E-A5D944E2E88B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45671-D7D6-493F-AF8E-A40FCEC39C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48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7F779-ADB5-4B1A-9B82-208082A106D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85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57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8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0798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13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41036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45529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6186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0093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142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5309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642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FEC4-AEE2-4AC2-B09B-A0FB602811B7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ABCE8-42E2-4BCC-98EB-3CB7575696F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586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mailto:tekla.szep@uni-miskolc.h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190847" y="3391321"/>
            <a:ext cx="9218427" cy="3381374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hu-HU" altLang="hu-HU" sz="2800" b="1" dirty="0"/>
              <a:t>Szép Tekla, PhD</a:t>
            </a:r>
            <a:endParaRPr lang="hu-HU" altLang="hu-HU" sz="2800" dirty="0"/>
          </a:p>
          <a:p>
            <a:pPr>
              <a:spcBef>
                <a:spcPts val="300"/>
              </a:spcBef>
            </a:pPr>
            <a:r>
              <a:rPr lang="hu-HU" altLang="hu-HU" sz="2800" i="1" dirty="0"/>
              <a:t>Habilitált egyetemi docens, intézetigazgató-helyettes</a:t>
            </a:r>
            <a:endParaRPr lang="hu-HU" altLang="hu-HU" sz="2800" dirty="0"/>
          </a:p>
          <a:p>
            <a:pPr>
              <a:spcBef>
                <a:spcPts val="300"/>
              </a:spcBef>
            </a:pPr>
            <a:r>
              <a:rPr lang="hu-HU" altLang="hu-HU" sz="2800" dirty="0"/>
              <a:t>Miskolci Egyetem Gazdaságtudományi Kar Világ- és Regionális Gazdaságtan Intézet</a:t>
            </a:r>
          </a:p>
          <a:p>
            <a:pPr>
              <a:spcBef>
                <a:spcPts val="450"/>
              </a:spcBef>
            </a:pPr>
            <a:r>
              <a:rPr lang="hu-HU" sz="2800" dirty="0"/>
              <a:t>Szerzőtársak: Tóth Géza, Michael C. LaBelle, Nagy Zoltán</a:t>
            </a:r>
          </a:p>
          <a:p>
            <a:pPr>
              <a:spcBef>
                <a:spcPts val="300"/>
              </a:spcBef>
            </a:pPr>
            <a:endParaRPr lang="en-US" sz="2800" dirty="0"/>
          </a:p>
          <a:p>
            <a:pPr>
              <a:spcBef>
                <a:spcPts val="300"/>
              </a:spcBef>
            </a:pPr>
            <a:r>
              <a:rPr lang="hu-HU" sz="2800" b="1" i="1" dirty="0"/>
              <a:t>RFTAB</a:t>
            </a:r>
            <a:r>
              <a:rPr lang="en-US" sz="2800" b="1" i="1" dirty="0"/>
              <a:t>, 202</a:t>
            </a:r>
            <a:r>
              <a:rPr lang="hu-HU" sz="2800" b="1" i="1" dirty="0"/>
              <a:t>5</a:t>
            </a:r>
            <a:r>
              <a:rPr lang="en-US" sz="2800" b="1" i="1" dirty="0"/>
              <a:t>. </a:t>
            </a:r>
            <a:r>
              <a:rPr lang="hu-HU" sz="2800" b="1" i="1" dirty="0"/>
              <a:t>június 12.</a:t>
            </a:r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3360" y="1092886"/>
            <a:ext cx="11206480" cy="1711148"/>
          </a:xfrm>
        </p:spPr>
        <p:txBody>
          <a:bodyPr>
            <a:normAutofit fontScale="90000"/>
          </a:bodyPr>
          <a:lstStyle/>
          <a:p>
            <a:r>
              <a:rPr lang="hu-HU" sz="4800" b="1" dirty="0">
                <a:latin typeface="+mn-lt"/>
              </a:rPr>
              <a:t>Energia(állam)polgárság és energiademokrácia – a napelemes háztartások szerepe az igazságos energiaátmenetben </a:t>
            </a:r>
            <a:endParaRPr lang="en-US" sz="4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93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F16D5-390D-65A9-65E2-EFD7D77EF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78" y="149405"/>
            <a:ext cx="11367977" cy="77255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GB" b="1" noProof="0" dirty="0">
                <a:latin typeface="+mn-lt"/>
              </a:rPr>
              <a:t>Energy citizens in the participatory energy transition</a:t>
            </a:r>
            <a:endParaRPr lang="en-GB" noProof="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2D4EE-E071-0C58-A701-841CC6642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609" y="1028294"/>
            <a:ext cx="11367977" cy="582970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en-GB" sz="2400" noProof="0" dirty="0"/>
              <a:t>Growing demand from citizens for more democratic decision-making, stronger cooperation, and transparency </a:t>
            </a:r>
            <a:r>
              <a:rPr lang="en-GB" sz="2400" noProof="0" dirty="0">
                <a:sym typeface="Wingdings" panose="05000000000000000000" pitchFamily="2" charset="2"/>
              </a:rPr>
              <a:t> But! e</a:t>
            </a:r>
            <a:r>
              <a:rPr lang="en-GB" sz="2400" noProof="0" dirty="0"/>
              <a:t>nergy policy is dominated by </a:t>
            </a:r>
            <a:r>
              <a:rPr lang="en-GB" sz="2400" b="1" noProof="0" dirty="0"/>
              <a:t>technocratic approaches</a:t>
            </a:r>
            <a:r>
              <a:rPr lang="en-GB" sz="2400" noProof="0" dirty="0"/>
              <a:t>.</a:t>
            </a:r>
          </a:p>
          <a:p>
            <a:r>
              <a:rPr lang="en-GB" sz="2400" noProof="0" dirty="0"/>
              <a:t>The energy transition cannot be achieved by excluding stakeholders, citizens, and communities, and condemning them to a passive role. Three main reasons (Barnes, 2019):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noProof="0" dirty="0"/>
              <a:t>the implementation of the energy transition will fundamentally change energy systems and collective practices of energy use,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noProof="0" dirty="0"/>
              <a:t>the mode and scale of change must be based on social acceptance, and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noProof="0" dirty="0"/>
              <a:t>there is a significant cost implication: willingness to pay is a key social issue.</a:t>
            </a:r>
          </a:p>
          <a:p>
            <a:pPr marL="0" lvl="1" indent="0">
              <a:buNone/>
            </a:pPr>
            <a:endParaRPr lang="en-GB" sz="2000" noProof="0" dirty="0"/>
          </a:p>
          <a:p>
            <a:pPr marL="0" lvl="1" indent="0">
              <a:buNone/>
            </a:pPr>
            <a:r>
              <a:rPr lang="en-GB" noProof="0" dirty="0"/>
              <a:t>Five main components of a participatory energy transition: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noProof="0" dirty="0"/>
              <a:t>inclusiveness (consultations and public hearings at all levels of decision-making, creation of participatory or deliberative democracy),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noProof="0" dirty="0"/>
              <a:t>publicity, transparency, and access to information,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noProof="0" dirty="0"/>
              <a:t>increasing energy literacy and awareness,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noProof="0" dirty="0"/>
              <a:t>public ownership, and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noProof="0" dirty="0"/>
              <a:t>value creation through renewable energy infrastructure.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77149-9250-5D6B-D280-4F56D040705B}"/>
              </a:ext>
            </a:extLst>
          </p:cNvPr>
          <p:cNvSpPr txBox="1"/>
          <p:nvPr/>
        </p:nvSpPr>
        <p:spPr>
          <a:xfrm>
            <a:off x="8822364" y="3028890"/>
            <a:ext cx="27883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buFont typeface="Wingdings" panose="05000000000000000000" pitchFamily="2" charset="2"/>
              <a:buChar char="à"/>
            </a:pPr>
            <a:r>
              <a:rPr lang="en-GB" sz="2000" noProof="0" dirty="0">
                <a:solidFill>
                  <a:srgbClr val="FF0000"/>
                </a:solidFill>
              </a:rPr>
              <a:t>risk of a lock-in effect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47B54E-4DF8-D873-D0F6-0F2720D53B25}"/>
              </a:ext>
            </a:extLst>
          </p:cNvPr>
          <p:cNvSpPr txBox="1"/>
          <p:nvPr/>
        </p:nvSpPr>
        <p:spPr>
          <a:xfrm>
            <a:off x="7719238" y="5321874"/>
            <a:ext cx="33811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noProof="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GB" sz="2000" noProof="0" dirty="0">
                <a:solidFill>
                  <a:srgbClr val="FF0000"/>
                </a:solidFill>
              </a:rPr>
              <a:t>Both top-down and bottom-up approaches are needed!</a:t>
            </a:r>
          </a:p>
        </p:txBody>
      </p:sp>
    </p:spTree>
    <p:extLst>
      <p:ext uri="{BB962C8B-B14F-4D97-AF65-F5344CB8AC3E}">
        <p14:creationId xmlns:p14="http://schemas.microsoft.com/office/powerpoint/2010/main" val="1609371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97359-27EC-E3AB-B43C-8D5B7D26B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977" y="839972"/>
            <a:ext cx="11034823" cy="5752214"/>
          </a:xfrm>
        </p:spPr>
        <p:txBody>
          <a:bodyPr>
            <a:normAutofit fontScale="92500" lnSpcReduction="20000"/>
          </a:bodyPr>
          <a:lstStyle/>
          <a:p>
            <a:r>
              <a:rPr lang="en-GB" noProof="0" dirty="0"/>
              <a:t>Energy citizenship is at the heart of the participatory energy transition and is “</a:t>
            </a:r>
            <a:r>
              <a:rPr lang="en-GB" b="1" noProof="0" dirty="0"/>
              <a:t>emerging as a political ideal</a:t>
            </a:r>
            <a:r>
              <a:rPr lang="en-GB" noProof="0" dirty="0"/>
              <a:t>”. The concept goes beyond representative democracy by referring to an active, engaged, and empowered form of citizenship. It not only involves the </a:t>
            </a:r>
            <a:r>
              <a:rPr lang="en-GB" b="1" noProof="0" dirty="0"/>
              <a:t>roles</a:t>
            </a:r>
            <a:r>
              <a:rPr lang="en-GB" noProof="0" dirty="0"/>
              <a:t> that citizens can choose to play in the energy system, but also their </a:t>
            </a:r>
            <a:r>
              <a:rPr lang="en-GB" b="1" noProof="0" dirty="0"/>
              <a:t>rights</a:t>
            </a:r>
            <a:r>
              <a:rPr lang="en-GB" noProof="0" dirty="0"/>
              <a:t> and </a:t>
            </a:r>
            <a:r>
              <a:rPr lang="en-GB" b="1" noProof="0" dirty="0"/>
              <a:t>responsibilities</a:t>
            </a:r>
            <a:r>
              <a:rPr lang="en-GB" noProof="0" dirty="0"/>
              <a:t>.</a:t>
            </a:r>
          </a:p>
          <a:p>
            <a:r>
              <a:rPr lang="en-GB" noProof="0" dirty="0"/>
              <a:t>The active energy citizens are interested in new energy-related technologies, and they are energy literate </a:t>
            </a:r>
            <a:r>
              <a:rPr lang="en-GB" noProof="0" dirty="0">
                <a:sym typeface="Wingdings" panose="05000000000000000000" pitchFamily="2" charset="2"/>
              </a:rPr>
              <a:t> t</a:t>
            </a:r>
            <a:r>
              <a:rPr lang="en-GB" noProof="0" dirty="0"/>
              <a:t>he </a:t>
            </a:r>
            <a:r>
              <a:rPr lang="en-GB" b="1" noProof="0" dirty="0"/>
              <a:t>social acceptance </a:t>
            </a:r>
            <a:r>
              <a:rPr lang="en-GB" noProof="0" dirty="0"/>
              <a:t>of the energy transition is increasing.</a:t>
            </a:r>
          </a:p>
          <a:p>
            <a:r>
              <a:rPr lang="en-GB" b="1" noProof="0" dirty="0" err="1"/>
              <a:t>Prosumerism</a:t>
            </a:r>
            <a:r>
              <a:rPr lang="en-GB" noProof="0" dirty="0"/>
              <a:t> - kind of </a:t>
            </a:r>
            <a:r>
              <a:rPr lang="en-GB" b="1" noProof="0" dirty="0"/>
              <a:t>social movement</a:t>
            </a:r>
            <a:r>
              <a:rPr lang="en-GB" noProof="0" dirty="0"/>
              <a:t>.</a:t>
            </a:r>
          </a:p>
          <a:p>
            <a:r>
              <a:rPr lang="en-GB" noProof="0" dirty="0"/>
              <a:t>The participatory energy transition is based on individual energy citizenship actions.</a:t>
            </a:r>
          </a:p>
          <a:p>
            <a:pPr lvl="1"/>
            <a:r>
              <a:rPr lang="en-GB" noProof="0" dirty="0"/>
              <a:t>These </a:t>
            </a:r>
            <a:r>
              <a:rPr lang="en-GB" b="1" noProof="0" dirty="0"/>
              <a:t>actions</a:t>
            </a:r>
            <a:r>
              <a:rPr lang="en-GB" noProof="0" dirty="0"/>
              <a:t> can vary widely, ranging from very </a:t>
            </a:r>
            <a:r>
              <a:rPr lang="en-GB" b="1" noProof="0" dirty="0"/>
              <a:t>simple individual initiatives </a:t>
            </a:r>
            <a:r>
              <a:rPr lang="en-GB" noProof="0" dirty="0"/>
              <a:t>to more </a:t>
            </a:r>
            <a:r>
              <a:rPr lang="en-GB" b="1" noProof="0" dirty="0"/>
              <a:t>complex collective actions</a:t>
            </a:r>
            <a:r>
              <a:rPr lang="en-GB" noProof="0" dirty="0"/>
              <a:t>.</a:t>
            </a:r>
          </a:p>
          <a:p>
            <a:pPr lvl="1"/>
            <a:r>
              <a:rPr lang="en-GB" noProof="0" dirty="0"/>
              <a:t>An individual may participate in more than one form of action, and the more they participate, the more actively they engage in the energy transition. </a:t>
            </a:r>
          </a:p>
          <a:p>
            <a:pPr lvl="1"/>
            <a:r>
              <a:rPr lang="en-GB" noProof="0" dirty="0"/>
              <a:t>These actions can </a:t>
            </a:r>
            <a:r>
              <a:rPr lang="en-GB" b="1" noProof="0" dirty="0"/>
              <a:t>connect and reinforce </a:t>
            </a:r>
            <a:r>
              <a:rPr lang="en-GB" noProof="0" dirty="0"/>
              <a:t>each other, creating different forms and levels of energy citizenship. </a:t>
            </a:r>
          </a:p>
          <a:p>
            <a:pPr lvl="1"/>
            <a:r>
              <a:rPr lang="en-GB" noProof="0" dirty="0"/>
              <a:t>Other types of energy citizenship: </a:t>
            </a:r>
            <a:r>
              <a:rPr lang="en-GB" b="1" noProof="0" dirty="0"/>
              <a:t>active - passive, individual - collective, reformative – transformative.</a:t>
            </a:r>
          </a:p>
        </p:txBody>
      </p:sp>
    </p:spTree>
    <p:extLst>
      <p:ext uri="{BB962C8B-B14F-4D97-AF65-F5344CB8AC3E}">
        <p14:creationId xmlns:p14="http://schemas.microsoft.com/office/powerpoint/2010/main" val="2446970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40A11-8BA5-4DDE-FD0F-0F4DB46B8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18" y="730253"/>
            <a:ext cx="2589855" cy="1715235"/>
          </a:xfrm>
        </p:spPr>
        <p:txBody>
          <a:bodyPr>
            <a:noAutofit/>
          </a:bodyPr>
          <a:lstStyle/>
          <a:p>
            <a:r>
              <a:rPr lang="hu-HU" sz="2800" b="1" dirty="0"/>
              <a:t>A részvételen alapuló energia-átmenet fogalmi keretrendszere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492D69-DBC2-B1CE-4B7F-E51CAAC31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610" y="90085"/>
            <a:ext cx="9402624" cy="67240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15DFC-283A-B90E-F95B-E63E01C9F264}"/>
              </a:ext>
            </a:extLst>
          </p:cNvPr>
          <p:cNvSpPr txBox="1"/>
          <p:nvPr/>
        </p:nvSpPr>
        <p:spPr>
          <a:xfrm>
            <a:off x="195878" y="6352287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138293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177800" y="134937"/>
            <a:ext cx="10515600" cy="6575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4000" b="1" dirty="0">
                <a:latin typeface="+mn-lt"/>
                <a:ea typeface="Times New Roman" panose="02020603050405020304" pitchFamily="18" charset="0"/>
              </a:rPr>
              <a:t>Kutatási rések  </a:t>
            </a:r>
            <a:endParaRPr lang="en-US" sz="4000" b="1" dirty="0">
              <a:latin typeface="+mn-lt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A5D053-E5DD-54A9-9BFB-878887EDB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792480"/>
            <a:ext cx="11678920" cy="606552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hu-HU" sz="3200" dirty="0"/>
              <a:t>Érdemes megvizsgálni, hogy a </a:t>
            </a:r>
            <a:r>
              <a:rPr lang="hu-HU" sz="3200" dirty="0" err="1"/>
              <a:t>prosumerek</a:t>
            </a:r>
            <a:r>
              <a:rPr lang="hu-HU" sz="3200" dirty="0"/>
              <a:t> fogyasztói szokásai hogyan változnak. Valóban javul-e az energiaműveltség? Milyen mértékben?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hu-HU" sz="3200" dirty="0"/>
              <a:t>Ki tekinthető energiapolgárnak? Milyen tulajdonságokkal rendelkezik egy energiapolgár?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hu-HU" sz="3200" dirty="0"/>
              <a:t>Hogyan válhat egy egyszerű energiafogyasztó energiapolgárrá, hogyan lehet különböző ösztönzőkkel növelni az energiaátmenet iránti elkötelezettséget? Ahol már kialakulóban van az energiapolgárság, ott van-e egyáltalán igény az aktív politikai részvételre? Ha igen, akkor ez milyen formában valósulhat meg?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hu-HU" sz="3200" dirty="0"/>
              <a:t>Fontos lenne az állampolgári részvételnek bizonyos területeken pilot jelleggel teret adni és megvizsgálni ennek eredményességét. Hogyan lehet az energiaátmenetbe minden érintettet, különös tekintettel a sérülékeny (</a:t>
            </a:r>
            <a:r>
              <a:rPr lang="hu-HU" sz="3200" dirty="0" err="1"/>
              <a:t>marginalizált</a:t>
            </a:r>
            <a:r>
              <a:rPr lang="hu-HU" sz="3200" dirty="0"/>
              <a:t>) társadalmi csoportokra (például nők, idősek) bevonni, hogy az valóban részvételen alapuló legyen? Hogyan valósítsuk meg az </a:t>
            </a:r>
            <a:r>
              <a:rPr lang="hu-HU" sz="3200" dirty="0" err="1"/>
              <a:t>inkluzivitást</a:t>
            </a:r>
            <a:r>
              <a:rPr lang="hu-HU" sz="3200" dirty="0"/>
              <a:t>? A demokrácia milyen foka az, ami már képes hatékonyan támogatni a részvételen alapuló energiaátmenetet? Lehet-e ezt mérni? Magyarország hol tart ebben a folyamatban?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37205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7A2796F6-2F2D-F7E9-5073-C6B08E718EC0}"/>
              </a:ext>
            </a:extLst>
          </p:cNvPr>
          <p:cNvSpPr/>
          <p:nvPr/>
        </p:nvSpPr>
        <p:spPr>
          <a:xfrm>
            <a:off x="179048" y="55916"/>
            <a:ext cx="12008118" cy="68020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70BABF0-A24D-E527-1D18-C61959A69AA0}"/>
              </a:ext>
            </a:extLst>
          </p:cNvPr>
          <p:cNvSpPr/>
          <p:nvPr/>
        </p:nvSpPr>
        <p:spPr>
          <a:xfrm>
            <a:off x="3298630" y="787416"/>
            <a:ext cx="6132937" cy="199482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7D8AB7A-8AAD-8760-6595-320E88E1C4A2}"/>
              </a:ext>
            </a:extLst>
          </p:cNvPr>
          <p:cNvSpPr/>
          <p:nvPr/>
        </p:nvSpPr>
        <p:spPr>
          <a:xfrm>
            <a:off x="1039838" y="3359858"/>
            <a:ext cx="8356250" cy="242346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C75285-E166-2B07-AE20-38E7DDD1B695}"/>
              </a:ext>
            </a:extLst>
          </p:cNvPr>
          <p:cNvSpPr/>
          <p:nvPr/>
        </p:nvSpPr>
        <p:spPr>
          <a:xfrm>
            <a:off x="1298174" y="4458773"/>
            <a:ext cx="597825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Szilárd biomassza (jellemzően tűzifa)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01594B-1D7D-F5F6-D950-E99BBB02BC9A}"/>
              </a:ext>
            </a:extLst>
          </p:cNvPr>
          <p:cNvSpPr txBox="1"/>
          <p:nvPr/>
        </p:nvSpPr>
        <p:spPr>
          <a:xfrm>
            <a:off x="3298630" y="3460823"/>
            <a:ext cx="3997544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Szilárd, fosszilis tüzelőanyagok: lignit, egyéb bitumenes kőszén, barnaszén-brikettek, tőzeg és tőzegtermékek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749BE-FE65-2F7E-2F23-B99396EC9EB2}"/>
              </a:ext>
            </a:extLst>
          </p:cNvPr>
          <p:cNvSpPr txBox="1"/>
          <p:nvPr/>
        </p:nvSpPr>
        <p:spPr>
          <a:xfrm>
            <a:off x="3324418" y="1137865"/>
            <a:ext cx="599673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Villamosenergia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40101A-DC6D-4154-FC7A-F4CFE78FE1BA}"/>
              </a:ext>
            </a:extLst>
          </p:cNvPr>
          <p:cNvSpPr/>
          <p:nvPr/>
        </p:nvSpPr>
        <p:spPr>
          <a:xfrm>
            <a:off x="1300317" y="4907847"/>
            <a:ext cx="398248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Növényi hulladék, állati ürülék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A43575-D461-D452-64CD-71D63B62F0CA}"/>
              </a:ext>
            </a:extLst>
          </p:cNvPr>
          <p:cNvSpPr txBox="1"/>
          <p:nvPr/>
        </p:nvSpPr>
        <p:spPr>
          <a:xfrm>
            <a:off x="5306500" y="2867238"/>
            <a:ext cx="198790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Olaj,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olatermékek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8B2F06-2F16-07F6-210B-C61624429887}"/>
              </a:ext>
            </a:extLst>
          </p:cNvPr>
          <p:cNvSpPr txBox="1"/>
          <p:nvPr/>
        </p:nvSpPr>
        <p:spPr>
          <a:xfrm>
            <a:off x="824502" y="5858127"/>
            <a:ext cx="263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Nagyon alacsony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64DC75-4217-91C2-6DE4-708E5C2927A5}"/>
              </a:ext>
            </a:extLst>
          </p:cNvPr>
          <p:cNvSpPr txBox="1"/>
          <p:nvPr/>
        </p:nvSpPr>
        <p:spPr>
          <a:xfrm>
            <a:off x="3324418" y="2188034"/>
            <a:ext cx="594263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Vezetékes gáz, LPG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CFE989-AF09-FE1F-D0C9-DD7B2A9E84CF}"/>
              </a:ext>
            </a:extLst>
          </p:cNvPr>
          <p:cNvSpPr txBox="1"/>
          <p:nvPr/>
        </p:nvSpPr>
        <p:spPr>
          <a:xfrm>
            <a:off x="3335852" y="5868760"/>
            <a:ext cx="1785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Alacsony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403EF-79A6-2D2F-E895-0F8637ABCB51}"/>
              </a:ext>
            </a:extLst>
          </p:cNvPr>
          <p:cNvSpPr txBox="1"/>
          <p:nvPr/>
        </p:nvSpPr>
        <p:spPr>
          <a:xfrm>
            <a:off x="5303519" y="5858127"/>
            <a:ext cx="211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Közepes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62F3F1-55E9-9150-F423-6FAF2EE1C9C3}"/>
              </a:ext>
            </a:extLst>
          </p:cNvPr>
          <p:cNvSpPr txBox="1"/>
          <p:nvPr/>
        </p:nvSpPr>
        <p:spPr>
          <a:xfrm>
            <a:off x="7140994" y="5822922"/>
            <a:ext cx="2463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Magas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3B70AC-9766-2E83-4F47-23F75D2B6398}"/>
              </a:ext>
            </a:extLst>
          </p:cNvPr>
          <p:cNvSpPr txBox="1"/>
          <p:nvPr/>
        </p:nvSpPr>
        <p:spPr>
          <a:xfrm>
            <a:off x="2926084" y="6432752"/>
            <a:ext cx="434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Háztartások jövedelmi helyzete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AEA0D9-0D27-ADC4-2680-84FB431077B0}"/>
              </a:ext>
            </a:extLst>
          </p:cNvPr>
          <p:cNvSpPr txBox="1"/>
          <p:nvPr/>
        </p:nvSpPr>
        <p:spPr>
          <a:xfrm>
            <a:off x="1143533" y="3455683"/>
            <a:ext cx="3362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Szilárd tüzelőanyagok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8594D1-4A6A-458A-C876-214EAE78D1FE}"/>
              </a:ext>
            </a:extLst>
          </p:cNvPr>
          <p:cNvSpPr txBox="1"/>
          <p:nvPr/>
        </p:nvSpPr>
        <p:spPr>
          <a:xfrm>
            <a:off x="3461338" y="785612"/>
            <a:ext cx="3247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Tiszta energiaforrások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ED18E2-EB33-A78A-5BC5-7F371104C05A}"/>
              </a:ext>
            </a:extLst>
          </p:cNvPr>
          <p:cNvSpPr txBox="1"/>
          <p:nvPr/>
        </p:nvSpPr>
        <p:spPr>
          <a:xfrm rot="16200000">
            <a:off x="9727068" y="4326141"/>
            <a:ext cx="1319563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hu-H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hu-H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nális biomassza </a:t>
            </a:r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25F9CB8A-1A5B-68CB-50C1-8AC46F6B19F8}"/>
              </a:ext>
            </a:extLst>
          </p:cNvPr>
          <p:cNvSpPr/>
          <p:nvPr/>
        </p:nvSpPr>
        <p:spPr>
          <a:xfrm>
            <a:off x="9480926" y="4437820"/>
            <a:ext cx="356736" cy="839359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60EFA081-D12F-99B7-D98B-C255DAFDD868}"/>
              </a:ext>
            </a:extLst>
          </p:cNvPr>
          <p:cNvSpPr/>
          <p:nvPr/>
        </p:nvSpPr>
        <p:spPr>
          <a:xfrm>
            <a:off x="9468720" y="1696942"/>
            <a:ext cx="305200" cy="2654281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DB5762-3949-2EC3-02B4-3A2D56E65447}"/>
              </a:ext>
            </a:extLst>
          </p:cNvPr>
          <p:cNvCxnSpPr>
            <a:cxnSpLocks/>
          </p:cNvCxnSpPr>
          <p:nvPr/>
        </p:nvCxnSpPr>
        <p:spPr>
          <a:xfrm>
            <a:off x="3287264" y="848229"/>
            <a:ext cx="0" cy="5457153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4B97F8-A2C4-2DFE-C236-431CD25936CE}"/>
              </a:ext>
            </a:extLst>
          </p:cNvPr>
          <p:cNvCxnSpPr>
            <a:cxnSpLocks/>
          </p:cNvCxnSpPr>
          <p:nvPr/>
        </p:nvCxnSpPr>
        <p:spPr>
          <a:xfrm flipH="1">
            <a:off x="5291224" y="848229"/>
            <a:ext cx="8421" cy="5467313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85605C9-6210-E8C4-196F-7292938D22A3}"/>
              </a:ext>
            </a:extLst>
          </p:cNvPr>
          <p:cNvCxnSpPr>
            <a:cxnSpLocks/>
          </p:cNvCxnSpPr>
          <p:nvPr/>
        </p:nvCxnSpPr>
        <p:spPr>
          <a:xfrm flipH="1">
            <a:off x="7304567" y="891724"/>
            <a:ext cx="12206" cy="534636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9867491-D900-8E20-109F-E5587D318BFB}"/>
              </a:ext>
            </a:extLst>
          </p:cNvPr>
          <p:cNvCxnSpPr>
            <a:cxnSpLocks/>
          </p:cNvCxnSpPr>
          <p:nvPr/>
        </p:nvCxnSpPr>
        <p:spPr>
          <a:xfrm flipV="1">
            <a:off x="914401" y="6315542"/>
            <a:ext cx="8859519" cy="30613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568AE43-9FE7-F8E3-0753-832733C2B9D9}"/>
              </a:ext>
            </a:extLst>
          </p:cNvPr>
          <p:cNvCxnSpPr>
            <a:cxnSpLocks/>
          </p:cNvCxnSpPr>
          <p:nvPr/>
        </p:nvCxnSpPr>
        <p:spPr>
          <a:xfrm flipV="1">
            <a:off x="914401" y="626724"/>
            <a:ext cx="0" cy="5719431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57AA9A6-A75E-F353-1A97-C56F3A6ED9FD}"/>
              </a:ext>
            </a:extLst>
          </p:cNvPr>
          <p:cNvSpPr txBox="1"/>
          <p:nvPr/>
        </p:nvSpPr>
        <p:spPr>
          <a:xfrm>
            <a:off x="354948" y="1855098"/>
            <a:ext cx="461665" cy="314780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Energiaforrás minősége</a:t>
            </a:r>
          </a:p>
        </p:txBody>
      </p:sp>
      <p:sp>
        <p:nvSpPr>
          <p:cNvPr id="41" name="Callout: Line 40">
            <a:extLst>
              <a:ext uri="{FF2B5EF4-FFF2-40B4-BE49-F238E27FC236}">
                <a16:creationId xmlns:a16="http://schemas.microsoft.com/office/drawing/2014/main" id="{422B1227-7DC1-5D82-C79F-EA07AF72F087}"/>
              </a:ext>
            </a:extLst>
          </p:cNvPr>
          <p:cNvSpPr/>
          <p:nvPr/>
        </p:nvSpPr>
        <p:spPr>
          <a:xfrm>
            <a:off x="7660201" y="246209"/>
            <a:ext cx="2798276" cy="445382"/>
          </a:xfrm>
          <a:prstGeom prst="borderCallout1">
            <a:avLst>
              <a:gd name="adj1" fmla="val 98592"/>
              <a:gd name="adj2" fmla="val 2778"/>
              <a:gd name="adj3" fmla="val 191103"/>
              <a:gd name="adj4" fmla="val 239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Atom, gáz, megújuló, (szén)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094F1F-EDF9-48C2-33C3-A4D103D92EF9}"/>
              </a:ext>
            </a:extLst>
          </p:cNvPr>
          <p:cNvSpPr/>
          <p:nvPr/>
        </p:nvSpPr>
        <p:spPr>
          <a:xfrm>
            <a:off x="1301261" y="5362615"/>
            <a:ext cx="3969336" cy="35193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Háztartási hulladék</a:t>
            </a:r>
            <a:endParaRPr lang="hu-H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EF56ECA-7FF3-EBAA-1684-B86AB50D8093}"/>
              </a:ext>
            </a:extLst>
          </p:cNvPr>
          <p:cNvSpPr/>
          <p:nvPr/>
        </p:nvSpPr>
        <p:spPr>
          <a:xfrm>
            <a:off x="7316773" y="4448147"/>
            <a:ext cx="2067109" cy="379958"/>
          </a:xfrm>
          <a:prstGeom prst="rect">
            <a:avLst/>
          </a:pr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Pellet, brikett</a:t>
            </a:r>
          </a:p>
        </p:txBody>
      </p:sp>
      <p:sp>
        <p:nvSpPr>
          <p:cNvPr id="37" name="Callout: Line 40">
            <a:extLst>
              <a:ext uri="{FF2B5EF4-FFF2-40B4-BE49-F238E27FC236}">
                <a16:creationId xmlns:a16="http://schemas.microsoft.com/office/drawing/2014/main" id="{A532BAA7-6D56-40F6-B614-A0ECECE82441}"/>
              </a:ext>
            </a:extLst>
          </p:cNvPr>
          <p:cNvSpPr/>
          <p:nvPr/>
        </p:nvSpPr>
        <p:spPr>
          <a:xfrm>
            <a:off x="4531802" y="234373"/>
            <a:ext cx="2798277" cy="445382"/>
          </a:xfrm>
          <a:prstGeom prst="borderCallout1">
            <a:avLst>
              <a:gd name="adj1" fmla="val 103206"/>
              <a:gd name="adj2" fmla="val 75009"/>
              <a:gd name="adj3" fmla="val 359501"/>
              <a:gd name="adj4" fmla="val 973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Földgáz, megújuló, egyéb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DA33DD3-3BFB-867C-B979-C7E13D65D3E6}"/>
              </a:ext>
            </a:extLst>
          </p:cNvPr>
          <p:cNvCxnSpPr>
            <a:cxnSpLocks/>
          </p:cNvCxnSpPr>
          <p:nvPr/>
        </p:nvCxnSpPr>
        <p:spPr>
          <a:xfrm flipV="1">
            <a:off x="909566" y="1899022"/>
            <a:ext cx="11277599" cy="11898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975C3F-C436-7801-F856-B3B74445EDB0}"/>
              </a:ext>
            </a:extLst>
          </p:cNvPr>
          <p:cNvCxnSpPr>
            <a:cxnSpLocks/>
          </p:cNvCxnSpPr>
          <p:nvPr/>
        </p:nvCxnSpPr>
        <p:spPr>
          <a:xfrm flipV="1">
            <a:off x="939349" y="3345840"/>
            <a:ext cx="11277599" cy="11898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35C8DAA-11AB-7AB8-3B2C-F69BE6808A55}"/>
              </a:ext>
            </a:extLst>
          </p:cNvPr>
          <p:cNvSpPr txBox="1"/>
          <p:nvPr/>
        </p:nvSpPr>
        <p:spPr>
          <a:xfrm rot="16200000">
            <a:off x="9169193" y="2361364"/>
            <a:ext cx="193223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Fosszilis</a:t>
            </a:r>
          </a:p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energiaforrások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D04CC-64F8-9F54-A8D3-DD3045E1126F}"/>
              </a:ext>
            </a:extLst>
          </p:cNvPr>
          <p:cNvSpPr txBox="1"/>
          <p:nvPr/>
        </p:nvSpPr>
        <p:spPr>
          <a:xfrm>
            <a:off x="5320272" y="1696943"/>
            <a:ext cx="3935983" cy="369332"/>
          </a:xfrm>
          <a:prstGeom prst="rect">
            <a:avLst/>
          </a:prstGeom>
          <a:pattFill prst="wdDnDiag">
            <a:fgClr>
              <a:schemeClr val="accent2">
                <a:lumMod val="75000"/>
              </a:schemeClr>
            </a:fgClr>
            <a:bgClr>
              <a:schemeClr val="accent6">
                <a:lumMod val="40000"/>
                <a:lumOff val="60000"/>
              </a:schemeClr>
            </a:bgClr>
          </a:patt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Távhő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17EF8C-3996-43AE-6610-DEB581C09E5E}"/>
              </a:ext>
            </a:extLst>
          </p:cNvPr>
          <p:cNvSpPr txBox="1"/>
          <p:nvPr/>
        </p:nvSpPr>
        <p:spPr>
          <a:xfrm rot="16200000">
            <a:off x="10462557" y="4319911"/>
            <a:ext cx="214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Alacsony minőségű, hagyományos tüzelőanyagok</a:t>
            </a:r>
            <a:endParaRPr lang="en-GB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7725F7-6F70-5BBE-8834-1B21DDF30150}"/>
              </a:ext>
            </a:extLst>
          </p:cNvPr>
          <p:cNvSpPr txBox="1"/>
          <p:nvPr/>
        </p:nvSpPr>
        <p:spPr>
          <a:xfrm rot="16200000">
            <a:off x="10900042" y="2120368"/>
            <a:ext cx="1302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Átmeneti energia-források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F6F31F7-F97C-7CFC-2527-B0B3FD30200B}"/>
              </a:ext>
            </a:extLst>
          </p:cNvPr>
          <p:cNvSpPr txBox="1"/>
          <p:nvPr/>
        </p:nvSpPr>
        <p:spPr>
          <a:xfrm rot="16200000">
            <a:off x="10603696" y="350518"/>
            <a:ext cx="1683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Modern </a:t>
            </a:r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energiaforrások és fűtési technológiák</a:t>
            </a:r>
            <a:endParaRPr lang="en-GB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CB7CAF-2985-0604-A9E6-00B6256DE640}"/>
              </a:ext>
            </a:extLst>
          </p:cNvPr>
          <p:cNvSpPr txBox="1"/>
          <p:nvPr/>
        </p:nvSpPr>
        <p:spPr>
          <a:xfrm>
            <a:off x="522443" y="87467"/>
            <a:ext cx="3952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+mj-lt"/>
              </a:rPr>
              <a:t>Energialétra elmélete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DD9F467-E0B7-2139-E9B2-0196E4AAC381}"/>
              </a:ext>
            </a:extLst>
          </p:cNvPr>
          <p:cNvSpPr txBox="1"/>
          <p:nvPr/>
        </p:nvSpPr>
        <p:spPr>
          <a:xfrm>
            <a:off x="9716177" y="5947359"/>
            <a:ext cx="2454558" cy="861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Forrás: LaBelle, M. C., T. Szép, and G. Tóth. 2025. ‘</a:t>
            </a:r>
            <a:r>
              <a:rPr lang="hu-HU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Why</a:t>
            </a: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hu-HU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Neighbors</a:t>
            </a: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hu-HU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Matter</a:t>
            </a: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…’. </a:t>
            </a:r>
            <a:r>
              <a:rPr lang="hu-HU" sz="11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Renewable</a:t>
            </a:r>
            <a:r>
              <a:rPr lang="hu-HU" sz="11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and </a:t>
            </a:r>
            <a:r>
              <a:rPr lang="hu-HU" sz="11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Sustainable</a:t>
            </a:r>
            <a:r>
              <a:rPr lang="hu-HU" sz="11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hu-HU" sz="11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Energy</a:t>
            </a:r>
            <a:r>
              <a:rPr lang="hu-HU" sz="11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hu-HU" sz="11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Transition</a:t>
            </a: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7 (</a:t>
            </a:r>
            <a:r>
              <a:rPr lang="hu-HU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June</a:t>
            </a:r>
            <a:r>
              <a:rPr lang="hu-HU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):100109.</a:t>
            </a:r>
          </a:p>
        </p:txBody>
      </p:sp>
    </p:spTree>
    <p:extLst>
      <p:ext uri="{BB962C8B-B14F-4D97-AF65-F5344CB8AC3E}">
        <p14:creationId xmlns:p14="http://schemas.microsoft.com/office/powerpoint/2010/main" val="2137741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EEC10-C550-ACE1-1369-73B5068BE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A9232-D1CB-43E4-B2DA-8A91A17F3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1" y="0"/>
            <a:ext cx="1196843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29EB1E-7C49-B02F-1BC0-AC545541DE9E}"/>
              </a:ext>
            </a:extLst>
          </p:cNvPr>
          <p:cNvSpPr txBox="1"/>
          <p:nvPr/>
        </p:nvSpPr>
        <p:spPr>
          <a:xfrm>
            <a:off x="111781" y="6453152"/>
            <a:ext cx="256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LAZARD (2024)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3193AF-D4C1-E599-6866-76CCECC6A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018" y="1752472"/>
            <a:ext cx="4649440" cy="60668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C6922B-17A5-AB15-01E4-C151674189D5}"/>
              </a:ext>
            </a:extLst>
          </p:cNvPr>
          <p:cNvSpPr txBox="1"/>
          <p:nvPr/>
        </p:nvSpPr>
        <p:spPr>
          <a:xfrm>
            <a:off x="5114261" y="464372"/>
            <a:ext cx="3530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~ Szintezett energiaköltség</a:t>
            </a:r>
          </a:p>
        </p:txBody>
      </p:sp>
    </p:spTree>
    <p:extLst>
      <p:ext uri="{BB962C8B-B14F-4D97-AF65-F5344CB8AC3E}">
        <p14:creationId xmlns:p14="http://schemas.microsoft.com/office/powerpoint/2010/main" val="690729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A9271-9AA2-8C6A-1D12-7F2E6A0F0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46" y="725064"/>
            <a:ext cx="11006471" cy="91489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Háztartások végső energia felhasználása Magyarországon, energiaforrás és felhasználási célok szerint (2023. év, %)</a:t>
            </a:r>
            <a:endParaRPr lang="hu-HU" sz="6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FCEE5A-A348-3A8E-A9D0-5C3B618B2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702929"/>
              </p:ext>
            </p:extLst>
          </p:nvPr>
        </p:nvGraphicFramePr>
        <p:xfrm>
          <a:off x="168346" y="1797652"/>
          <a:ext cx="11729486" cy="2987635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648742">
                  <a:extLst>
                    <a:ext uri="{9D8B030D-6E8A-4147-A177-3AD203B41FA5}">
                      <a16:colId xmlns:a16="http://schemas.microsoft.com/office/drawing/2014/main" val="3339995878"/>
                    </a:ext>
                  </a:extLst>
                </a:gridCol>
                <a:gridCol w="1562986">
                  <a:extLst>
                    <a:ext uri="{9D8B030D-6E8A-4147-A177-3AD203B41FA5}">
                      <a16:colId xmlns:a16="http://schemas.microsoft.com/office/drawing/2014/main" val="3283006742"/>
                    </a:ext>
                  </a:extLst>
                </a:gridCol>
                <a:gridCol w="1658679">
                  <a:extLst>
                    <a:ext uri="{9D8B030D-6E8A-4147-A177-3AD203B41FA5}">
                      <a16:colId xmlns:a16="http://schemas.microsoft.com/office/drawing/2014/main" val="2836468427"/>
                    </a:ext>
                  </a:extLst>
                </a:gridCol>
                <a:gridCol w="1392866">
                  <a:extLst>
                    <a:ext uri="{9D8B030D-6E8A-4147-A177-3AD203B41FA5}">
                      <a16:colId xmlns:a16="http://schemas.microsoft.com/office/drawing/2014/main" val="784572002"/>
                    </a:ext>
                  </a:extLst>
                </a:gridCol>
                <a:gridCol w="2328530">
                  <a:extLst>
                    <a:ext uri="{9D8B030D-6E8A-4147-A177-3AD203B41FA5}">
                      <a16:colId xmlns:a16="http://schemas.microsoft.com/office/drawing/2014/main" val="2577316342"/>
                    </a:ext>
                  </a:extLst>
                </a:gridCol>
                <a:gridCol w="1137683">
                  <a:extLst>
                    <a:ext uri="{9D8B030D-6E8A-4147-A177-3AD203B41FA5}">
                      <a16:colId xmlns:a16="http://schemas.microsoft.com/office/drawing/2014/main" val="443542093"/>
                    </a:ext>
                  </a:extLst>
                </a:gridCol>
              </a:tblGrid>
              <a:tr h="5866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Megnevezés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Fűtés és hűtés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Használati melegvíz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Főzés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Világítás és elektromos készülékek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Összesen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47261150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Villamos energia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4,19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38,67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18,24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100,00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20,08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647431597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Távhő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8,54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15,03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0,00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0 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8,04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19529755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Földgáz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53,26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41,55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62,89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0 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46,43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0434004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Szén és széntermékek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0,86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0,00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0,00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0 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0,60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36604528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Kőolajtermékek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0,05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0,80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18,76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0 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1,19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75646179"/>
                  </a:ext>
                </a:extLst>
              </a:tr>
              <a:tr h="287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Megújulók*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33,10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3,95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0,12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0 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>
                          <a:effectLst/>
                        </a:rPr>
                        <a:t>23,66</a:t>
                      </a:r>
                      <a:endParaRPr lang="hu-H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64114454"/>
                  </a:ext>
                </a:extLst>
              </a:tr>
              <a:tr h="673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A háztartási tevékenységre fordított végső energiafelhasználás aránya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69,79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13,87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5,56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10,78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800" dirty="0">
                          <a:effectLst/>
                        </a:rPr>
                        <a:t>100,00</a:t>
                      </a:r>
                      <a:endParaRPr lang="hu-H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4033589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E6A35D5-6CF8-BCBA-57F6-BD6FD5A63FDD}"/>
              </a:ext>
            </a:extLst>
          </p:cNvPr>
          <p:cNvSpPr txBox="1"/>
          <p:nvPr/>
        </p:nvSpPr>
        <p:spPr>
          <a:xfrm>
            <a:off x="0" y="6424116"/>
            <a:ext cx="11617845" cy="327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Forrás: Szép T., Tóth G. 2025. ‘A háztartási méretű napelemes rendszerek térbeli mintázata a hazai járásokban’. </a:t>
            </a:r>
            <a:r>
              <a:rPr lang="hu-HU" sz="1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Statisztikai Szemle</a:t>
            </a:r>
            <a:r>
              <a:rPr lang="hu-HU" sz="1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103 (2): 113–37.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87B913-CD70-C5FC-193C-539FB5FCD26F}"/>
              </a:ext>
            </a:extLst>
          </p:cNvPr>
          <p:cNvSpPr txBox="1"/>
          <p:nvPr/>
        </p:nvSpPr>
        <p:spPr>
          <a:xfrm>
            <a:off x="168346" y="4942982"/>
            <a:ext cx="111765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/>
              <a:t>*Ennek 61,4%-a biomassza volt 2022-ben (EU-ban 38,2%).</a:t>
            </a:r>
          </a:p>
          <a:p>
            <a:r>
              <a:rPr lang="hu-HU" sz="2000" dirty="0"/>
              <a:t>Az Európai Unióban az elsődleges szilárd biomassza aránya a háztartások energiafelhasználásában 17,6% volt (Magyarországon 22,8%) 2022-ben, míg a fűtés tekintetében ugyanezek a számok 25,6% az Európai Unióban és 30,2% Magyarországon (Eurostat 2024).</a:t>
            </a:r>
          </a:p>
        </p:txBody>
      </p:sp>
    </p:spTree>
    <p:extLst>
      <p:ext uri="{BB962C8B-B14F-4D97-AF65-F5344CB8AC3E}">
        <p14:creationId xmlns:p14="http://schemas.microsoft.com/office/powerpoint/2010/main" val="2488380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43C69-CEA9-501D-CFB0-C30B65939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78" y="182821"/>
            <a:ext cx="11176591" cy="91233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2800" b="1" dirty="0">
                <a:effectLst/>
                <a:ea typeface="Calibri" panose="020F0502020204030204" pitchFamily="34" charset="0"/>
              </a:rPr>
              <a:t>A hagyományos tüzelőanyagok részaránya a lakott lakások fűtésében (2022, %, 1 km</a:t>
            </a:r>
            <a:r>
              <a:rPr lang="hu-HU" sz="2800" b="1" baseline="30000" dirty="0">
                <a:effectLst/>
                <a:ea typeface="Calibri" panose="020F0502020204030204" pitchFamily="34" charset="0"/>
              </a:rPr>
              <a:t>2</a:t>
            </a:r>
            <a:r>
              <a:rPr lang="hu-HU" sz="2800" b="1" dirty="0">
                <a:effectLst/>
                <a:ea typeface="Calibri" panose="020F0502020204030204" pitchFamily="34" charset="0"/>
              </a:rPr>
              <a:t>-es </a:t>
            </a:r>
            <a:r>
              <a:rPr lang="hu-HU" sz="2800" b="1" dirty="0" err="1">
                <a:effectLst/>
                <a:ea typeface="Calibri" panose="020F0502020204030204" pitchFamily="34" charset="0"/>
              </a:rPr>
              <a:t>gridek</a:t>
            </a:r>
            <a:r>
              <a:rPr lang="hu-HU" sz="2800" b="1" dirty="0">
                <a:effectLst/>
                <a:ea typeface="Calibri" panose="020F0502020204030204" pitchFamily="34" charset="0"/>
              </a:rPr>
              <a:t>)</a:t>
            </a:r>
            <a:endParaRPr lang="hu-HU" sz="6000" dirty="0"/>
          </a:p>
        </p:txBody>
      </p:sp>
      <p:pic>
        <p:nvPicPr>
          <p:cNvPr id="4" name="Kép 1">
            <a:extLst>
              <a:ext uri="{FF2B5EF4-FFF2-40B4-BE49-F238E27FC236}">
                <a16:creationId xmlns:a16="http://schemas.microsoft.com/office/drawing/2014/main" id="{31FAE18D-DB4E-891A-AFF4-70D295A69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" t="12120" r="1125" b="5559"/>
          <a:stretch/>
        </p:blipFill>
        <p:spPr bwMode="auto">
          <a:xfrm>
            <a:off x="0" y="1095153"/>
            <a:ext cx="8358964" cy="56221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B1BC09-9B87-6528-036C-ED91C268F142}"/>
              </a:ext>
            </a:extLst>
          </p:cNvPr>
          <p:cNvSpPr txBox="1"/>
          <p:nvPr/>
        </p:nvSpPr>
        <p:spPr>
          <a:xfrm>
            <a:off x="7773285" y="5319032"/>
            <a:ext cx="4199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Forrás: Tóth G., Szép T., LaBelle M. C. (2025): A lakossági fűtési célú energiafelhasználás térbeli mintázata Magyarországon. Területi Statisztika – megjelenés alatt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E930D8-96C7-780B-19A0-985634EB71AB}"/>
              </a:ext>
            </a:extLst>
          </p:cNvPr>
          <p:cNvSpPr txBox="1"/>
          <p:nvPr/>
        </p:nvSpPr>
        <p:spPr>
          <a:xfrm>
            <a:off x="8317763" y="1285512"/>
            <a:ext cx="3696588" cy="37002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hagyományos tüzelőanyagokkal fűtött lakások aránya országosan mintegy 33,9%. Nógrád, Szabolcs-Szatmár-Bereg, Somogy és Tolna vármegyékben arányuk az 50%-ot is meghaladja (a fővárosban arányuk csak 3% körüli) </a:t>
            </a:r>
            <a:r>
              <a:rPr lang="hu-H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hu-H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minél </a:t>
            </a:r>
            <a:r>
              <a:rPr lang="hu-HU" sz="20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urbanizáltabb</a:t>
            </a:r>
            <a:r>
              <a:rPr lang="hu-H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egy térség, annál kisebb a hagyományos tüzelőanyagok használatának aránya.</a:t>
            </a:r>
            <a:endParaRPr lang="hu-H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111AE5-69DC-83B2-DF20-14CD7222E277}"/>
              </a:ext>
            </a:extLst>
          </p:cNvPr>
          <p:cNvSpPr txBox="1"/>
          <p:nvPr/>
        </p:nvSpPr>
        <p:spPr>
          <a:xfrm>
            <a:off x="818706" y="1538968"/>
            <a:ext cx="267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err="1"/>
              <a:t>Moran</a:t>
            </a:r>
            <a:r>
              <a:rPr lang="hu-HU" sz="2000" dirty="0"/>
              <a:t> I=0,352</a:t>
            </a:r>
          </a:p>
        </p:txBody>
      </p:sp>
    </p:spTree>
    <p:extLst>
      <p:ext uri="{BB962C8B-B14F-4D97-AF65-F5344CB8AC3E}">
        <p14:creationId xmlns:p14="http://schemas.microsoft.com/office/powerpoint/2010/main" val="1382998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B8DD-09AC-9880-D4F1-FA18A74D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905" y="233916"/>
            <a:ext cx="5479768" cy="160245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/>
            <a:r>
              <a:rPr lang="hu-H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háztartási méretű napelemes rendszerek számának (nagyság) és száz háztartásra jutó arányának térbeli képe a hazai járásokban (szín), 2023</a:t>
            </a:r>
            <a:endParaRPr lang="hu-HU" sz="2400" dirty="0"/>
          </a:p>
        </p:txBody>
      </p:sp>
      <p:pic>
        <p:nvPicPr>
          <p:cNvPr id="4" name="Kép 1">
            <a:extLst>
              <a:ext uri="{FF2B5EF4-FFF2-40B4-BE49-F238E27FC236}">
                <a16:creationId xmlns:a16="http://schemas.microsoft.com/office/drawing/2014/main" id="{5371FE3E-C560-A0FB-382F-84F7E2AC7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67" y="1850206"/>
            <a:ext cx="5562834" cy="4298046"/>
          </a:xfrm>
          <a:prstGeom prst="rect">
            <a:avLst/>
          </a:prstGeom>
        </p:spPr>
      </p:pic>
      <p:pic>
        <p:nvPicPr>
          <p:cNvPr id="5" name="Kép 2">
            <a:extLst>
              <a:ext uri="{FF2B5EF4-FFF2-40B4-BE49-F238E27FC236}">
                <a16:creationId xmlns:a16="http://schemas.microsoft.com/office/drawing/2014/main" id="{E36238CC-3F7B-B166-26AD-C48EFA3C5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7" y="1733705"/>
            <a:ext cx="5624622" cy="43466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537A03-F959-8598-92EC-164D4D2B8014}"/>
              </a:ext>
            </a:extLst>
          </p:cNvPr>
          <p:cNvSpPr txBox="1"/>
          <p:nvPr/>
        </p:nvSpPr>
        <p:spPr>
          <a:xfrm>
            <a:off x="106327" y="473360"/>
            <a:ext cx="6097772" cy="12603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u-HU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 100 háztartásra jutó háztartási méretű napelemes rendszerek száma a hazai járásokban, 2023</a:t>
            </a:r>
            <a:endParaRPr lang="hu-HU" sz="3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9CD597-C8C8-DAB5-90D1-F2C7F8B2E659}"/>
              </a:ext>
            </a:extLst>
          </p:cNvPr>
          <p:cNvSpPr txBox="1"/>
          <p:nvPr/>
        </p:nvSpPr>
        <p:spPr>
          <a:xfrm>
            <a:off x="91112" y="6148252"/>
            <a:ext cx="11092565" cy="644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Forrás: Szép Tekla, and Tóth Géza. 2025. ‘A háztartási méretű napelemes rendszerek térbeli mintázata a hazai járásokban’. </a:t>
            </a:r>
            <a:r>
              <a:rPr lang="hu-HU" sz="16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Statisztikai Szemle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103 (2): 113–37. https://doi.org/10.20311/stat2025.02.hu0113.</a:t>
            </a:r>
          </a:p>
        </p:txBody>
      </p:sp>
    </p:spTree>
    <p:extLst>
      <p:ext uri="{BB962C8B-B14F-4D97-AF65-F5344CB8AC3E}">
        <p14:creationId xmlns:p14="http://schemas.microsoft.com/office/powerpoint/2010/main" val="3620055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ACC7D-9703-5F03-D8E4-B0E042EEE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15" y="95146"/>
            <a:ext cx="9730566" cy="99595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2800" b="1" dirty="0">
                <a:effectLst/>
                <a:ea typeface="Aptos" panose="020B0004020202020204" pitchFamily="34" charset="0"/>
              </a:rPr>
              <a:t>HMKE-k száma és a beépített kapacitás alakulása</a:t>
            </a:r>
            <a:r>
              <a:rPr lang="en-US" sz="2800" b="1" dirty="0">
                <a:effectLst/>
                <a:ea typeface="Aptos" panose="020B0004020202020204" pitchFamily="34" charset="0"/>
              </a:rPr>
              <a:t> 2012-2023 </a:t>
            </a:r>
            <a:r>
              <a:rPr lang="hu-HU" sz="2800" b="1" dirty="0">
                <a:effectLst/>
                <a:ea typeface="Aptos" panose="020B0004020202020204" pitchFamily="34" charset="0"/>
              </a:rPr>
              <a:t>között Magyarországon</a:t>
            </a:r>
            <a:r>
              <a:rPr lang="en-US" sz="2800" b="1" dirty="0">
                <a:effectLst/>
                <a:ea typeface="Aptos" panose="020B0004020202020204" pitchFamily="34" charset="0"/>
              </a:rPr>
              <a:t> (1000 </a:t>
            </a:r>
            <a:r>
              <a:rPr lang="hu-HU" sz="2800" b="1" dirty="0">
                <a:effectLst/>
                <a:ea typeface="Aptos" panose="020B0004020202020204" pitchFamily="34" charset="0"/>
              </a:rPr>
              <a:t>db</a:t>
            </a:r>
            <a:r>
              <a:rPr lang="en-US" sz="2800" b="1" dirty="0">
                <a:effectLst/>
                <a:ea typeface="Aptos" panose="020B0004020202020204" pitchFamily="34" charset="0"/>
              </a:rPr>
              <a:t>, MW) </a:t>
            </a:r>
            <a:endParaRPr lang="hu-HU" sz="6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671FA6-B973-700A-C981-90C051028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6" y="1349450"/>
            <a:ext cx="8348331" cy="543853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08B9C6-DA67-ED2A-A475-911C361CC2DB}"/>
              </a:ext>
            </a:extLst>
          </p:cNvPr>
          <p:cNvSpPr txBox="1"/>
          <p:nvPr/>
        </p:nvSpPr>
        <p:spPr>
          <a:xfrm>
            <a:off x="8476808" y="6070214"/>
            <a:ext cx="3219007" cy="71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 a </a:t>
            </a:r>
            <a:r>
              <a:rPr lang="en-US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MEKH (2024)</a:t>
            </a: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adatai alapján</a:t>
            </a:r>
            <a:r>
              <a:rPr lang="en-US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endParaRPr lang="hu-HU" sz="1800" kern="100" dirty="0">
              <a:effectLst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790178-B37A-565F-A4B0-0CF65209AA29}"/>
              </a:ext>
            </a:extLst>
          </p:cNvPr>
          <p:cNvSpPr txBox="1"/>
          <p:nvPr/>
        </p:nvSpPr>
        <p:spPr>
          <a:xfrm>
            <a:off x="8529972" y="1053456"/>
            <a:ext cx="3536213" cy="50167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 felülvizsgált magyar Nemzeti Energia- és Klímaterv 2030-ra összesen </a:t>
            </a:r>
            <a:r>
              <a:rPr lang="hu-HU" sz="2000" kern="1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12.000 MW 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beépített PV-kapacitást irányoz elő (2024-ben ez </a:t>
            </a:r>
            <a:r>
              <a:rPr lang="hu-HU" sz="2000" kern="1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7.551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u-HU" sz="2000" kern="1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MW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kern="100" dirty="0"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Nemzeti Energiastratégia 2030 becslése szerint </a:t>
            </a:r>
            <a:r>
              <a:rPr lang="hu-HU" sz="2000" kern="1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2030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-ra több mint </a:t>
            </a:r>
            <a:r>
              <a:rPr lang="hu-HU" sz="2000" kern="1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200.000 </a:t>
            </a:r>
            <a:r>
              <a:rPr lang="hu-HU" sz="2000" kern="1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háztartás rendelkezik majd háztartási méretű napelemes rendszerrel.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Alapvetően a napelemes-rendszerek társadalmi elfogadottsága rendkívül magas!</a:t>
            </a:r>
          </a:p>
        </p:txBody>
      </p:sp>
    </p:spTree>
    <p:extLst>
      <p:ext uri="{BB962C8B-B14F-4D97-AF65-F5344CB8AC3E}">
        <p14:creationId xmlns:p14="http://schemas.microsoft.com/office/powerpoint/2010/main" val="222274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9E2EE-8651-1A0F-48F0-617F76FC4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+mn-lt"/>
              </a:rPr>
              <a:t>Tartalom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A985F3-0B32-4167-4154-53EE06D25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hu-HU" dirty="0"/>
              <a:t>Elméleti keretrendszer a PRISMA-módszer eredményei szerint</a:t>
            </a:r>
          </a:p>
          <a:p>
            <a:pPr lvl="1"/>
            <a:r>
              <a:rPr lang="hu-HU" dirty="0"/>
              <a:t>Részvételen alapuló energiaátmenet, energiademokrácia és energia(állam)polgárság</a:t>
            </a:r>
          </a:p>
          <a:p>
            <a:pPr lvl="1"/>
            <a:r>
              <a:rPr lang="hu-HU" dirty="0"/>
              <a:t>Átfedések, kritika </a:t>
            </a:r>
          </a:p>
          <a:p>
            <a:pPr lvl="1"/>
            <a:r>
              <a:rPr lang="hu-HU" dirty="0"/>
              <a:t>A napelemes rendszerek, </a:t>
            </a:r>
            <a:r>
              <a:rPr lang="hu-HU" dirty="0" err="1"/>
              <a:t>prosumerek</a:t>
            </a:r>
            <a:r>
              <a:rPr lang="hu-HU" dirty="0"/>
              <a:t> és az energiaátmenet 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A háztartási méretű napelemes rendszerek térbeli jellemzői, azokat meghatározó tényezők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Energiapolgárság „felemelkedése” - esettanulmány 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Összefoglalás, diszkusszió</a:t>
            </a:r>
          </a:p>
        </p:txBody>
      </p:sp>
    </p:spTree>
    <p:extLst>
      <p:ext uri="{BB962C8B-B14F-4D97-AF65-F5344CB8AC3E}">
        <p14:creationId xmlns:p14="http://schemas.microsoft.com/office/powerpoint/2010/main" val="3877936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820B2-8C2A-E5AA-AF41-B58CF68AE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77" y="149295"/>
            <a:ext cx="10622610" cy="9781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háztartási méretű napelemes rendszerek arányának járási szintű térbeli klaszterei, 2023</a:t>
            </a:r>
            <a:endParaRPr lang="hu-HU" sz="6000" dirty="0"/>
          </a:p>
        </p:txBody>
      </p:sp>
      <p:pic>
        <p:nvPicPr>
          <p:cNvPr id="8" name="Kép 6">
            <a:extLst>
              <a:ext uri="{FF2B5EF4-FFF2-40B4-BE49-F238E27FC236}">
                <a16:creationId xmlns:a16="http://schemas.microsoft.com/office/drawing/2014/main" id="{C4CC6DD1-D075-FE05-1B51-748915E56F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6" b="3372"/>
          <a:stretch/>
        </p:blipFill>
        <p:spPr bwMode="auto">
          <a:xfrm>
            <a:off x="5852942" y="1306894"/>
            <a:ext cx="6183118" cy="42442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3A4AC9-B99A-1374-13B0-3AABFE4C03B7}"/>
              </a:ext>
            </a:extLst>
          </p:cNvPr>
          <p:cNvSpPr txBox="1"/>
          <p:nvPr/>
        </p:nvSpPr>
        <p:spPr>
          <a:xfrm>
            <a:off x="6635425" y="1034356"/>
            <a:ext cx="2838183" cy="838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u-HU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Local </a:t>
            </a:r>
            <a:r>
              <a:rPr lang="hu-HU" sz="20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Geary</a:t>
            </a:r>
            <a:endParaRPr lang="hu-HU" sz="20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u-HU" sz="2000" i="1" dirty="0">
                <a:ea typeface="Calibri" panose="020F0502020204030204" pitchFamily="34" charset="0"/>
                <a:cs typeface="Times New Roman" panose="02020603050405020304" pitchFamily="18" charset="0"/>
              </a:rPr>
              <a:t>32 Magas-Magas járás</a:t>
            </a:r>
            <a:endParaRPr lang="hu-H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94FFA7-782A-4E6F-1776-C99945DBF7FA}"/>
              </a:ext>
            </a:extLst>
          </p:cNvPr>
          <p:cNvSpPr txBox="1"/>
          <p:nvPr/>
        </p:nvSpPr>
        <p:spPr>
          <a:xfrm>
            <a:off x="0" y="5416609"/>
            <a:ext cx="11092565" cy="644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Forrás: Szép Tekla, and Tóth Géza. 2025. ‘A háztartási méretű napelemes rendszerek térbeli mintázata a hazai járásokban’. </a:t>
            </a:r>
            <a:r>
              <a:rPr lang="hu-HU" sz="16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Statisztikai Szemle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103 (2): 113–37. </a:t>
            </a:r>
          </a:p>
        </p:txBody>
      </p:sp>
      <p:pic>
        <p:nvPicPr>
          <p:cNvPr id="7" name="Kép 5">
            <a:extLst>
              <a:ext uri="{FF2B5EF4-FFF2-40B4-BE49-F238E27FC236}">
                <a16:creationId xmlns:a16="http://schemas.microsoft.com/office/drawing/2014/main" id="{FD76B517-DF8F-4733-BCBB-EBC11C3103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3025"/>
          <a:stretch/>
        </p:blipFill>
        <p:spPr bwMode="auto">
          <a:xfrm>
            <a:off x="-5339" y="1384041"/>
            <a:ext cx="6101339" cy="40899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94BFF9-2E62-6390-AD9B-A997895300C3}"/>
              </a:ext>
            </a:extLst>
          </p:cNvPr>
          <p:cNvSpPr txBox="1"/>
          <p:nvPr/>
        </p:nvSpPr>
        <p:spPr>
          <a:xfrm>
            <a:off x="161863" y="6062374"/>
            <a:ext cx="120301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000" dirty="0">
                <a:effectLst/>
                <a:ea typeface="Calibri" panose="020F0502020204030204" pitchFamily="34" charset="0"/>
              </a:rPr>
              <a:t>Kiemelkedik: Budapesti agglomeráció, megyei jogú városok járásai, Balaton környéke; a háztartások számához viszonyítva </a:t>
            </a:r>
            <a:r>
              <a:rPr lang="hu-HU" sz="2000" dirty="0" err="1">
                <a:effectLst/>
                <a:ea typeface="Calibri" panose="020F0502020204030204" pitchFamily="34" charset="0"/>
              </a:rPr>
              <a:t>jelentősek</a:t>
            </a:r>
            <a:r>
              <a:rPr lang="hu-HU" sz="2000" dirty="0">
                <a:effectLst/>
                <a:ea typeface="Calibri" panose="020F0502020204030204" pitchFamily="34" charset="0"/>
              </a:rPr>
              <a:t> az üdülőterületek </a:t>
            </a:r>
            <a:r>
              <a:rPr lang="hu-HU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–</a:t>
            </a:r>
            <a:r>
              <a:rPr lang="hu-HU" sz="2000" dirty="0">
                <a:effectLst/>
                <a:ea typeface="Calibri" panose="020F0502020204030204" pitchFamily="34" charset="0"/>
              </a:rPr>
              <a:t> a Bólyi, Gárdonyi és a Mórahalmi járás. </a:t>
            </a:r>
            <a:endParaRPr lang="hu-H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FE9AB0-1038-2E33-74AA-402AB776E747}"/>
              </a:ext>
            </a:extLst>
          </p:cNvPr>
          <p:cNvSpPr txBox="1"/>
          <p:nvPr/>
        </p:nvSpPr>
        <p:spPr>
          <a:xfrm>
            <a:off x="2684722" y="4886917"/>
            <a:ext cx="29611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 err="1"/>
              <a:t>Moran</a:t>
            </a:r>
            <a:r>
              <a:rPr lang="hu-HU" dirty="0"/>
              <a:t> I = 0,453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A4A408-FAEA-FCA9-6B20-BE93BA7F896D}"/>
              </a:ext>
            </a:extLst>
          </p:cNvPr>
          <p:cNvSpPr txBox="1"/>
          <p:nvPr/>
        </p:nvSpPr>
        <p:spPr>
          <a:xfrm>
            <a:off x="452387" y="1015358"/>
            <a:ext cx="6097978" cy="838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u-HU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Local </a:t>
            </a:r>
            <a:r>
              <a:rPr lang="hu-HU" sz="20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Moran</a:t>
            </a:r>
            <a:r>
              <a:rPr lang="hu-HU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</a:t>
            </a:r>
            <a:r>
              <a:rPr lang="hu-HU" sz="2000" i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u-HU" sz="2000" i="1" dirty="0">
                <a:ea typeface="Calibri" panose="020F0502020204030204" pitchFamily="34" charset="0"/>
                <a:cs typeface="Times New Roman" panose="02020603050405020304" pitchFamily="18" charset="0"/>
              </a:rPr>
              <a:t>21 Magas-Magas járás</a:t>
            </a:r>
            <a:endParaRPr lang="hu-HU" sz="20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136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4B75-1C93-C29C-2712-A467DDAA3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20" y="137846"/>
            <a:ext cx="10515600" cy="870311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Az alkalmazott modellek eredményei – A 100 háztartásra jutó háztartási méretű napelemes rendszerek számát meghatározó tényezők</a:t>
            </a:r>
            <a:endParaRPr lang="hu-HU" sz="6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B4FC2E1-7D5C-8D88-4414-C7CDA0B4B2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7212786"/>
              </p:ext>
            </p:extLst>
          </p:nvPr>
        </p:nvGraphicFramePr>
        <p:xfrm>
          <a:off x="284419" y="1382234"/>
          <a:ext cx="10901032" cy="4069593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7073311">
                  <a:extLst>
                    <a:ext uri="{9D8B030D-6E8A-4147-A177-3AD203B41FA5}">
                      <a16:colId xmlns:a16="http://schemas.microsoft.com/office/drawing/2014/main" val="1268666263"/>
                    </a:ext>
                  </a:extLst>
                </a:gridCol>
                <a:gridCol w="1913861">
                  <a:extLst>
                    <a:ext uri="{9D8B030D-6E8A-4147-A177-3AD203B41FA5}">
                      <a16:colId xmlns:a16="http://schemas.microsoft.com/office/drawing/2014/main" val="1665499261"/>
                    </a:ext>
                  </a:extLst>
                </a:gridCol>
                <a:gridCol w="1913860">
                  <a:extLst>
                    <a:ext uri="{9D8B030D-6E8A-4147-A177-3AD203B41FA5}">
                      <a16:colId xmlns:a16="http://schemas.microsoft.com/office/drawing/2014/main" val="1989481437"/>
                    </a:ext>
                  </a:extLst>
                </a:gridCol>
              </a:tblGrid>
              <a:tr h="2899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Megnevezés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OLS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 err="1">
                          <a:effectLst/>
                        </a:rPr>
                        <a:t>Spatial</a:t>
                      </a:r>
                      <a:r>
                        <a:rPr lang="hu-HU" sz="2000" dirty="0">
                          <a:effectLst/>
                        </a:rPr>
                        <a:t> </a:t>
                      </a:r>
                      <a:r>
                        <a:rPr lang="hu-HU" sz="2000" dirty="0" err="1">
                          <a:effectLst/>
                        </a:rPr>
                        <a:t>Error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898260"/>
                  </a:ext>
                </a:extLst>
              </a:tr>
              <a:tr h="31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Konstans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–3,201***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–6,113***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983398"/>
                  </a:ext>
                </a:extLst>
              </a:tr>
              <a:tr h="5932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2000 óta épített lakások aránya a lakott lakásokhoz viszonyítva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0,211***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0,164***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45075"/>
                  </a:ext>
                </a:extLst>
              </a:tr>
              <a:tr h="5932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Érettségivel, illetve felsőoktatási végzettséggel rendelkezők aránya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0,168***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0,170***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836406"/>
                  </a:ext>
                </a:extLst>
              </a:tr>
              <a:tr h="5932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100 négyzetméteres és ennél nagyobb alapterületű lakások aránya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0,093***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0,159***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365818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Népesség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0,000***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0,000***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119895"/>
                  </a:ext>
                </a:extLst>
              </a:tr>
              <a:tr h="5932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Járások települései belterületének aránya a közigazgatási területhez viszonyítva (beépítettség)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–0,093***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–0,036***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553248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Lambda (</a:t>
                      </a:r>
                      <a:r>
                        <a:rPr lang="el-GR" sz="2000" dirty="0">
                          <a:effectLst/>
                        </a:rPr>
                        <a:t>λ</a:t>
                      </a:r>
                      <a:r>
                        <a:rPr lang="hu-HU" sz="2000" dirty="0">
                          <a:effectLst/>
                        </a:rPr>
                        <a:t>)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–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0,852***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907957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Korrigált R</a:t>
                      </a:r>
                      <a:r>
                        <a:rPr lang="hu-HU" sz="2000" baseline="30000">
                          <a:effectLst/>
                        </a:rPr>
                        <a:t>2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>
                          <a:effectLst/>
                        </a:rPr>
                        <a:t>0,669</a:t>
                      </a:r>
                      <a:endParaRPr lang="hu-H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dirty="0">
                          <a:effectLst/>
                        </a:rPr>
                        <a:t>0,839</a:t>
                      </a:r>
                      <a:endParaRPr lang="hu-H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98144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45F135-D9E1-5BEF-C050-68A170942CB5}"/>
              </a:ext>
            </a:extLst>
          </p:cNvPr>
          <p:cNvSpPr txBox="1"/>
          <p:nvPr/>
        </p:nvSpPr>
        <p:spPr>
          <a:xfrm>
            <a:off x="284419" y="5475766"/>
            <a:ext cx="11475189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Megjegyzés: OLS: </a:t>
            </a:r>
            <a:r>
              <a:rPr lang="hu-HU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Ordinary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Least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Squares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azaz a legkisebb négyzetek módszere; *** </a:t>
            </a:r>
            <a:r>
              <a:rPr lang="hu-HU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&lt; 0,001, ** </a:t>
            </a:r>
            <a:r>
              <a:rPr lang="hu-HU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&lt; 0,01, * </a:t>
            </a:r>
            <a:r>
              <a:rPr lang="hu-HU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hu-H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&lt; 0,1</a:t>
            </a:r>
            <a:endParaRPr lang="hu-H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96C880-4FE2-DBEF-9133-8B4DE751ABFA}"/>
              </a:ext>
            </a:extLst>
          </p:cNvPr>
          <p:cNvSpPr txBox="1"/>
          <p:nvPr/>
        </p:nvSpPr>
        <p:spPr>
          <a:xfrm>
            <a:off x="87720" y="5852516"/>
            <a:ext cx="113786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000" dirty="0">
                <a:effectLst/>
                <a:ea typeface="Calibri" panose="020F0502020204030204" pitchFamily="34" charset="0"/>
              </a:rPr>
              <a:t>Nem szignifikáns: egy lakosra jutó, a személyi jövedelemadó alapját képező jövedelem</a:t>
            </a:r>
            <a:r>
              <a:rPr lang="hu-HU" sz="2000" dirty="0">
                <a:ea typeface="Calibri" panose="020F0502020204030204" pitchFamily="34" charset="0"/>
              </a:rPr>
              <a:t>;</a:t>
            </a:r>
            <a:r>
              <a:rPr lang="hu-HU" sz="2000" dirty="0">
                <a:effectLst/>
                <a:ea typeface="Calibri" panose="020F0502020204030204" pitchFamily="34" charset="0"/>
              </a:rPr>
              <a:t> vezetékes földgázra kapcsolódott háztartások száma; egy háztartásra jutó villamosenergia-felhasználás; </a:t>
            </a:r>
            <a:r>
              <a:rPr lang="hu-HU" sz="2000" dirty="0" err="1">
                <a:effectLst/>
                <a:ea typeface="Calibri" panose="020F0502020204030204" pitchFamily="34" charset="0"/>
              </a:rPr>
              <a:t>globálsugárzás</a:t>
            </a:r>
            <a:r>
              <a:rPr lang="hu-HU" sz="2000" dirty="0">
                <a:effectLst/>
                <a:ea typeface="Calibri" panose="020F0502020204030204" pitchFamily="34" charset="0"/>
              </a:rPr>
              <a:t> évi összege; járáso</a:t>
            </a:r>
            <a:r>
              <a:rPr lang="hu-HU" sz="2000" dirty="0">
                <a:ea typeface="Calibri" panose="020F0502020204030204" pitchFamily="34" charset="0"/>
              </a:rPr>
              <a:t>k népsűrűsége.</a:t>
            </a:r>
            <a:r>
              <a:rPr lang="hu-HU" sz="2000" dirty="0">
                <a:effectLst/>
                <a:ea typeface="Calibri" panose="020F0502020204030204" pitchFamily="34" charset="0"/>
              </a:rPr>
              <a:t> </a:t>
            </a:r>
            <a:endParaRPr lang="hu-HU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6B90DF-B016-5EA4-64FD-7F618E9F65A6}"/>
              </a:ext>
            </a:extLst>
          </p:cNvPr>
          <p:cNvSpPr txBox="1"/>
          <p:nvPr/>
        </p:nvSpPr>
        <p:spPr>
          <a:xfrm>
            <a:off x="9177668" y="933000"/>
            <a:ext cx="258194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2000" dirty="0" err="1"/>
              <a:t>Moran</a:t>
            </a:r>
            <a:r>
              <a:rPr lang="hu-HU" sz="2000" dirty="0"/>
              <a:t> I értéke 0,453</a:t>
            </a:r>
          </a:p>
        </p:txBody>
      </p:sp>
    </p:spTree>
    <p:extLst>
      <p:ext uri="{BB962C8B-B14F-4D97-AF65-F5344CB8AC3E}">
        <p14:creationId xmlns:p14="http://schemas.microsoft.com/office/powerpoint/2010/main" val="2706521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0A36D-EDE4-8EF0-0159-B93837E90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097" y="604755"/>
            <a:ext cx="7432159" cy="8322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b="1" dirty="0"/>
              <a:t>Elszámolási rendszerek változása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E7E60-D8F0-51ED-25E4-A8C2D5048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80" y="1796901"/>
            <a:ext cx="10590029" cy="4947093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hu-HU" sz="2000" kern="100" dirty="0">
                <a:ea typeface="Times New Roman" panose="02020603050405020304" pitchFamily="18" charset="0"/>
                <a:cs typeface="Arial" panose="020B0604020202020204" pitchFamily="34" charset="0"/>
              </a:rPr>
              <a:t>Elszámolási rendszerek: éves szaldó elszámolás (volumen alapú) </a:t>
            </a:r>
            <a:r>
              <a:rPr lang="hu-HU" sz="2000" kern="100" dirty="0" err="1">
                <a:ea typeface="Times New Roman" panose="02020603050405020304" pitchFamily="18" charset="0"/>
                <a:cs typeface="Arial" panose="020B0604020202020204" pitchFamily="34" charset="0"/>
              </a:rPr>
              <a:t>vs</a:t>
            </a:r>
            <a:r>
              <a:rPr lang="hu-HU" sz="2000" kern="100" dirty="0">
                <a:ea typeface="Times New Roman" panose="02020603050405020304" pitchFamily="18" charset="0"/>
                <a:cs typeface="Arial" panose="020B0604020202020204" pitchFamily="34" charset="0"/>
              </a:rPr>
              <a:t>. bruttó elszámolás (</a:t>
            </a:r>
            <a:r>
              <a:rPr lang="hu-HU" sz="2000" kern="100" dirty="0">
                <a:ea typeface="Aptos" panose="020B0004020202020204" pitchFamily="34" charset="0"/>
                <a:cs typeface="Arial" panose="020B0604020202020204" pitchFamily="34" charset="0"/>
              </a:rPr>
              <a:t>elkülönült mérés és számlázás</a:t>
            </a:r>
            <a:r>
              <a:rPr lang="hu-HU" sz="2000" i="1" kern="100" dirty="0">
                <a:ea typeface="Aptos" panose="020B0004020202020204" pitchFamily="34" charset="0"/>
                <a:cs typeface="Arial" panose="020B0604020202020204" pitchFamily="34" charset="0"/>
              </a:rPr>
              <a:t>)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hu-HU" sz="2000" kern="100" dirty="0">
                <a:ea typeface="Aptos" panose="020B0004020202020204" pitchFamily="34" charset="0"/>
                <a:cs typeface="Arial" panose="020B0604020202020204" pitchFamily="34" charset="0"/>
              </a:rPr>
              <a:t>Megtérülési idő: kb. 7 év </a:t>
            </a:r>
            <a:r>
              <a:rPr lang="hu-HU" sz="2000" kern="100" dirty="0">
                <a:ea typeface="Aptos" panose="020B00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hu-HU" sz="2000" kern="100" dirty="0">
                <a:ea typeface="Aptos" panose="020B0004020202020204" pitchFamily="34" charset="0"/>
                <a:cs typeface="Arial" panose="020B0604020202020204" pitchFamily="34" charset="0"/>
              </a:rPr>
              <a:t>15-20 év.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hu-HU" sz="2000" dirty="0">
                <a:ea typeface="Aptos" panose="020B0004020202020204" pitchFamily="34" charset="0"/>
              </a:rPr>
              <a:t>Terv: Lantos Csaba energiaügyi miniszter 2023. augusztus 26-án egy </a:t>
            </a:r>
            <a:r>
              <a:rPr lang="hu-HU" sz="2000" dirty="0" err="1">
                <a:ea typeface="Aptos" panose="020B0004020202020204" pitchFamily="34" charset="0"/>
              </a:rPr>
              <a:t>TikTok-on</a:t>
            </a:r>
            <a:r>
              <a:rPr lang="hu-HU" sz="2000" dirty="0">
                <a:ea typeface="Aptos" panose="020B0004020202020204" pitchFamily="34" charset="0"/>
              </a:rPr>
              <a:t> és </a:t>
            </a:r>
            <a:r>
              <a:rPr lang="hu-HU" sz="2000" dirty="0" err="1">
                <a:ea typeface="Aptos" panose="020B0004020202020204" pitchFamily="34" charset="0"/>
              </a:rPr>
              <a:t>Youtube-on</a:t>
            </a:r>
            <a:r>
              <a:rPr lang="hu-HU" sz="2000" dirty="0">
                <a:ea typeface="Aptos" panose="020B0004020202020204" pitchFamily="34" charset="0"/>
              </a:rPr>
              <a:t> közzétett videója </a:t>
            </a:r>
            <a:r>
              <a:rPr lang="hu-HU" sz="2000" dirty="0">
                <a:ea typeface="Aptos" panose="020B0004020202020204" pitchFamily="34" charset="0"/>
                <a:sym typeface="Wingdings" panose="05000000000000000000" pitchFamily="2" charset="2"/>
              </a:rPr>
              <a:t></a:t>
            </a:r>
            <a:r>
              <a:rPr lang="hu-HU" sz="2000" dirty="0">
                <a:ea typeface="Aptos" panose="020B0004020202020204" pitchFamily="34" charset="0"/>
              </a:rPr>
              <a:t> a meglévő szerződéseket is módosítják, a fogyasztók éves szaldóelszámolásból havi szaldóelszámolásba kerülnek 2024.01.01-től, az újonnan csatlakozók pedig már csak bruttó elszámolást választhatnak. </a:t>
            </a:r>
            <a:endParaRPr lang="hu-HU" sz="2000" kern="100" dirty="0">
              <a:ea typeface="Aptos" panose="020B00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Tény: Társadalmi ellenállás </a:t>
            </a: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2024. január 1. óta az újonnan telepített háztartási méretű napelemes rendszerek esetében (ahol az igénybejelentés nem történt meg 2023. szeptember 13-ig) a szaldóelszámolás választása a továbbiakban már nem lehetséges, a felhasználók az ún. bruttó elszámolásba kerülnek. A meglévő szerződéssel rendelkezők 10 évig maradhatnak az éves szaldóelszámolásban. A betáplálás után nem kell rendszerhasználati díjat fizetni.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Európai Uniós </a:t>
            </a:r>
            <a:r>
              <a:rPr lang="hu-HU" sz="2000" kern="100" dirty="0">
                <a:ea typeface="Aptos" panose="020B0004020202020204" pitchFamily="34" charset="0"/>
                <a:cs typeface="Arial" panose="020B0604020202020204" pitchFamily="34" charset="0"/>
              </a:rPr>
              <a:t>joganyag változása (2019/944 irányelv): </a:t>
            </a: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“azok a tagállamok, amelyek olyan meglévő rendszereket alkalmaznak, amelyek nem külön számolják el a hálózatba táplált és a hálózatból kivett villamos energiát, 2023. december 31-ét követően nem biztosíthatnak új jogokat e rendszerek keretében”. </a:t>
            </a:r>
            <a:endParaRPr lang="hu-HU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3123D0-2EDD-FE58-2A54-E9319D21E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167" y="13588"/>
            <a:ext cx="2309923" cy="161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66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9A4C6-6D26-7CB0-C69E-08F4E484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48" y="141326"/>
            <a:ext cx="11812772" cy="1158949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GB" sz="3000" b="1" noProof="0" dirty="0">
                <a:latin typeface="+mn-lt"/>
              </a:rPr>
              <a:t>Estimated electricity production and consumption (8 </a:t>
            </a:r>
            <a:r>
              <a:rPr lang="en-GB" sz="3000" b="1" noProof="0" dirty="0" err="1">
                <a:latin typeface="+mn-lt"/>
              </a:rPr>
              <a:t>kWp</a:t>
            </a:r>
            <a:r>
              <a:rPr lang="en-GB" sz="3000" b="1" noProof="0" dirty="0">
                <a:latin typeface="+mn-lt"/>
              </a:rPr>
              <a:t> solar system, Budapest – southern orientation, 8500 kWh consumption, electric heating)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4CCA43-E8D8-90A4-3756-FA98076362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78"/>
          <a:stretch>
            <a:fillRect/>
          </a:stretch>
        </p:blipFill>
        <p:spPr>
          <a:xfrm>
            <a:off x="1212109" y="1456660"/>
            <a:ext cx="9229061" cy="50320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E00751-3278-F0EA-AE11-748D8B2BF4F8}"/>
              </a:ext>
            </a:extLst>
          </p:cNvPr>
          <p:cNvSpPr txBox="1"/>
          <p:nvPr/>
        </p:nvSpPr>
        <p:spPr>
          <a:xfrm>
            <a:off x="170121" y="6488668"/>
            <a:ext cx="110986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noProof="0" dirty="0"/>
              <a:t>Source: https://index.hu/gazdasag/2023/08/31/napelem-napelemek-zold-energia-napkollektoraramar-aramellatas/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95D93D-C267-A06B-EF53-A308C3F49789}"/>
              </a:ext>
            </a:extLst>
          </p:cNvPr>
          <p:cNvSpPr txBox="1"/>
          <p:nvPr/>
        </p:nvSpPr>
        <p:spPr>
          <a:xfrm>
            <a:off x="4634021" y="6077388"/>
            <a:ext cx="1235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noProof="0" dirty="0"/>
              <a:t>production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86EC4C-9CD3-24D4-6233-48C7B07E1265}"/>
              </a:ext>
            </a:extLst>
          </p:cNvPr>
          <p:cNvSpPr txBox="1"/>
          <p:nvPr/>
        </p:nvSpPr>
        <p:spPr>
          <a:xfrm>
            <a:off x="6181059" y="6077388"/>
            <a:ext cx="28707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noProof="0" dirty="0"/>
              <a:t>consumption</a:t>
            </a:r>
          </a:p>
        </p:txBody>
      </p:sp>
    </p:spTree>
    <p:extLst>
      <p:ext uri="{BB962C8B-B14F-4D97-AF65-F5344CB8AC3E}">
        <p14:creationId xmlns:p14="http://schemas.microsoft.com/office/powerpoint/2010/main" val="2144432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B1FD459-B1AE-C6A8-B2D6-4646A5E3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516" y="136608"/>
            <a:ext cx="11267680" cy="74476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GB" sz="3200" b="1" noProof="0" dirty="0">
                <a:latin typeface="+mn-lt"/>
              </a:rPr>
              <a:t>Electricity production and consumption – solar system with and without battery (5 kW) in 2024/2025</a:t>
            </a:r>
          </a:p>
        </p:txBody>
      </p:sp>
      <p:pic>
        <p:nvPicPr>
          <p:cNvPr id="5" name="Content Placeholder 4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FF092C4B-843C-6815-480F-CFB4420F21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" t="28656" r="3564" b="28317"/>
          <a:stretch>
            <a:fillRect/>
          </a:stretch>
        </p:blipFill>
        <p:spPr>
          <a:xfrm>
            <a:off x="6253238" y="1127695"/>
            <a:ext cx="5938762" cy="4561368"/>
          </a:xfr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50C53D-5B75-1E49-04DC-5CCD87D76587}"/>
              </a:ext>
            </a:extLst>
          </p:cNvPr>
          <p:cNvSpPr txBox="1"/>
          <p:nvPr/>
        </p:nvSpPr>
        <p:spPr>
          <a:xfrm>
            <a:off x="69730" y="6435991"/>
            <a:ext cx="4073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Source: </a:t>
            </a:r>
            <a:r>
              <a:rPr lang="en-GB" noProof="0" dirty="0" err="1"/>
              <a:t>Dubicz</a:t>
            </a:r>
            <a:r>
              <a:rPr lang="en-GB" noProof="0" dirty="0"/>
              <a:t> L. (2026) – prosumer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B328EA-094C-97AE-BC52-CCCFB0C00611}"/>
              </a:ext>
            </a:extLst>
          </p:cNvPr>
          <p:cNvSpPr txBox="1"/>
          <p:nvPr/>
        </p:nvSpPr>
        <p:spPr>
          <a:xfrm>
            <a:off x="6562255" y="4479514"/>
            <a:ext cx="219739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Production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6AF73F-D895-88E0-6B9D-4A1A12BD339A}"/>
              </a:ext>
            </a:extLst>
          </p:cNvPr>
          <p:cNvSpPr txBox="1"/>
          <p:nvPr/>
        </p:nvSpPr>
        <p:spPr>
          <a:xfrm>
            <a:off x="6535469" y="4865368"/>
            <a:ext cx="297757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Total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AFF11B-8292-AABC-ABC1-9A55AF9F6BE3}"/>
              </a:ext>
            </a:extLst>
          </p:cNvPr>
          <p:cNvSpPr txBox="1"/>
          <p:nvPr/>
        </p:nvSpPr>
        <p:spPr>
          <a:xfrm>
            <a:off x="6578001" y="5230691"/>
            <a:ext cx="423884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Consumption from the grid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E1C081-CA51-3C0D-4ADC-10FFD9B45C24}"/>
              </a:ext>
            </a:extLst>
          </p:cNvPr>
          <p:cNvSpPr txBox="1"/>
          <p:nvPr/>
        </p:nvSpPr>
        <p:spPr>
          <a:xfrm>
            <a:off x="6531939" y="4083028"/>
            <a:ext cx="244903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Self-consumption</a:t>
            </a:r>
          </a:p>
        </p:txBody>
      </p:sp>
      <p:pic>
        <p:nvPicPr>
          <p:cNvPr id="12" name="Picture 11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1148F16F-5C87-F20F-75CB-B69FDE673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" t="23728" r="3379" b="27132"/>
          <a:stretch>
            <a:fillRect/>
          </a:stretch>
        </p:blipFill>
        <p:spPr>
          <a:xfrm>
            <a:off x="177516" y="1127695"/>
            <a:ext cx="5900485" cy="45613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7506D7E-0034-BD5F-2033-9650289F72EB}"/>
              </a:ext>
            </a:extLst>
          </p:cNvPr>
          <p:cNvSpPr txBox="1"/>
          <p:nvPr/>
        </p:nvSpPr>
        <p:spPr>
          <a:xfrm>
            <a:off x="517000" y="5265478"/>
            <a:ext cx="423884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Consumption from the grid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8F8913-1EE4-0559-BF9B-0320EAE81A6F}"/>
              </a:ext>
            </a:extLst>
          </p:cNvPr>
          <p:cNvSpPr txBox="1"/>
          <p:nvPr/>
        </p:nvSpPr>
        <p:spPr>
          <a:xfrm>
            <a:off x="453202" y="4878117"/>
            <a:ext cx="297757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Total consumption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91A36E-57B3-E4C3-83F2-08EAC1D83EA4}"/>
              </a:ext>
            </a:extLst>
          </p:cNvPr>
          <p:cNvSpPr txBox="1"/>
          <p:nvPr/>
        </p:nvSpPr>
        <p:spPr>
          <a:xfrm>
            <a:off x="490119" y="4473749"/>
            <a:ext cx="219739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Production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EC7A25-2F82-8004-7C8F-37BE6D97D82E}"/>
              </a:ext>
            </a:extLst>
          </p:cNvPr>
          <p:cNvSpPr txBox="1"/>
          <p:nvPr/>
        </p:nvSpPr>
        <p:spPr>
          <a:xfrm>
            <a:off x="485269" y="4084272"/>
            <a:ext cx="244903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noProof="0" dirty="0"/>
              <a:t>Self-consumption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4E9336-705E-B2DB-80ED-1C3C8EDEF16F}"/>
              </a:ext>
            </a:extLst>
          </p:cNvPr>
          <p:cNvCxnSpPr/>
          <p:nvPr/>
        </p:nvCxnSpPr>
        <p:spPr>
          <a:xfrm>
            <a:off x="3127758" y="1414130"/>
            <a:ext cx="0" cy="249865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01B6AC-482A-79C8-E9E0-48880BF31151}"/>
              </a:ext>
            </a:extLst>
          </p:cNvPr>
          <p:cNvSpPr txBox="1"/>
          <p:nvPr/>
        </p:nvSpPr>
        <p:spPr>
          <a:xfrm>
            <a:off x="3302996" y="1263604"/>
            <a:ext cx="167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With battery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25379A-258C-C043-71BA-05C83E6F8189}"/>
              </a:ext>
            </a:extLst>
          </p:cNvPr>
          <p:cNvSpPr txBox="1"/>
          <p:nvPr/>
        </p:nvSpPr>
        <p:spPr>
          <a:xfrm>
            <a:off x="1348270" y="1263604"/>
            <a:ext cx="167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Without battery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5AC915C-52C8-C7F0-6341-5CA115A37149}"/>
              </a:ext>
            </a:extLst>
          </p:cNvPr>
          <p:cNvCxnSpPr/>
          <p:nvPr/>
        </p:nvCxnSpPr>
        <p:spPr>
          <a:xfrm flipV="1">
            <a:off x="4029740" y="1632936"/>
            <a:ext cx="0" cy="4191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F873F3B-826F-170B-6D95-6B3128EE2B68}"/>
              </a:ext>
            </a:extLst>
          </p:cNvPr>
          <p:cNvCxnSpPr/>
          <p:nvPr/>
        </p:nvCxnSpPr>
        <p:spPr>
          <a:xfrm flipV="1">
            <a:off x="2682954" y="1636475"/>
            <a:ext cx="0" cy="4191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08E8846-8222-1169-C654-E4A42D8CB04B}"/>
              </a:ext>
            </a:extLst>
          </p:cNvPr>
          <p:cNvSpPr txBox="1"/>
          <p:nvPr/>
        </p:nvSpPr>
        <p:spPr>
          <a:xfrm>
            <a:off x="8537759" y="1031073"/>
            <a:ext cx="2449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With battery</a:t>
            </a:r>
            <a:r>
              <a:rPr lang="hu-HU" noProof="0" dirty="0"/>
              <a:t> (2025)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5241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94D20-06EE-C99E-6232-808F75822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041" y="131207"/>
            <a:ext cx="10166499" cy="85762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3600" b="1" dirty="0"/>
              <a:t>Kutatási célkitűzései, kutatási kérdések, módszertan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CAE9F-CA77-0EA9-E13C-43941A8AF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041" y="1145142"/>
            <a:ext cx="11187224" cy="54895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sz="2400" dirty="0"/>
              <a:t>Kutatási kérdések: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/>
              <a:t>Ki alakítja az uralkodó diskurzust, ki határozza meg a témát és a beszéd fő irányát? 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/>
              <a:t>A diskurzus hogyan segít megakadályozni egyik csoport hatalommal való visszaélését a többivel szemben? 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/>
              <a:t>Képesek-e az azonosított </a:t>
            </a:r>
            <a:r>
              <a:rPr lang="hu-HU" sz="2400" dirty="0" err="1"/>
              <a:t>aktorok</a:t>
            </a:r>
            <a:r>
              <a:rPr lang="hu-HU" sz="2400" dirty="0"/>
              <a:t> az energiapolitika befolyásolására? 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/>
              <a:t>Hogyan képesek az alávetett csoportok diszkurzíven ellenállni a visszaélésnek?</a:t>
            </a:r>
          </a:p>
          <a:p>
            <a:pPr marL="457200" indent="-457200">
              <a:buFont typeface="+mj-lt"/>
              <a:buAutoNum type="arabicPeriod"/>
            </a:pPr>
            <a:endParaRPr lang="hu-HU" sz="2400" dirty="0"/>
          </a:p>
          <a:p>
            <a:pPr marL="0" indent="0">
              <a:buNone/>
            </a:pPr>
            <a:r>
              <a:rPr lang="hu-HU" sz="2400" dirty="0"/>
              <a:t>Módszertan</a:t>
            </a:r>
          </a:p>
          <a:p>
            <a:r>
              <a:rPr lang="hu-HU" sz="2400" dirty="0"/>
              <a:t>Diskurzus elemzés (</a:t>
            </a:r>
            <a:r>
              <a:rPr lang="hu-HU" sz="2400" dirty="0" err="1"/>
              <a:t>Hajer</a:t>
            </a:r>
            <a:r>
              <a:rPr lang="hu-HU" sz="2400" dirty="0"/>
              <a:t>, 1993): a nyelv és a szövegek használata hogyan járul hozzá a valóság értelmezéséhez és alakításához; megmutatja, hogy mi az, ami erkölcsileg elfogadható vagy nem elfogadható a társadalom számára, és feltárja az aszimmetrikus hatalmi viszonyokat is. Fő elemei:</a:t>
            </a:r>
          </a:p>
          <a:p>
            <a:pPr lvl="1"/>
            <a:r>
              <a:rPr lang="hu-HU" sz="2000" dirty="0"/>
              <a:t>Történetszálak (</a:t>
            </a:r>
            <a:r>
              <a:rPr lang="hu-HU" sz="2000" dirty="0" err="1"/>
              <a:t>storylines</a:t>
            </a:r>
            <a:r>
              <a:rPr lang="hu-HU" sz="2000" dirty="0"/>
              <a:t>), diskurzus koalíciók (</a:t>
            </a:r>
            <a:r>
              <a:rPr lang="hu-HU" sz="2000" dirty="0" err="1"/>
              <a:t>discourse</a:t>
            </a:r>
            <a:r>
              <a:rPr lang="hu-HU" sz="2000" dirty="0"/>
              <a:t> </a:t>
            </a:r>
            <a:r>
              <a:rPr lang="hu-HU" sz="2000" dirty="0" err="1"/>
              <a:t>coalitions</a:t>
            </a:r>
            <a:r>
              <a:rPr lang="hu-HU" sz="2000" dirty="0"/>
              <a:t>), narratívák, </a:t>
            </a:r>
            <a:r>
              <a:rPr lang="hu-HU" sz="2000" dirty="0" err="1"/>
              <a:t>aktorok</a:t>
            </a:r>
            <a:r>
              <a:rPr lang="hu-HU" sz="2000" dirty="0"/>
              <a:t>.</a:t>
            </a:r>
          </a:p>
          <a:p>
            <a:r>
              <a:rPr lang="hu-HU" sz="2400" dirty="0"/>
              <a:t>Félig strukturált mélyinterjú (10 db)</a:t>
            </a:r>
          </a:p>
          <a:p>
            <a:pPr marL="457200" indent="-457200">
              <a:buFont typeface="+mj-lt"/>
              <a:buAutoNum type="arabicPeriod"/>
            </a:pP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288633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F78D2-3FEC-856F-FB4C-CC21E07F7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507" y="365125"/>
            <a:ext cx="10992293" cy="1325563"/>
          </a:xfrm>
        </p:spPr>
        <p:txBody>
          <a:bodyPr>
            <a:normAutofit/>
          </a:bodyPr>
          <a:lstStyle/>
          <a:p>
            <a:r>
              <a:rPr lang="hu-HU" sz="3600" b="1" dirty="0"/>
              <a:t>Rendszerszintű korlátok a részvétel megteremtésében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2F43B-62C4-1B27-F3B3-2B40EB9F5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079" y="1520456"/>
            <a:ext cx="11066721" cy="4972419"/>
          </a:xfrm>
        </p:spPr>
        <p:txBody>
          <a:bodyPr>
            <a:noAutofit/>
          </a:bodyPr>
          <a:lstStyle/>
          <a:p>
            <a:r>
              <a:rPr lang="hu-HU" sz="2000" dirty="0"/>
              <a:t>A magyarországi demokrácia megítélése egyértelmű:</a:t>
            </a:r>
          </a:p>
          <a:p>
            <a:pPr lvl="1"/>
            <a:r>
              <a:rPr lang="hu-HU" sz="2000" dirty="0"/>
              <a:t>nem tekinthető teljes demokráciának </a:t>
            </a:r>
            <a:r>
              <a:rPr lang="hu-HU" sz="2000" dirty="0">
                <a:sym typeface="Wingdings" panose="05000000000000000000" pitchFamily="2" charset="2"/>
              </a:rPr>
              <a:t> autokrácia (</a:t>
            </a:r>
            <a:r>
              <a:rPr lang="hu-HU" sz="2000" dirty="0" err="1">
                <a:sym typeface="Wingdings" panose="05000000000000000000" pitchFamily="2" charset="2"/>
              </a:rPr>
              <a:t>Kornai</a:t>
            </a:r>
            <a:r>
              <a:rPr lang="hu-HU" sz="2000" dirty="0">
                <a:sym typeface="Wingdings" panose="05000000000000000000" pitchFamily="2" charset="2"/>
              </a:rPr>
              <a:t>, 2016)</a:t>
            </a:r>
            <a:endParaRPr lang="hu-HU" sz="2000" dirty="0"/>
          </a:p>
          <a:p>
            <a:pPr lvl="1"/>
            <a:r>
              <a:rPr lang="hu-HU" sz="2000" dirty="0"/>
              <a:t>Economist </a:t>
            </a:r>
            <a:r>
              <a:rPr lang="hu-HU" sz="2000" dirty="0" err="1"/>
              <a:t>Intelligence</a:t>
            </a:r>
            <a:r>
              <a:rPr lang="hu-HU" sz="2000" dirty="0"/>
              <a:t> Unit - </a:t>
            </a:r>
            <a:r>
              <a:rPr lang="hu-HU" sz="2000" dirty="0" err="1"/>
              <a:t>Democracy</a:t>
            </a:r>
            <a:r>
              <a:rPr lang="hu-HU" sz="2000" dirty="0"/>
              <a:t> Index (2024): „</a:t>
            </a:r>
            <a:r>
              <a:rPr lang="hu-HU" sz="2000" dirty="0" err="1"/>
              <a:t>flawed</a:t>
            </a:r>
            <a:r>
              <a:rPr lang="hu-HU" sz="2000" dirty="0"/>
              <a:t> </a:t>
            </a:r>
            <a:r>
              <a:rPr lang="hu-HU" sz="2000" dirty="0" err="1"/>
              <a:t>democracy</a:t>
            </a:r>
            <a:r>
              <a:rPr lang="hu-HU" sz="2000" dirty="0"/>
              <a:t>” (~hibás demokrácia)</a:t>
            </a:r>
          </a:p>
          <a:p>
            <a:pPr lvl="1"/>
            <a:r>
              <a:rPr lang="hu-HU" sz="2000" dirty="0" err="1"/>
              <a:t>Freedom</a:t>
            </a:r>
            <a:r>
              <a:rPr lang="hu-HU" sz="2000" dirty="0"/>
              <a:t> House 2024: </a:t>
            </a:r>
            <a:r>
              <a:rPr lang="hu-HU" sz="2000" dirty="0" err="1"/>
              <a:t>partly</a:t>
            </a:r>
            <a:r>
              <a:rPr lang="hu-HU" sz="2000" dirty="0"/>
              <a:t> free (~részben szabad)</a:t>
            </a:r>
          </a:p>
          <a:p>
            <a:pPr lvl="1"/>
            <a:r>
              <a:rPr lang="hu-HU" sz="2000" dirty="0" err="1"/>
              <a:t>Varieties</a:t>
            </a:r>
            <a:r>
              <a:rPr lang="hu-HU" sz="2000" dirty="0"/>
              <a:t> of </a:t>
            </a:r>
            <a:r>
              <a:rPr lang="hu-HU" sz="2000" dirty="0" err="1"/>
              <a:t>Democracy</a:t>
            </a:r>
            <a:r>
              <a:rPr lang="hu-HU" sz="2000" dirty="0"/>
              <a:t> (V-</a:t>
            </a:r>
            <a:r>
              <a:rPr lang="hu-HU" sz="2000" dirty="0" err="1"/>
              <a:t>Dem</a:t>
            </a:r>
            <a:r>
              <a:rPr lang="hu-HU" sz="2000" dirty="0"/>
              <a:t> Institute, Svédország): hibrid rezsim</a:t>
            </a:r>
          </a:p>
          <a:p>
            <a:pPr lvl="1"/>
            <a:r>
              <a:rPr lang="hu-HU" sz="2000" dirty="0"/>
              <a:t>Európai Parlament (2022): hibrid rezsim, választási autokrácia</a:t>
            </a:r>
          </a:p>
          <a:p>
            <a:r>
              <a:rPr lang="hu-HU" sz="2000" dirty="0" err="1"/>
              <a:t>Kornai</a:t>
            </a:r>
            <a:r>
              <a:rPr lang="hu-HU" sz="2000" dirty="0"/>
              <a:t> (2016) szerint az autokráciák elsődleges jellemzői:</a:t>
            </a:r>
          </a:p>
          <a:p>
            <a:pPr lvl="1"/>
            <a:r>
              <a:rPr lang="hu-HU" sz="2000" dirty="0"/>
              <a:t>a kormány választásokkal nem váltható le, </a:t>
            </a:r>
          </a:p>
          <a:p>
            <a:pPr lvl="1"/>
            <a:r>
              <a:rPr lang="hu-HU" sz="2000" dirty="0"/>
              <a:t>van több párt és legális parlamenti ellenzék, de a politikai ellenfeleket igyekeznek ellehetetleníteni,</a:t>
            </a:r>
          </a:p>
          <a:p>
            <a:pPr lvl="1"/>
            <a:r>
              <a:rPr lang="hu-HU" sz="2000" dirty="0"/>
              <a:t>a „fékek és ellensúlyok” rendszerének meggyengítése vagy megszüntetése, </a:t>
            </a:r>
          </a:p>
          <a:p>
            <a:pPr lvl="1"/>
            <a:r>
              <a:rPr lang="hu-HU" sz="2000" dirty="0"/>
              <a:t>a fontos hatalmi és intézményi pozíciók saját emberekkel történő feltöltése, </a:t>
            </a:r>
          </a:p>
          <a:p>
            <a:pPr lvl="1"/>
            <a:r>
              <a:rPr lang="hu-HU" sz="2000" dirty="0"/>
              <a:t>a civil szféra gyengesége és meggyengítése, a társadalmi párbeszéd és egyeztetés („az érdemi </a:t>
            </a:r>
            <a:r>
              <a:rPr lang="hu-HU" sz="2000" dirty="0" err="1"/>
              <a:t>participáció</a:t>
            </a:r>
            <a:r>
              <a:rPr lang="hu-HU" sz="2000" dirty="0"/>
              <a:t>”) hiánya, </a:t>
            </a:r>
          </a:p>
          <a:p>
            <a:pPr lvl="1"/>
            <a:r>
              <a:rPr lang="hu-HU" sz="2000" dirty="0"/>
              <a:t>a médiaszabadságnak a rezsim szempontjából történő jogi és gazdasági korlátozása. </a:t>
            </a:r>
          </a:p>
        </p:txBody>
      </p:sp>
    </p:spTree>
    <p:extLst>
      <p:ext uri="{BB962C8B-B14F-4D97-AF65-F5344CB8AC3E}">
        <p14:creationId xmlns:p14="http://schemas.microsoft.com/office/powerpoint/2010/main" val="2965844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A764E-9D30-3278-E101-130404943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896" y="64206"/>
            <a:ext cx="11471925" cy="82227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sz="2800" b="1" kern="100" dirty="0">
                <a:ea typeface="Aptos" panose="020B0004020202020204" pitchFamily="34" charset="0"/>
                <a:cs typeface="Arial" panose="020B0604020202020204" pitchFamily="34" charset="0"/>
              </a:rPr>
              <a:t>Google keresések száma (szaldó elszámolás és bruttó elszámolás)</a:t>
            </a:r>
            <a:r>
              <a:rPr lang="en-US" sz="2800" b="1" i="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2019</a:t>
            </a:r>
            <a:r>
              <a:rPr lang="hu-HU" sz="2800" b="1" i="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. szeptember 15. és 2024. szeptember 15. között</a:t>
            </a:r>
            <a:endParaRPr lang="hu-HU" sz="6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2EB660-DA91-44A4-44DC-9D16BC50D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3" y="936158"/>
            <a:ext cx="9090232" cy="59218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486CDA-AD6B-466F-9606-174B7D0C0F03}"/>
              </a:ext>
            </a:extLst>
          </p:cNvPr>
          <p:cNvSpPr txBox="1"/>
          <p:nvPr/>
        </p:nvSpPr>
        <p:spPr>
          <a:xfrm>
            <a:off x="9165265" y="6400801"/>
            <a:ext cx="2364066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Arial" panose="020B0604020202020204" pitchFamily="34" charset="0"/>
              </a:rPr>
              <a:t>Forrás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Arial" panose="020B0604020202020204" pitchFamily="34" charset="0"/>
              </a:rPr>
              <a:t>: Google Trends</a:t>
            </a:r>
            <a:endParaRPr lang="hu-HU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833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F1036-9753-7E4E-D55A-B5D36FBEC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5" y="810185"/>
            <a:ext cx="10430541" cy="118092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A 10 leglátogatottabb honlap Magyarországon 2023 júliusában</a:t>
            </a:r>
            <a:r>
              <a:rPr lang="en-US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(</a:t>
            </a:r>
            <a:r>
              <a:rPr lang="hu-HU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a napi és havi látogatások számának átlaga, </a:t>
            </a:r>
            <a:r>
              <a:rPr lang="en-US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16-75</a:t>
            </a:r>
            <a:r>
              <a:rPr lang="hu-HU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korosztály</a:t>
            </a:r>
            <a:r>
              <a:rPr lang="en-US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, </a:t>
            </a:r>
            <a:r>
              <a:rPr lang="hu-HU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hazai felhasználók</a:t>
            </a:r>
            <a:r>
              <a:rPr lang="en-US" sz="2800" b="1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)</a:t>
            </a:r>
            <a:endParaRPr lang="hu-HU" sz="54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AAB367F-3BDD-ACC2-6A54-14F04DFBE9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1743219"/>
              </p:ext>
            </p:extLst>
          </p:nvPr>
        </p:nvGraphicFramePr>
        <p:xfrm>
          <a:off x="233915" y="2336567"/>
          <a:ext cx="7474689" cy="400786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461427">
                  <a:extLst>
                    <a:ext uri="{9D8B030D-6E8A-4147-A177-3AD203B41FA5}">
                      <a16:colId xmlns:a16="http://schemas.microsoft.com/office/drawing/2014/main" val="3581810223"/>
                    </a:ext>
                  </a:extLst>
                </a:gridCol>
                <a:gridCol w="3041106">
                  <a:extLst>
                    <a:ext uri="{9D8B030D-6E8A-4147-A177-3AD203B41FA5}">
                      <a16:colId xmlns:a16="http://schemas.microsoft.com/office/drawing/2014/main" val="2080038733"/>
                    </a:ext>
                  </a:extLst>
                </a:gridCol>
                <a:gridCol w="2972156">
                  <a:extLst>
                    <a:ext uri="{9D8B030D-6E8A-4147-A177-3AD203B41FA5}">
                      <a16:colId xmlns:a16="http://schemas.microsoft.com/office/drawing/2014/main" val="3767282704"/>
                    </a:ext>
                  </a:extLst>
                </a:gridCol>
              </a:tblGrid>
              <a:tr h="670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Website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Average number of daily real users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Number of monthly real users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8905715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 err="1">
                          <a:effectLst/>
                        </a:rPr>
                        <a:t>Blikk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764,667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3,501,932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9720617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Index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i="0" dirty="0"/>
                        <a:t>✓</a:t>
                      </a:r>
                      <a:endParaRPr lang="hu-HU" sz="2000" i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725,751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3,079,108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9791767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Origo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i="0" dirty="0"/>
                        <a:t>✓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672,746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3,246,320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4679120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 err="1">
                          <a:effectLst/>
                        </a:rPr>
                        <a:t>Idokep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662,921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2,581,824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987041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24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i="0" dirty="0"/>
                        <a:t>✓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596,270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3,127,048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509626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2000" kern="100" dirty="0">
                          <a:effectLst/>
                        </a:rPr>
                        <a:t>T</a:t>
                      </a:r>
                      <a:r>
                        <a:rPr lang="en-US" sz="2000" kern="100" dirty="0" err="1">
                          <a:effectLst/>
                        </a:rPr>
                        <a:t>elex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i="0" dirty="0"/>
                        <a:t>✓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449,353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2,472,208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7421273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Femina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399,243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3,004,852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333964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 err="1">
                          <a:effectLst/>
                        </a:rPr>
                        <a:t>Borsonline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346,004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2,488,392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0299022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 err="1">
                          <a:effectLst/>
                        </a:rPr>
                        <a:t>Kiskegyed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331,208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2,210,612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3676471"/>
                  </a:ext>
                </a:extLst>
              </a:tr>
              <a:tr h="32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Portfolio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i="0" dirty="0"/>
                        <a:t>✓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328,501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1,854,156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126386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EC9114A-1A97-7161-774B-535CBFE80152}"/>
              </a:ext>
            </a:extLst>
          </p:cNvPr>
          <p:cNvSpPr txBox="1"/>
          <p:nvPr/>
        </p:nvSpPr>
        <p:spPr>
          <a:xfrm>
            <a:off x="233915" y="6344433"/>
            <a:ext cx="2364066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Arial" panose="020B0604020202020204" pitchFamily="34" charset="0"/>
              </a:rPr>
              <a:t>Forrás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lang="hu-H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Arial" panose="020B0604020202020204" pitchFamily="34" charset="0"/>
              </a:rPr>
              <a:t>NMHH (2025)</a:t>
            </a:r>
            <a:endParaRPr lang="hu-HU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EBDD00-25B8-5794-089E-6F8CB7B94BAF}"/>
              </a:ext>
            </a:extLst>
          </p:cNvPr>
          <p:cNvSpPr txBox="1"/>
          <p:nvPr/>
        </p:nvSpPr>
        <p:spPr>
          <a:xfrm>
            <a:off x="8153400" y="2730917"/>
            <a:ext cx="3979236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ea typeface="Aptos" panose="020B0004020202020204" pitchFamily="34" charset="0"/>
              </a:rPr>
              <a:t>As Bowen highlights, „the absence, sparseness, or incompleteness of documents should suggest something  about the object of the investigation or the people involved”</a:t>
            </a:r>
            <a:r>
              <a:rPr lang="hu-HU" sz="2000" dirty="0">
                <a:effectLst/>
                <a:ea typeface="Aptos" panose="020B0004020202020204" pitchFamily="34" charset="0"/>
              </a:rPr>
              <a:t>. </a:t>
            </a:r>
            <a:r>
              <a:rPr lang="hu-HU" sz="2000" dirty="0">
                <a:effectLst/>
                <a:ea typeface="Aptos" panose="020B0004020202020204" pitchFamily="34" charset="0"/>
                <a:sym typeface="Wingdings" panose="05000000000000000000" pitchFamily="2" charset="2"/>
              </a:rPr>
              <a:t> </a:t>
            </a:r>
            <a:r>
              <a:rPr lang="hu-HU" sz="2000" dirty="0">
                <a:effectLst/>
                <a:ea typeface="Aptos" panose="020B0004020202020204" pitchFamily="34" charset="0"/>
              </a:rPr>
              <a:t>torz szerkezetű médiapiac</a:t>
            </a:r>
            <a:endParaRPr lang="hu-HU" sz="20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B0C2AD4-51EB-7A48-AF08-E7AEBC8606BD}"/>
              </a:ext>
            </a:extLst>
          </p:cNvPr>
          <p:cNvSpPr/>
          <p:nvPr/>
        </p:nvSpPr>
        <p:spPr>
          <a:xfrm>
            <a:off x="7708603" y="3742660"/>
            <a:ext cx="444797" cy="2232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88346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913FF-5AA6-89B8-A0F8-DAF550DE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911" y="290697"/>
            <a:ext cx="10515600" cy="1325563"/>
          </a:xfrm>
        </p:spPr>
        <p:txBody>
          <a:bodyPr/>
          <a:lstStyle/>
          <a:p>
            <a:r>
              <a:rPr lang="hu-HU" b="1" dirty="0"/>
              <a:t>Szakpolitikai döntés időhorizontja</a:t>
            </a:r>
          </a:p>
        </p:txBody>
      </p:sp>
      <p:grpSp>
        <p:nvGrpSpPr>
          <p:cNvPr id="4" name="Canvas 1">
            <a:extLst>
              <a:ext uri="{FF2B5EF4-FFF2-40B4-BE49-F238E27FC236}">
                <a16:creationId xmlns:a16="http://schemas.microsoft.com/office/drawing/2014/main" id="{73424316-D31C-2826-8CE8-0A87FDE30FC2}"/>
              </a:ext>
            </a:extLst>
          </p:cNvPr>
          <p:cNvGrpSpPr/>
          <p:nvPr/>
        </p:nvGrpSpPr>
        <p:grpSpPr>
          <a:xfrm>
            <a:off x="217714" y="1815315"/>
            <a:ext cx="11756571" cy="4453246"/>
            <a:chOff x="0" y="0"/>
            <a:chExt cx="6305550" cy="21145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E39DFF3-B9D0-9DF1-A568-48423EA42E31}"/>
                </a:ext>
              </a:extLst>
            </p:cNvPr>
            <p:cNvSpPr/>
            <p:nvPr/>
          </p:nvSpPr>
          <p:spPr>
            <a:xfrm>
              <a:off x="0" y="0"/>
              <a:ext cx="6305550" cy="2114550"/>
            </a:xfrm>
            <a:prstGeom prst="rect">
              <a:avLst/>
            </a:prstGeom>
            <a:solidFill>
              <a:prstClr val="white"/>
            </a:solidFill>
          </p:spPr>
          <p:txBody>
            <a:bodyPr/>
            <a:lstStyle/>
            <a:p>
              <a:endParaRPr lang="hu-HU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DBF1E6F-6A5C-365F-1F83-F71C57DD3F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512" t="31412" r="4492" b="2306"/>
            <a:stretch/>
          </p:blipFill>
          <p:spPr>
            <a:xfrm>
              <a:off x="31750" y="100571"/>
              <a:ext cx="4665466" cy="196317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3DD80DC-F12D-FD94-6009-607C578BCD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907" t="27666" r="39340" b="10662"/>
            <a:stretch/>
          </p:blipFill>
          <p:spPr>
            <a:xfrm>
              <a:off x="4344760" y="0"/>
              <a:ext cx="1960790" cy="1803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A222F38-D52C-E898-157F-C66B18398EEC}"/>
              </a:ext>
            </a:extLst>
          </p:cNvPr>
          <p:cNvSpPr txBox="1"/>
          <p:nvPr/>
        </p:nvSpPr>
        <p:spPr>
          <a:xfrm>
            <a:off x="195878" y="6352287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3752804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E24CD-8769-3B56-E2C5-F52D29BFC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Módszertan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C71C5-28D0-6927-7C96-6E4DA2A9D7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" y="1591945"/>
            <a:ext cx="10515600" cy="4351338"/>
          </a:xfrm>
        </p:spPr>
        <p:txBody>
          <a:bodyPr/>
          <a:lstStyle/>
          <a:p>
            <a:r>
              <a:rPr lang="en-GB" dirty="0"/>
              <a:t>PRISMA (~Preferred Reporting Items for Systematic Reviews and Meta-Analyses)</a:t>
            </a:r>
            <a:endParaRPr lang="hu-HU" dirty="0"/>
          </a:p>
          <a:p>
            <a:r>
              <a:rPr lang="hu-HU" dirty="0"/>
              <a:t>Kutatási kérdés: Hogyan járulnak hozzá a napelemes rendszerek a részvételen alapuló energiaátmenethez?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B96AC50-2A6D-C999-1A18-D7D6319D5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414803"/>
              </p:ext>
            </p:extLst>
          </p:nvPr>
        </p:nvGraphicFramePr>
        <p:xfrm>
          <a:off x="406400" y="3500264"/>
          <a:ext cx="10993120" cy="2823972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0993120">
                  <a:extLst>
                    <a:ext uri="{9D8B030D-6E8A-4147-A177-3AD203B41FA5}">
                      <a16:colId xmlns:a16="http://schemas.microsoft.com/office/drawing/2014/main" val="2313381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>
                          <a:effectLst/>
                        </a:rPr>
                        <a:t>Kulcsszavak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6443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 dirty="0" err="1">
                          <a:effectLst/>
                        </a:rPr>
                        <a:t>participatory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participation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democratic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democracy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democratizing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collaborative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engage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cooperative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cooperation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empower</a:t>
                      </a:r>
                      <a:r>
                        <a:rPr lang="hu-HU" sz="2000" kern="100" dirty="0">
                          <a:effectLst/>
                        </a:rPr>
                        <a:t>* OR "</a:t>
                      </a:r>
                      <a:r>
                        <a:rPr lang="hu-HU" sz="2000" kern="100" dirty="0" err="1">
                          <a:effectLst/>
                        </a:rPr>
                        <a:t>social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kern="100" dirty="0" err="1">
                          <a:effectLst/>
                        </a:rPr>
                        <a:t>movement</a:t>
                      </a:r>
                      <a:r>
                        <a:rPr lang="hu-HU" sz="2000" kern="100" dirty="0">
                          <a:effectLst/>
                        </a:rPr>
                        <a:t>*"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 dirty="0">
                          <a:effectLst/>
                        </a:rPr>
                        <a:t>AND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 dirty="0">
                          <a:effectLst/>
                        </a:rPr>
                        <a:t>"</a:t>
                      </a:r>
                      <a:r>
                        <a:rPr lang="hu-HU" sz="2000" kern="100" dirty="0" err="1">
                          <a:effectLst/>
                        </a:rPr>
                        <a:t>energy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kern="100" dirty="0" err="1">
                          <a:effectLst/>
                        </a:rPr>
                        <a:t>transition</a:t>
                      </a:r>
                      <a:r>
                        <a:rPr lang="hu-HU" sz="2000" kern="100" dirty="0">
                          <a:effectLst/>
                        </a:rPr>
                        <a:t>*" OR "</a:t>
                      </a:r>
                      <a:r>
                        <a:rPr lang="hu-HU" sz="2000" kern="100" dirty="0" err="1">
                          <a:effectLst/>
                        </a:rPr>
                        <a:t>energy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kern="100" dirty="0" err="1">
                          <a:effectLst/>
                        </a:rPr>
                        <a:t>governance</a:t>
                      </a:r>
                      <a:r>
                        <a:rPr lang="hu-HU" sz="2000" kern="100" dirty="0">
                          <a:effectLst/>
                        </a:rPr>
                        <a:t>* OR </a:t>
                      </a:r>
                      <a:r>
                        <a:rPr lang="hu-HU" sz="2000" kern="100" dirty="0" err="1">
                          <a:effectLst/>
                        </a:rPr>
                        <a:t>governing</a:t>
                      </a:r>
                      <a:r>
                        <a:rPr lang="hu-HU" sz="2000" kern="100" dirty="0">
                          <a:effectLst/>
                        </a:rPr>
                        <a:t>* OR "</a:t>
                      </a:r>
                      <a:r>
                        <a:rPr lang="hu-HU" sz="2000" kern="100" dirty="0" err="1">
                          <a:effectLst/>
                        </a:rPr>
                        <a:t>energy</a:t>
                      </a:r>
                      <a:r>
                        <a:rPr lang="hu-HU" sz="2000" kern="100" dirty="0">
                          <a:effectLst/>
                        </a:rPr>
                        <a:t> </a:t>
                      </a:r>
                      <a:r>
                        <a:rPr lang="hu-HU" sz="2000" kern="100" dirty="0" err="1">
                          <a:effectLst/>
                        </a:rPr>
                        <a:t>citizen</a:t>
                      </a:r>
                      <a:r>
                        <a:rPr lang="hu-HU" sz="2000" kern="100" dirty="0">
                          <a:effectLst/>
                        </a:rPr>
                        <a:t>*" OR </a:t>
                      </a:r>
                      <a:r>
                        <a:rPr lang="hu-HU" sz="2000" kern="100" dirty="0" err="1">
                          <a:effectLst/>
                        </a:rPr>
                        <a:t>prosumer</a:t>
                      </a:r>
                      <a:r>
                        <a:rPr lang="hu-HU" sz="2000" kern="100" dirty="0">
                          <a:effectLst/>
                        </a:rPr>
                        <a:t>*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 dirty="0">
                          <a:effectLst/>
                        </a:rPr>
                        <a:t>AND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 dirty="0" err="1">
                          <a:effectLst/>
                        </a:rPr>
                        <a:t>solar</a:t>
                      </a:r>
                      <a:r>
                        <a:rPr lang="hu-HU" sz="2000" kern="100" dirty="0">
                          <a:effectLst/>
                        </a:rPr>
                        <a:t>*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79412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FFC98E4-5060-C809-0003-1EEC9ECA6479}"/>
              </a:ext>
            </a:extLst>
          </p:cNvPr>
          <p:cNvSpPr txBox="1"/>
          <p:nvPr/>
        </p:nvSpPr>
        <p:spPr>
          <a:xfrm>
            <a:off x="1113790" y="6435996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2868002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D8D76-E834-CB17-6956-F04ED3A8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718" y="199026"/>
            <a:ext cx="4888760" cy="5456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hu-HU" sz="3600" b="1" dirty="0"/>
              <a:t>A döntés érintettjei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9EB7FAF-4E7D-5812-503D-D7A9DEDE58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525942"/>
              </p:ext>
            </p:extLst>
          </p:nvPr>
        </p:nvGraphicFramePr>
        <p:xfrm>
          <a:off x="2783959" y="903767"/>
          <a:ext cx="10515600" cy="5730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549C678-BA52-16D3-ADA5-CE578AAACBF9}"/>
              </a:ext>
            </a:extLst>
          </p:cNvPr>
          <p:cNvSpPr txBox="1"/>
          <p:nvPr/>
        </p:nvSpPr>
        <p:spPr>
          <a:xfrm>
            <a:off x="4199860" y="6438219"/>
            <a:ext cx="2826489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</a:t>
            </a:r>
            <a:r>
              <a:rPr lang="en-US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: </a:t>
            </a: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saját szerkesztés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DF8317-2263-7DB5-89CF-4FA364716896}"/>
              </a:ext>
            </a:extLst>
          </p:cNvPr>
          <p:cNvSpPr txBox="1"/>
          <p:nvPr/>
        </p:nvSpPr>
        <p:spPr>
          <a:xfrm>
            <a:off x="159488" y="2430827"/>
            <a:ext cx="4253024" cy="3713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Az elemzés során az 5 leglátogatottabb magyar nyelvű hírportálon a 2023.08.26. – 2023.09.13. között megjelent cikkeket gyűjtöttük össze (összesen 72 darabot). 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Öt különböző narratívát, 38 történetszálat és hat </a:t>
            </a:r>
            <a:r>
              <a:rPr lang="hu-HU" sz="2000" kern="100" dirty="0" err="1">
                <a:effectLst/>
                <a:ea typeface="Aptos" panose="020B0004020202020204" pitchFamily="34" charset="0"/>
                <a:cs typeface="Arial" panose="020B0604020202020204" pitchFamily="34" charset="0"/>
              </a:rPr>
              <a:t>aktort</a:t>
            </a:r>
            <a:r>
              <a:rPr lang="hu-HU" sz="20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különböztethetünk meg az ezekben olvasható érvek, ellenérvek alapján.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6A683F-3D18-9FBE-7177-36F2D2D778C6}"/>
              </a:ext>
            </a:extLst>
          </p:cNvPr>
          <p:cNvSpPr txBox="1">
            <a:spLocks/>
          </p:cNvSpPr>
          <p:nvPr/>
        </p:nvSpPr>
        <p:spPr>
          <a:xfrm>
            <a:off x="383659" y="903767"/>
            <a:ext cx="4382386" cy="1367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b="1" dirty="0"/>
              <a:t>Eredmények</a:t>
            </a:r>
          </a:p>
        </p:txBody>
      </p:sp>
    </p:spTree>
    <p:extLst>
      <p:ext uri="{BB962C8B-B14F-4D97-AF65-F5344CB8AC3E}">
        <p14:creationId xmlns:p14="http://schemas.microsoft.com/office/powerpoint/2010/main" val="1253192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3190139-1DD0-0690-7CBD-0D7FB677C4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518431"/>
              </p:ext>
            </p:extLst>
          </p:nvPr>
        </p:nvGraphicFramePr>
        <p:xfrm>
          <a:off x="178981" y="142684"/>
          <a:ext cx="11834037" cy="6572631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2037869">
                  <a:extLst>
                    <a:ext uri="{9D8B030D-6E8A-4147-A177-3AD203B41FA5}">
                      <a16:colId xmlns:a16="http://schemas.microsoft.com/office/drawing/2014/main" val="22044856"/>
                    </a:ext>
                  </a:extLst>
                </a:gridCol>
                <a:gridCol w="9796168">
                  <a:extLst>
                    <a:ext uri="{9D8B030D-6E8A-4147-A177-3AD203B41FA5}">
                      <a16:colId xmlns:a16="http://schemas.microsoft.com/office/drawing/2014/main" val="600683557"/>
                    </a:ext>
                  </a:extLst>
                </a:gridCol>
              </a:tblGrid>
              <a:tr h="232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Narratíva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Állítások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562277044"/>
                  </a:ext>
                </a:extLst>
              </a:tr>
              <a:tr h="15127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Technokrata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Képviselői: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1) Energy Ministry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2) Industry actors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3) Hungarian Energy and Public Utility Regulatory Authority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4) Ruling political party 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jelenlegi rendszer nem igazságos.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230.000 napelemes háztartás által meg nem fizetett rendszerhasználati díjat a többi (elsősorban ipari) fogyasztó fizeti meg.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napelemes rendszerek működése időjárásfüggő, nagy terhet ró a rendszerirányítókra, elosztókra.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Nagy arányú – részben indokolatlan – támogatás.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szaldóelszámolás során a háztartások gyakorlatilag ingyenes energiatárolóként használják a hálózatot. Nem járulnak hozzá a hálózati infrastruktúra fejlesztéséhez.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Nem akkor használják a villamosenergiát, amikor megtermelik.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sok kis HMKE csak sok fosszilis (</a:t>
                      </a:r>
                      <a:r>
                        <a:rPr lang="hu-HU" sz="1600" kern="100" dirty="0" err="1">
                          <a:solidFill>
                            <a:schemeClr val="tx1"/>
                          </a:solidFill>
                          <a:effectLst/>
                        </a:rPr>
                        <a:t>elsősorban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 gázalapú) kiegyenlítéssel együtt </a:t>
                      </a:r>
                      <a:r>
                        <a:rPr lang="hu-HU" sz="1600" kern="100" dirty="0" err="1">
                          <a:solidFill>
                            <a:schemeClr val="tx1"/>
                          </a:solidFill>
                          <a:effectLst/>
                        </a:rPr>
                        <a:t>értelmezheto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̋.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intézkedés célja egy igazságosabb, használatarányos költségviselés.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napelemes háztartásoknak is hozzá kell járulniuk a villamosenergia-rendszer fenntartási és fejlesztési költségeihez.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Korábban jellemzőek voltak a túlméretezett napelemes rendszerek, az intézkedés célja, hogy a napelemes rendszerek kapacitása jobban illeszkedjen a tényleges fogyasztáshoz.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Magyarország jelentős mértékben áramimportra szorul, a napelemesek ezen a helyzeten segítenek. Fontos szereplői az energiaellátásnak. 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3515456144"/>
                  </a:ext>
                </a:extLst>
              </a:tr>
              <a:tr h="23721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Realista, pragmatikus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Képviselői: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1) Civil Society Organizations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2) Industry actors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3) Households with solar PV systems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elszámolás átalakítása </a:t>
                      </a:r>
                      <a:r>
                        <a:rPr lang="hu-HU" sz="1600" kern="100" dirty="0" err="1">
                          <a:solidFill>
                            <a:schemeClr val="tx1"/>
                          </a:solidFill>
                          <a:effectLst/>
                        </a:rPr>
                        <a:t>visszamenőlegesen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600" kern="100" dirty="0" err="1">
                          <a:solidFill>
                            <a:schemeClr val="tx1"/>
                          </a:solidFill>
                          <a:effectLst/>
                        </a:rPr>
                        <a:t>lehetetleníti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 el a megtérülést.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intézkedés inkorrekt és etikátlan, mert egyoldalúan és visszamenőlegesen módosítja a szerződést.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intézkedés igazságtalan.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bejelentés módja (mely egy fesztiválon készült </a:t>
                      </a:r>
                      <a:r>
                        <a:rPr lang="hu-HU" sz="1600" kern="100" dirty="0" err="1">
                          <a:solidFill>
                            <a:schemeClr val="tx1"/>
                          </a:solidFill>
                          <a:effectLst/>
                        </a:rPr>
                        <a:t>TikTok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 videó keretében) is vitatható.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intézkedés növeli az energiapolitika kiszámíthatatlanságát.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Sérül a jogbizalom.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Az új Európai Uniós szabályozás nem követeli meg a hálózatra korábban csatlakozott napelemesek éves szaldóelszámolásának megszüntetését.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A döntésnek költségvetési okai vannak. Javítja az egyetemes szolgáltató MVM pénzügyi helyzetét, és így kevesebb pénzre lesz szüksége a költségvetés rezsivédelmi alapjából. 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1176283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2973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ADAE1F-4B55-BF0B-6A85-51A52C0EDE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958854"/>
              </p:ext>
            </p:extLst>
          </p:nvPr>
        </p:nvGraphicFramePr>
        <p:xfrm>
          <a:off x="46074" y="244549"/>
          <a:ext cx="12099851" cy="6118162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1807536">
                  <a:extLst>
                    <a:ext uri="{9D8B030D-6E8A-4147-A177-3AD203B41FA5}">
                      <a16:colId xmlns:a16="http://schemas.microsoft.com/office/drawing/2014/main" val="825782512"/>
                    </a:ext>
                  </a:extLst>
                </a:gridCol>
                <a:gridCol w="10292315">
                  <a:extLst>
                    <a:ext uri="{9D8B030D-6E8A-4147-A177-3AD203B41FA5}">
                      <a16:colId xmlns:a16="http://schemas.microsoft.com/office/drawing/2014/main" val="3437743949"/>
                    </a:ext>
                  </a:extLst>
                </a:gridCol>
              </a:tblGrid>
              <a:tr h="179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600" kern="100" dirty="0">
                          <a:effectLst/>
                        </a:rPr>
                        <a:t>Narratíva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hu-HU" sz="1600" kern="100">
                          <a:effectLst/>
                        </a:rPr>
                        <a:t>Állítások</a:t>
                      </a:r>
                      <a:endParaRPr lang="hu-HU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1270994852"/>
                  </a:ext>
                </a:extLst>
              </a:tr>
              <a:tr h="21676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Környezettudatos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kern="1200" dirty="0">
                          <a:solidFill>
                            <a:schemeClr val="tx1"/>
                          </a:solidFill>
                          <a:effectLst/>
                        </a:rPr>
                        <a:t>Képviselői: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1) Civil Society Organizations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2) Industry actors 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3) Households with solar PV systems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 változás nem szolgálja a klímavédelmet.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 változás nem jutalmazza a környezettudatos magatartást.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 változás azt a társadalmi csoportot sújtja, akik valószínűleg az átlaghoz képest </a:t>
                      </a:r>
                      <a:r>
                        <a:rPr lang="hu-HU" sz="1600" kern="100" dirty="0" err="1">
                          <a:effectLst/>
                        </a:rPr>
                        <a:t>elkötelezettebbek</a:t>
                      </a:r>
                      <a:r>
                        <a:rPr lang="hu-HU" sz="1600" kern="100" dirty="0">
                          <a:effectLst/>
                        </a:rPr>
                        <a:t> a „zöld ügyek” iránt.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Az elektromos fűtéssel rendelkező napelemes háztartásokat aránytalanul jobban sújtaná az intézkedés.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Az 5 Ft/kWh ár annyira alacsony, hogy betáplálás helyett inkább pazarlásra vagy túlfogyasztásra ösztönöz.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Az intézkedés arra ösztönöz, hogy legalább nyáron a háztartás elfogyassza a megtermelt áramot, például elektromos autó vásárlásával és töltésével.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Az intézkedés téli időszakban arra ösztönzi a napelemes háztartásokat, hogy gázzal vagy tűzifával fűtsenek (amennyiben erre lehetőség van) legalább a rezsivédett tartomány erejéig. Ez az energiaátmenet lassulását eredményezi. 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2603670965"/>
                  </a:ext>
                </a:extLst>
              </a:tr>
              <a:tr h="16652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Jövőorientált, megoldáskereső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chemeClr val="tx1"/>
                          </a:solidFill>
                          <a:effectLst/>
                        </a:rPr>
                        <a:t>Képviselői: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1) Energy Ministry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2) Civil Society Organizations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3) Households with solar PV systems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4) Industry actors</a:t>
                      </a:r>
                      <a:endParaRPr lang="hu-H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Digitális mérők felszerelése.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Akkumulátorok, okosberendezések telepítése, használata.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Fogyasztási szokások megváltoztatására van szükség.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Okosotthonokra van szükség.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 rezsicsökkentési program az egyik legfőbb akadálya az elszámolási rendszer valódi reformjának. Piactorzító intézkedés, kivezetése szükséges.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Szakmai egyeztetésekre van szükség, civil szervezetek bevonására a szakmai munkába.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Transzparencia és hosszú távú tervezés, kiszámíthatóság igénye.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Energiaközösség alapítása és a felesleg megosztása, értékesítése ennek a keretében.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 bruttó elszámolásban kapható 5 Ft/kWh ár annyira alacsony, hogy nem érdemes betáplálni.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1818190021"/>
                  </a:ext>
                </a:extLst>
              </a:tr>
              <a:tr h="9953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Harcias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hu-HU" sz="16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kern="1200" dirty="0">
                          <a:solidFill>
                            <a:schemeClr val="tx1"/>
                          </a:solidFill>
                          <a:effectLst/>
                        </a:rPr>
                        <a:t>Képviselői: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</a:rPr>
                        <a:t>3) Households with solar PV systems</a:t>
                      </a:r>
                      <a:r>
                        <a:rPr lang="hu-HU" sz="16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Pertársaságok alapítása (céljuk, hogy bepereljék a magyar államot a szolgáltatóval kötött magánjogi </a:t>
                      </a:r>
                      <a:r>
                        <a:rPr lang="hu-HU" sz="1600" kern="100" dirty="0" err="1">
                          <a:effectLst/>
                        </a:rPr>
                        <a:t>szerződésük</a:t>
                      </a:r>
                      <a:r>
                        <a:rPr lang="hu-HU" sz="1600" kern="100" dirty="0">
                          <a:effectLst/>
                        </a:rPr>
                        <a:t> felülírása miatt).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Polgári engedetlenség, a napelemes rendszerek egyidejű lekapcsolása (rendszerszintű figyelmeztetése). 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hu-HU" sz="1600" kern="100" dirty="0">
                          <a:effectLst/>
                        </a:rPr>
                        <a:t>Az intézkedés azt sugallja, hogy a korábbi kommunikáció és tájékoztatások során a fogyasztók megtévesztése zajlott. </a:t>
                      </a:r>
                      <a:endParaRPr lang="hu-HU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981" marR="29981" marT="0" marB="0"/>
                </a:tc>
                <a:extLst>
                  <a:ext uri="{0D108BD9-81ED-4DB2-BD59-A6C34878D82A}">
                    <a16:rowId xmlns:a16="http://schemas.microsoft.com/office/drawing/2014/main" val="204872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3261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81B46-F5DB-5C33-7537-2B39B2FBC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9" y="102820"/>
            <a:ext cx="9177669" cy="64145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hu-HU" sz="3600" b="1" dirty="0"/>
              <a:t>További adalékok a mélyinterjúk alapján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CE90B-D3A5-2F46-0B30-00E16D603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18" y="744279"/>
            <a:ext cx="11802139" cy="6010901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hu-HU" sz="1800" dirty="0">
                <a:effectLst/>
                <a:ea typeface="Aptos" panose="020B0004020202020204" pitchFamily="34" charset="0"/>
              </a:rPr>
              <a:t>Más uniós tagállamokkal összehasonlítva a rendszerhasználati díj nem fix, hanem fogyasztásfüggő, és rendkívül magas (31 Ft/kWh) </a:t>
            </a:r>
            <a:r>
              <a:rPr lang="hu-HU" sz="1800" dirty="0">
                <a:effectLst/>
                <a:ea typeface="Aptos" panose="020B0004020202020204" pitchFamily="34" charset="0"/>
                <a:sym typeface="Wingdings" panose="05000000000000000000" pitchFamily="2" charset="2"/>
              </a:rPr>
              <a:t> </a:t>
            </a:r>
            <a:r>
              <a:rPr lang="hu-HU" sz="1800" dirty="0">
                <a:effectLst/>
                <a:ea typeface="Aptos" panose="020B0004020202020204" pitchFamily="34" charset="0"/>
              </a:rPr>
              <a:t>Költségeit a többi, nem lakossági (főként ipari) fogyasztó fedezi, akik 20-25%-kal többet fizetnek az áramért, mint a környező országokban.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A 10 kW-os rendszerek a legelterjedtebbek. </a:t>
            </a:r>
          </a:p>
          <a:p>
            <a:r>
              <a:rPr lang="hu-HU" sz="1800" dirty="0">
                <a:ea typeface="Aptos" panose="020B0004020202020204" pitchFamily="34" charset="0"/>
              </a:rPr>
              <a:t>A </a:t>
            </a:r>
            <a:r>
              <a:rPr lang="hu-HU" sz="1800" dirty="0">
                <a:effectLst/>
                <a:ea typeface="Aptos" panose="020B0004020202020204" pitchFamily="34" charset="0"/>
              </a:rPr>
              <a:t>HMKE-s háztartások a saját napenergia-termelésüknek átlagosan csak 27-30%-át fogyasztják el, és kb. 70%-át betáplálják a hálózatba.</a:t>
            </a:r>
          </a:p>
          <a:p>
            <a:r>
              <a:rPr lang="hu-HU" sz="1800" dirty="0">
                <a:ea typeface="Aptos" panose="020B0004020202020204" pitchFamily="34" charset="0"/>
              </a:rPr>
              <a:t>A</a:t>
            </a:r>
            <a:r>
              <a:rPr lang="hu-HU" sz="1800" dirty="0">
                <a:effectLst/>
                <a:ea typeface="Aptos" panose="020B0004020202020204" pitchFamily="34" charset="0"/>
              </a:rPr>
              <a:t> döntést nem előzte meg konzultáció, és a bruttó elszámolás bevezetésére nem volt idő. Ez elfogadhatatlan lenne más országokban, például Svájcban, ahol egy év konzultáció előzné meg a döntést, majd két évre lenne szükség ahhoz, hogy a piac alkalmazkodni tudjon (4. interjúalany). 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5. interjúalany kiemeli, hogy csak a környezettudatos emberek válhatnak energiapolgárokká. 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Az 4. interjúalany szerint a magyar energiaszektor (különösen a DSO-k) általában nem bízik abban, hogy a fogyasztók képesek alkalmazkodni és optimalizálják a villamosenergia-felhasználásukat. </a:t>
            </a:r>
            <a:r>
              <a:rPr lang="hu-HU" sz="1800" dirty="0">
                <a:ea typeface="Aptos" panose="020B0004020202020204" pitchFamily="34" charset="0"/>
              </a:rPr>
              <a:t>A</a:t>
            </a:r>
            <a:r>
              <a:rPr lang="hu-HU" sz="1800" dirty="0">
                <a:effectLst/>
                <a:ea typeface="Aptos" panose="020B0004020202020204" pitchFamily="34" charset="0"/>
              </a:rPr>
              <a:t>z 5. interjúalany nem látja az intelligens otthonokban rejlő lehetőségeket. Kiemeli, hogy a legnagyobb probléma az, hogy a magyar energiapiac hibrid: egyszerre liberalizált és erősen állami irányítás alatt álló. 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A 9. és a 10. interjúalany egyaránt megjegyezte, hogy a napenergia-piac legnagyobb problémája a támogatások és a politikai döntések „stop and go” jellege: „A beruházások és az engedélykérelmek időben koncentrálódnak, néha egy jogszabályi változás vagy egy finanszírozási ablak megnyitása miatt 2 hét alatt 10 000 kérelem érkezik be, aztán hónapokig semmi.” 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Az 8. interjúalany szerint az energiaközösségek az energiapolgárság eszközei. </a:t>
            </a:r>
          </a:p>
          <a:p>
            <a:r>
              <a:rPr lang="hu-HU" sz="1800" dirty="0">
                <a:effectLst/>
                <a:ea typeface="Aptos" panose="020B0004020202020204" pitchFamily="34" charset="0"/>
              </a:rPr>
              <a:t>Az 5. interjúalany azonban hangsúlyozza, hogy Magyarországon az energiaszabályozók (különösen a DSO-k) megközelítése nagy hatással van a döntéshozókra, és ők a fő akadályai az energiaközösségeket támogató politikai környezet kialakításának. </a:t>
            </a:r>
          </a:p>
        </p:txBody>
      </p:sp>
    </p:spTree>
    <p:extLst>
      <p:ext uri="{BB962C8B-B14F-4D97-AF65-F5344CB8AC3E}">
        <p14:creationId xmlns:p14="http://schemas.microsoft.com/office/powerpoint/2010/main" val="5090316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DA74B-5CE4-FFD9-6ACC-9C099C28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54" y="127589"/>
            <a:ext cx="6748574" cy="581569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3600" b="1" dirty="0"/>
              <a:t>Az energiapolgárság tipologizálása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9250D7-0803-1C3F-5CDF-BF4D9DD76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80" y="1382588"/>
            <a:ext cx="9063846" cy="42633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B19554-5501-C4C8-0B15-800A5DC7F2D3}"/>
              </a:ext>
            </a:extLst>
          </p:cNvPr>
          <p:cNvSpPr txBox="1"/>
          <p:nvPr/>
        </p:nvSpPr>
        <p:spPr>
          <a:xfrm>
            <a:off x="10081889" y="44328"/>
            <a:ext cx="2053854" cy="121103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Forrás: </a:t>
            </a:r>
            <a:r>
              <a:rPr lang="hu-HU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Debourdeau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, A.; </a:t>
            </a:r>
            <a:r>
              <a:rPr lang="hu-HU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Schäfer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, M.; </a:t>
            </a:r>
            <a:r>
              <a:rPr lang="hu-HU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Pel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, B.; </a:t>
            </a:r>
            <a:r>
              <a:rPr lang="hu-HU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Kemp</a:t>
            </a:r>
            <a:r>
              <a:rPr lang="hu-H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, R.; Vadovics, E. (</a:t>
            </a:r>
            <a:r>
              <a:rPr lang="hu-HU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2024)</a:t>
            </a:r>
            <a:endParaRPr lang="hu-H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8B42CCD-1527-44E4-1656-AD1BC287BA16}"/>
              </a:ext>
            </a:extLst>
          </p:cNvPr>
          <p:cNvSpPr/>
          <p:nvPr/>
        </p:nvSpPr>
        <p:spPr>
          <a:xfrm>
            <a:off x="8164012" y="4036612"/>
            <a:ext cx="1690577" cy="150490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3614969-5E92-DB81-60EE-4D4028EED2C2}"/>
              </a:ext>
            </a:extLst>
          </p:cNvPr>
          <p:cNvSpPr/>
          <p:nvPr/>
        </p:nvSpPr>
        <p:spPr>
          <a:xfrm>
            <a:off x="341930" y="4320042"/>
            <a:ext cx="1953293" cy="118424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D947EAF-F126-1B7D-8E94-AE7F55684110}"/>
              </a:ext>
            </a:extLst>
          </p:cNvPr>
          <p:cNvSpPr/>
          <p:nvPr/>
        </p:nvSpPr>
        <p:spPr>
          <a:xfrm>
            <a:off x="466040" y="2966438"/>
            <a:ext cx="1701209" cy="10373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2D414A-2B58-3D29-5E5A-A590DC5F0532}"/>
              </a:ext>
            </a:extLst>
          </p:cNvPr>
          <p:cNvSpPr/>
          <p:nvPr/>
        </p:nvSpPr>
        <p:spPr>
          <a:xfrm>
            <a:off x="7352863" y="1509438"/>
            <a:ext cx="1690577" cy="3827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3FC9DB-D7D7-3497-780D-4D8A751A7015}"/>
              </a:ext>
            </a:extLst>
          </p:cNvPr>
          <p:cNvSpPr txBox="1"/>
          <p:nvPr/>
        </p:nvSpPr>
        <p:spPr>
          <a:xfrm>
            <a:off x="36327" y="793510"/>
            <a:ext cx="205385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környezetvédelmi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kérdések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nem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élveznek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prioritást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diskurzusban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inkább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pozitív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externáliákról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van </a:t>
            </a:r>
            <a:r>
              <a:rPr lang="en-US" sz="1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szó</a:t>
            </a:r>
            <a:r>
              <a:rPr lang="en-US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hu-HU" dirty="0"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592020-B967-E19D-2FCB-B89CFC5FD9A1}"/>
              </a:ext>
            </a:extLst>
          </p:cNvPr>
          <p:cNvSpPr txBox="1"/>
          <p:nvPr/>
        </p:nvSpPr>
        <p:spPr>
          <a:xfrm>
            <a:off x="135042" y="5820559"/>
            <a:ext cx="34662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>
                <a:ea typeface="Aptos" panose="020B0004020202020204" pitchFamily="34" charset="0"/>
              </a:rPr>
              <a:t>J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elzi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az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energiarendsz</a:t>
            </a:r>
            <a:r>
              <a:rPr lang="hu-HU" sz="1800" dirty="0">
                <a:effectLst/>
                <a:ea typeface="Aptos" panose="020B0004020202020204" pitchFamily="34" charset="0"/>
              </a:rPr>
              <a:t>e</a:t>
            </a:r>
            <a:r>
              <a:rPr lang="en-US" sz="1800" dirty="0">
                <a:effectLst/>
                <a:ea typeface="Aptos" panose="020B0004020202020204" pitchFamily="34" charset="0"/>
              </a:rPr>
              <a:t>r</a:t>
            </a:r>
            <a:r>
              <a:rPr lang="hu-HU" sz="1800" dirty="0" err="1">
                <a:effectLst/>
                <a:ea typeface="Aptos" panose="020B0004020202020204" pitchFamily="34" charset="0"/>
              </a:rPr>
              <a:t>ek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megváltoztatásának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szükségességét</a:t>
            </a:r>
            <a:r>
              <a:rPr lang="hu-HU" sz="1800" dirty="0">
                <a:effectLst/>
                <a:ea typeface="Aptos" panose="020B0004020202020204" pitchFamily="34" charset="0"/>
              </a:rPr>
              <a:t>.</a:t>
            </a:r>
            <a:endParaRPr lang="hu-H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43A139-F82B-C995-6FDE-D85D58D9BA62}"/>
              </a:ext>
            </a:extLst>
          </p:cNvPr>
          <p:cNvSpPr txBox="1"/>
          <p:nvPr/>
        </p:nvSpPr>
        <p:spPr>
          <a:xfrm>
            <a:off x="6071192" y="5869432"/>
            <a:ext cx="588246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u-HU" sz="1800" dirty="0">
                <a:effectLst/>
                <a:ea typeface="Aptos" panose="020B0004020202020204" pitchFamily="34" charset="0"/>
              </a:rPr>
              <a:t>T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ársadalmi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mozgalom</a:t>
            </a:r>
            <a:r>
              <a:rPr lang="hu-HU" sz="1800" dirty="0">
                <a:effectLst/>
                <a:ea typeface="Aptos" panose="020B0004020202020204" pitchFamily="34" charset="0"/>
              </a:rPr>
              <a:t>,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az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azonosított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szereplők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közötti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informális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interakciók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hálózatai</a:t>
            </a:r>
            <a:r>
              <a:rPr lang="en-US" sz="1800" dirty="0">
                <a:effectLst/>
                <a:ea typeface="Aptos" panose="020B0004020202020204" pitchFamily="34" charset="0"/>
              </a:rPr>
              <a:t>,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amelyek</a:t>
            </a:r>
            <a:r>
              <a:rPr lang="en-US" sz="1800" dirty="0">
                <a:effectLst/>
                <a:ea typeface="Aptos" panose="020B0004020202020204" pitchFamily="34" charset="0"/>
              </a:rPr>
              <a:t> a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közös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kollektív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identitás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alapján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politikai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konfliktusban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vettek</a:t>
            </a:r>
            <a:r>
              <a:rPr lang="en-US" sz="1800" dirty="0">
                <a:effectLst/>
                <a:ea typeface="Aptos" panose="020B0004020202020204" pitchFamily="34" charset="0"/>
              </a:rPr>
              <a:t> </a:t>
            </a:r>
            <a:r>
              <a:rPr lang="en-US" sz="1800" dirty="0" err="1">
                <a:effectLst/>
                <a:ea typeface="Aptos" panose="020B0004020202020204" pitchFamily="34" charset="0"/>
              </a:rPr>
              <a:t>részt</a:t>
            </a:r>
            <a:r>
              <a:rPr lang="en-US" sz="1800" dirty="0">
                <a:effectLst/>
                <a:ea typeface="Aptos" panose="020B0004020202020204" pitchFamily="34" charset="0"/>
              </a:rPr>
              <a:t>.</a:t>
            </a:r>
            <a:endParaRPr lang="hu-HU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62C427E-3C9A-FFF4-B9BA-2DFFF2E6F50C}"/>
              </a:ext>
            </a:extLst>
          </p:cNvPr>
          <p:cNvCxnSpPr>
            <a:stCxn id="6" idx="0"/>
            <a:endCxn id="9" idx="2"/>
          </p:cNvCxnSpPr>
          <p:nvPr/>
        </p:nvCxnSpPr>
        <p:spPr>
          <a:xfrm flipH="1" flipV="1">
            <a:off x="1063254" y="2824835"/>
            <a:ext cx="253391" cy="1416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A2442A6-212F-D5DB-C6E6-58981A37BA60}"/>
              </a:ext>
            </a:extLst>
          </p:cNvPr>
          <p:cNvCxnSpPr>
            <a:stCxn id="4" idx="4"/>
            <a:endCxn id="10" idx="0"/>
          </p:cNvCxnSpPr>
          <p:nvPr/>
        </p:nvCxnSpPr>
        <p:spPr>
          <a:xfrm>
            <a:off x="1318577" y="5504285"/>
            <a:ext cx="549573" cy="316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67DC5EE-6B1F-38EE-EE7F-CDDD715B5648}"/>
              </a:ext>
            </a:extLst>
          </p:cNvPr>
          <p:cNvCxnSpPr>
            <a:cxnSpLocks/>
            <a:stCxn id="3" idx="4"/>
            <a:endCxn id="12" idx="0"/>
          </p:cNvCxnSpPr>
          <p:nvPr/>
        </p:nvCxnSpPr>
        <p:spPr>
          <a:xfrm>
            <a:off x="9009301" y="5541514"/>
            <a:ext cx="3121" cy="327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2521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45C9-9DB7-0B1A-0C22-3491FB1CC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651" y="106326"/>
            <a:ext cx="5257800" cy="66623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hu-HU" b="1" dirty="0"/>
              <a:t>Következtetések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D0596-44FC-DE4F-619B-006D61B2E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874" y="772559"/>
            <a:ext cx="10898374" cy="5979115"/>
          </a:xfrm>
        </p:spPr>
        <p:txBody>
          <a:bodyPr>
            <a:normAutofit/>
          </a:bodyPr>
          <a:lstStyle/>
          <a:p>
            <a:r>
              <a:rPr lang="hu-HU" sz="2000" dirty="0">
                <a:effectLst/>
                <a:ea typeface="Aptos" panose="020B0004020202020204" pitchFamily="34" charset="0"/>
              </a:rPr>
              <a:t>A hazai energiapolitikát még mindig erősen technokrata megközelítés jellemzi.</a:t>
            </a:r>
          </a:p>
          <a:p>
            <a:r>
              <a:rPr lang="hu-HU" sz="2000" dirty="0"/>
              <a:t>A napelemek társadalmi elfogadottsága magas.</a:t>
            </a:r>
          </a:p>
          <a:p>
            <a:r>
              <a:rPr lang="hu-HU" sz="2000" dirty="0"/>
              <a:t>A napelemek térbeli elterjedését „hot spot”-ok és „</a:t>
            </a:r>
            <a:r>
              <a:rPr lang="hu-HU" sz="2000" dirty="0" err="1"/>
              <a:t>cold</a:t>
            </a:r>
            <a:r>
              <a:rPr lang="hu-HU" sz="2000" dirty="0"/>
              <a:t> spot”-ok jellemzik.</a:t>
            </a:r>
          </a:p>
          <a:p>
            <a:r>
              <a:rPr lang="hu-HU" sz="2000" dirty="0"/>
              <a:t>A társadalmi-gazdasági mutatók mellett a területi elhelyezkedés is jelentős hatással van a háztartások energiafelhasználására.</a:t>
            </a:r>
          </a:p>
          <a:p>
            <a:r>
              <a:rPr lang="hu-HU" sz="2000" dirty="0"/>
              <a:t>A hasonló energiaszerkezettel rendelkező háztartások térben koncentrálódnak. A települések, csakúgy, mint a háztartások, az energialétra különböző szintjein helyezkednek el.</a:t>
            </a:r>
          </a:p>
          <a:p>
            <a:r>
              <a:rPr lang="hu-HU" sz="2000" b="1" dirty="0"/>
              <a:t>Az energiaátmenethez térben koncentrált és a helyi igényekre válaszoló energiapolitikára van szükség.</a:t>
            </a:r>
          </a:p>
          <a:p>
            <a:r>
              <a:rPr lang="hu-HU" sz="2000" dirty="0"/>
              <a:t>A napelemes háztartások aktív energiapolgárokká </a:t>
            </a:r>
            <a:r>
              <a:rPr lang="hu-HU" sz="2000" dirty="0" err="1"/>
              <a:t>vál</a:t>
            </a:r>
            <a:r>
              <a:rPr lang="hu-HU" sz="2000" dirty="0"/>
              <a:t>(hat)</a:t>
            </a:r>
            <a:r>
              <a:rPr lang="hu-HU" sz="2000" dirty="0" err="1"/>
              <a:t>nak</a:t>
            </a:r>
            <a:r>
              <a:rPr lang="hu-HU" sz="2000" dirty="0"/>
              <a:t>, de a 2023-as esemény valószínűleg csak egy elszigetelt eset marad.</a:t>
            </a:r>
          </a:p>
          <a:p>
            <a:r>
              <a:rPr lang="hu-HU" sz="2000" dirty="0"/>
              <a:t>Számos tényező akadályozza az energiapolgárság fejlődését Magyarországon: alacsony energiaműveltség, az energiarendszer erősen centralizált jellege, konzultációk hiánya, alacsony intézményi és társadalmi  bizalom.</a:t>
            </a:r>
          </a:p>
          <a:p>
            <a:r>
              <a:rPr lang="hu-HU" sz="2000" dirty="0"/>
              <a:t>Az 5. interjúalany megjegyzése kulcsfontosságú: „A fő kérdés az, hogy valóban energiapolgárságról vagy csak egy újabb szavazóbázisról beszélünk-e”. </a:t>
            </a:r>
          </a:p>
          <a:p>
            <a:r>
              <a:rPr lang="hu-HU" sz="2000" dirty="0"/>
              <a:t>Technológia szerepe!</a:t>
            </a:r>
          </a:p>
          <a:p>
            <a:endParaRPr lang="hu-HU" sz="2000" dirty="0"/>
          </a:p>
          <a:p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2995846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935CB1-36CF-DC68-F1F6-6F3B01A82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124" y="1581888"/>
            <a:ext cx="10145395" cy="2387600"/>
          </a:xfrm>
        </p:spPr>
        <p:txBody>
          <a:bodyPr>
            <a:normAutofit/>
          </a:bodyPr>
          <a:lstStyle/>
          <a:p>
            <a:pPr algn="l"/>
            <a:r>
              <a:rPr lang="hu-HU" b="1" dirty="0">
                <a:latin typeface="+mn-lt"/>
              </a:rPr>
              <a:t>Köszönöm a megtisztelő figyelmet!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D83052A-EB25-9B20-5442-B9B2EDFD7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922" y="4256630"/>
            <a:ext cx="10630329" cy="1853540"/>
          </a:xfrm>
        </p:spPr>
        <p:txBody>
          <a:bodyPr>
            <a:normAutofit/>
          </a:bodyPr>
          <a:lstStyle/>
          <a:p>
            <a:pPr algn="l"/>
            <a:r>
              <a:rPr lang="en-US" dirty="0" err="1"/>
              <a:t>Elérhetőségek</a:t>
            </a:r>
            <a:r>
              <a:rPr lang="en-US" dirty="0"/>
              <a:t>: </a:t>
            </a:r>
          </a:p>
          <a:p>
            <a:pPr algn="l"/>
            <a:r>
              <a:rPr lang="en-US" dirty="0"/>
              <a:t>Email: </a:t>
            </a:r>
            <a:r>
              <a:rPr lang="en-US" dirty="0" err="1">
                <a:hlinkClick r:id="rId2"/>
              </a:rPr>
              <a:t>tekla</a:t>
            </a:r>
            <a:r>
              <a:rPr lang="hu-HU" dirty="0">
                <a:hlinkClick r:id="rId2"/>
              </a:rPr>
              <a:t>.</a:t>
            </a:r>
            <a:r>
              <a:rPr lang="hu-HU" dirty="0" err="1">
                <a:hlinkClick r:id="rId2"/>
              </a:rPr>
              <a:t>szep</a:t>
            </a:r>
            <a:r>
              <a:rPr lang="en-US" dirty="0">
                <a:hlinkClick r:id="rId2"/>
              </a:rPr>
              <a:t>@uni-miskolc.hu</a:t>
            </a:r>
            <a:r>
              <a:rPr lang="en-US" dirty="0"/>
              <a:t> </a:t>
            </a:r>
          </a:p>
          <a:p>
            <a:pPr algn="l"/>
            <a:r>
              <a:rPr lang="en-US" dirty="0"/>
              <a:t>Mobil: +36-20-440-35-31</a:t>
            </a:r>
          </a:p>
          <a:p>
            <a:pPr algn="l"/>
            <a:r>
              <a:rPr lang="en-US" dirty="0"/>
              <a:t>Miskolci Egyetem, </a:t>
            </a:r>
            <a:r>
              <a:rPr lang="en-US" dirty="0" err="1"/>
              <a:t>Gazdaságtudományi</a:t>
            </a:r>
            <a:r>
              <a:rPr lang="en-US" dirty="0"/>
              <a:t> Kar, </a:t>
            </a:r>
            <a:r>
              <a:rPr lang="en-US" dirty="0" err="1"/>
              <a:t>Világ</a:t>
            </a:r>
            <a:r>
              <a:rPr lang="en-US" dirty="0"/>
              <a:t>- </a:t>
            </a:r>
            <a:r>
              <a:rPr lang="en-US" dirty="0" err="1"/>
              <a:t>és</a:t>
            </a:r>
            <a:r>
              <a:rPr lang="en-US" dirty="0"/>
              <a:t> </a:t>
            </a:r>
            <a:r>
              <a:rPr lang="en-US" dirty="0" err="1"/>
              <a:t>Regionális</a:t>
            </a:r>
            <a:r>
              <a:rPr lang="en-US" dirty="0"/>
              <a:t> </a:t>
            </a:r>
            <a:r>
              <a:rPr lang="en-US" dirty="0" err="1"/>
              <a:t>Gazdaságtan</a:t>
            </a:r>
            <a:r>
              <a:rPr lang="en-US" dirty="0"/>
              <a:t> Intézet </a:t>
            </a:r>
          </a:p>
          <a:p>
            <a:pPr algn="l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FB1265-1D5E-0D63-F203-697C9AF0DFE6}"/>
              </a:ext>
            </a:extLst>
          </p:cNvPr>
          <p:cNvSpPr txBox="1"/>
          <p:nvPr/>
        </p:nvSpPr>
        <p:spPr>
          <a:xfrm>
            <a:off x="1831340" y="6397313"/>
            <a:ext cx="8572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800" b="1" dirty="0">
                <a:latin typeface="Segoe UI" panose="020B0502040204020203" pitchFamily="34" charset="0"/>
              </a:rPr>
              <a:t>A tanulmány a Bolyai János Kutatási Ösztöndíj támogatásával készült.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393862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9CB06-022F-B1BB-7397-105CF5342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965" y="418509"/>
            <a:ext cx="10515600" cy="1325563"/>
          </a:xfrm>
        </p:spPr>
        <p:txBody>
          <a:bodyPr/>
          <a:lstStyle/>
          <a:p>
            <a:r>
              <a:rPr lang="hu-HU" b="1" dirty="0"/>
              <a:t>Bevonási és kizárási kritériumok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785A37-3776-99D9-D222-38395D7AB3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0120921"/>
              </p:ext>
            </p:extLst>
          </p:nvPr>
        </p:nvGraphicFramePr>
        <p:xfrm>
          <a:off x="132080" y="1839815"/>
          <a:ext cx="11053371" cy="423976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621762">
                  <a:extLst>
                    <a:ext uri="{9D8B030D-6E8A-4147-A177-3AD203B41FA5}">
                      <a16:colId xmlns:a16="http://schemas.microsoft.com/office/drawing/2014/main" val="4001355255"/>
                    </a:ext>
                  </a:extLst>
                </a:gridCol>
                <a:gridCol w="7431609">
                  <a:extLst>
                    <a:ext uri="{9D8B030D-6E8A-4147-A177-3AD203B41FA5}">
                      <a16:colId xmlns:a16="http://schemas.microsoft.com/office/drawing/2014/main" val="238498097"/>
                    </a:ext>
                  </a:extLst>
                </a:gridCol>
              </a:tblGrid>
              <a:tr h="313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>
                          <a:effectLst/>
                        </a:rPr>
                        <a:t>Bevonási kritériumok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hu-HU" sz="2000" kern="100">
                          <a:effectLst/>
                        </a:rPr>
                        <a:t>Kizárási kritériumok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3805973"/>
                  </a:ext>
                </a:extLst>
              </a:tr>
              <a:tr h="390728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b="0" kern="100" dirty="0">
                          <a:effectLst/>
                        </a:rPr>
                        <a:t>Megjelenés lektorált, tudományos folyóiratban.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b="0" kern="100" dirty="0">
                          <a:effectLst/>
                        </a:rPr>
                        <a:t>Angol vagy magyar nyelvű megjelenés.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b="0" kern="100" dirty="0">
                          <a:effectLst/>
                        </a:rPr>
                        <a:t>Open Access.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b="0" kern="100" dirty="0">
                          <a:effectLst/>
                        </a:rPr>
                        <a:t>Kutatási cikkek, szisztematikus irodalomösszegző tanulmányok.</a:t>
                      </a:r>
                    </a:p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hu-HU" sz="2000" kern="100" dirty="0">
                          <a:effectLst/>
                        </a:rPr>
                        <a:t> </a:t>
                      </a:r>
                    </a:p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hu-HU" sz="2000" kern="100" dirty="0">
                          <a:effectLst/>
                        </a:rPr>
                        <a:t> 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kern="100" dirty="0">
                          <a:effectLst/>
                        </a:rPr>
                        <a:t>Más fórumokon, például konferencia-kiadványokban megjelent tanulmányok, könyvek, könyvfejezet, szerkesztőségi cikkek, szerkesztői levelek, munkadokumentumok, jelentések, egyéb, nem besorolható publikációk (szürke szakirodalom) vagy bármely más fórumon megjelenő publikációkban közzétett adatok.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kern="100" dirty="0">
                          <a:effectLst/>
                        </a:rPr>
                        <a:t>Nem napelemes rendszerekre, hanem más megújuló energiaforráson alapuló technológiai megoldásokra vagy </a:t>
                      </a:r>
                      <a:r>
                        <a:rPr lang="hu-HU" sz="2000" kern="100" dirty="0" err="1">
                          <a:effectLst/>
                        </a:rPr>
                        <a:t>peer-to-peer</a:t>
                      </a:r>
                      <a:r>
                        <a:rPr lang="hu-HU" sz="2000" kern="100" dirty="0">
                          <a:effectLst/>
                        </a:rPr>
                        <a:t> paradigmára összpontosító publikációk.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hu-HU" sz="2000" kern="100" dirty="0">
                          <a:effectLst/>
                        </a:rPr>
                        <a:t>Az energiaátmenethez nem kapcsolódó tanulmányok.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hu-HU" sz="2000" kern="100" dirty="0">
                          <a:effectLst/>
                        </a:rPr>
                        <a:t>Olyan tanulmányok, amelyek kívül esnek a társadalomtudományok területén. 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701099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34FD9CB-A712-8131-02E1-F7FB7D0982E1}"/>
              </a:ext>
            </a:extLst>
          </p:cNvPr>
          <p:cNvSpPr txBox="1"/>
          <p:nvPr/>
        </p:nvSpPr>
        <p:spPr>
          <a:xfrm>
            <a:off x="132080" y="6118363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72878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A3887-7D0A-80C5-032D-B9404F509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160" y="670560"/>
            <a:ext cx="4028440" cy="2758439"/>
          </a:xfrm>
        </p:spPr>
        <p:txBody>
          <a:bodyPr>
            <a:normAutofit/>
          </a:bodyPr>
          <a:lstStyle/>
          <a:p>
            <a:r>
              <a:rPr lang="hu-HU" sz="4000" b="1" dirty="0"/>
              <a:t>A PRISMA módszertan alapján felállított szűrési protokoll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A4986A-B64C-4714-815A-2188D8707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167" y="0"/>
            <a:ext cx="7471834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99D93C-9485-0BE3-0E49-7B67A778160C}"/>
              </a:ext>
            </a:extLst>
          </p:cNvPr>
          <p:cNvSpPr txBox="1"/>
          <p:nvPr/>
        </p:nvSpPr>
        <p:spPr>
          <a:xfrm>
            <a:off x="132080" y="6465841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Page </a:t>
            </a:r>
            <a:r>
              <a:rPr lang="hu-HU" sz="1800" kern="100" dirty="0" err="1">
                <a:effectLst/>
                <a:ea typeface="Aptos" panose="020B0004020202020204" pitchFamily="34" charset="0"/>
                <a:cs typeface="Arial" panose="020B0604020202020204" pitchFamily="34" charset="0"/>
              </a:rPr>
              <a:t>et</a:t>
            </a: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hu-HU" sz="1800" kern="100" dirty="0" err="1">
                <a:effectLst/>
                <a:ea typeface="Aptos" panose="020B0004020202020204" pitchFamily="34" charset="0"/>
                <a:cs typeface="Arial" panose="020B0604020202020204" pitchFamily="34" charset="0"/>
              </a:rPr>
              <a:t>al</a:t>
            </a: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. (2021) alapján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286547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7FD71-AB96-849F-5738-4E951AF9E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25" y="616687"/>
            <a:ext cx="2517495" cy="1573730"/>
          </a:xfrm>
        </p:spPr>
        <p:txBody>
          <a:bodyPr>
            <a:noAutofit/>
          </a:bodyPr>
          <a:lstStyle/>
          <a:p>
            <a:r>
              <a:rPr lang="hu-HU" sz="2800" b="1" dirty="0"/>
              <a:t>Folyóiratcikkek száma folyóiratonként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E964FCF-6307-29E4-F6FA-06DDE7E94F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5575700"/>
              </p:ext>
            </p:extLst>
          </p:nvPr>
        </p:nvGraphicFramePr>
        <p:xfrm>
          <a:off x="2585720" y="274445"/>
          <a:ext cx="9538054" cy="6451273"/>
        </p:xfrm>
        <a:graphic>
          <a:graphicData uri="http://schemas.openxmlformats.org/drawingml/2006/table">
            <a:tbl>
              <a:tblPr firstRow="1" firstCol="1" bandRow="1">
                <a:tableStyleId>{7E9639D4-E3E2-4D34-9284-5A2195B3D0D7}</a:tableStyleId>
              </a:tblPr>
              <a:tblGrid>
                <a:gridCol w="3799347">
                  <a:extLst>
                    <a:ext uri="{9D8B030D-6E8A-4147-A177-3AD203B41FA5}">
                      <a16:colId xmlns:a16="http://schemas.microsoft.com/office/drawing/2014/main" val="3047606109"/>
                    </a:ext>
                  </a:extLst>
                </a:gridCol>
                <a:gridCol w="1036287">
                  <a:extLst>
                    <a:ext uri="{9D8B030D-6E8A-4147-A177-3AD203B41FA5}">
                      <a16:colId xmlns:a16="http://schemas.microsoft.com/office/drawing/2014/main" val="3941086331"/>
                    </a:ext>
                  </a:extLst>
                </a:gridCol>
                <a:gridCol w="3698546">
                  <a:extLst>
                    <a:ext uri="{9D8B030D-6E8A-4147-A177-3AD203B41FA5}">
                      <a16:colId xmlns:a16="http://schemas.microsoft.com/office/drawing/2014/main" val="2277831891"/>
                    </a:ext>
                  </a:extLst>
                </a:gridCol>
                <a:gridCol w="1003874">
                  <a:extLst>
                    <a:ext uri="{9D8B030D-6E8A-4147-A177-3AD203B41FA5}">
                      <a16:colId xmlns:a16="http://schemas.microsoft.com/office/drawing/2014/main" val="750706910"/>
                    </a:ext>
                  </a:extLst>
                </a:gridCol>
              </a:tblGrid>
              <a:tr h="3934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Folyóirat neve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Cikkek száma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Folyóirat neve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Cikkek száma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711027"/>
                  </a:ext>
                </a:extLst>
              </a:tr>
              <a:tr h="193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Energy</a:t>
                      </a:r>
                      <a:r>
                        <a:rPr lang="hu-HU" sz="1600" b="0" kern="0" dirty="0">
                          <a:effectLst/>
                        </a:rPr>
                        <a:t> Research &amp; </a:t>
                      </a:r>
                      <a:r>
                        <a:rPr lang="hu-HU" sz="1600" b="0" kern="0" dirty="0" err="1">
                          <a:effectLst/>
                        </a:rPr>
                        <a:t>Social</a:t>
                      </a:r>
                      <a:r>
                        <a:rPr lang="hu-HU" sz="1600" b="0" kern="0" dirty="0">
                          <a:effectLst/>
                        </a:rPr>
                        <a:t> Science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13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 err="1">
                          <a:effectLst/>
                        </a:rPr>
                        <a:t>Environmental</a:t>
                      </a:r>
                      <a:r>
                        <a:rPr lang="hu-HU" sz="1600" kern="0" dirty="0">
                          <a:effectLst/>
                        </a:rPr>
                        <a:t> Research </a:t>
                      </a:r>
                      <a:r>
                        <a:rPr lang="hu-HU" sz="1600" kern="0" dirty="0" err="1">
                          <a:effectLst/>
                        </a:rPr>
                        <a:t>Letters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864439"/>
                  </a:ext>
                </a:extLst>
              </a:tr>
              <a:tr h="193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Energies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6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Frontiers in Energy Research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746299"/>
                  </a:ext>
                </a:extLst>
              </a:tr>
              <a:tr h="193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Renewable</a:t>
                      </a:r>
                      <a:r>
                        <a:rPr lang="hu-HU" sz="1600" b="0" kern="0" dirty="0">
                          <a:effectLst/>
                        </a:rPr>
                        <a:t> &amp; </a:t>
                      </a:r>
                      <a:r>
                        <a:rPr lang="hu-HU" sz="1600" b="0" kern="0" dirty="0" err="1">
                          <a:effectLst/>
                        </a:rPr>
                        <a:t>Sustainable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Energy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Reviews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4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 err="1">
                          <a:effectLst/>
                        </a:rPr>
                        <a:t>German</a:t>
                      </a:r>
                      <a:r>
                        <a:rPr lang="hu-HU" sz="1600" kern="0" dirty="0">
                          <a:effectLst/>
                        </a:rPr>
                        <a:t> </a:t>
                      </a:r>
                      <a:r>
                        <a:rPr lang="hu-HU" sz="1600" kern="0" dirty="0" err="1">
                          <a:effectLst/>
                        </a:rPr>
                        <a:t>Politics</a:t>
                      </a:r>
                      <a:r>
                        <a:rPr lang="hu-HU" sz="1600" kern="0" dirty="0">
                          <a:effectLst/>
                        </a:rPr>
                        <a:t> &amp; Society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151262"/>
                  </a:ext>
                </a:extLst>
              </a:tr>
              <a:tr h="357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Energy</a:t>
                      </a:r>
                      <a:r>
                        <a:rPr lang="hu-HU" sz="1600" b="0" kern="0" dirty="0">
                          <a:effectLst/>
                        </a:rPr>
                        <a:t> Policy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3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International Journal of </a:t>
                      </a:r>
                      <a:r>
                        <a:rPr lang="hu-HU" sz="1600" kern="0" dirty="0" err="1">
                          <a:effectLst/>
                        </a:rPr>
                        <a:t>Energy</a:t>
                      </a:r>
                      <a:r>
                        <a:rPr lang="hu-HU" sz="1600" kern="0" dirty="0">
                          <a:effectLst/>
                        </a:rPr>
                        <a:t> Sector Management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590087"/>
                  </a:ext>
                </a:extLst>
              </a:tr>
              <a:tr h="3934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>
                          <a:effectLst/>
                        </a:rPr>
                        <a:t>Journal of </a:t>
                      </a:r>
                      <a:r>
                        <a:rPr lang="hu-HU" sz="1600" b="0" kern="0" dirty="0" err="1">
                          <a:effectLst/>
                        </a:rPr>
                        <a:t>Cleaner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Production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3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Journal of </a:t>
                      </a:r>
                      <a:r>
                        <a:rPr lang="hu-HU" sz="1600" kern="0" dirty="0" err="1">
                          <a:effectLst/>
                        </a:rPr>
                        <a:t>Comparative</a:t>
                      </a:r>
                      <a:r>
                        <a:rPr lang="hu-HU" sz="1600" kern="0" dirty="0">
                          <a:effectLst/>
                        </a:rPr>
                        <a:t> Policy </a:t>
                      </a:r>
                      <a:r>
                        <a:rPr lang="hu-HU" sz="1600" kern="0" dirty="0" err="1">
                          <a:effectLst/>
                        </a:rPr>
                        <a:t>Analysis</a:t>
                      </a:r>
                      <a:r>
                        <a:rPr lang="hu-HU" sz="1600" kern="0" dirty="0">
                          <a:effectLst/>
                        </a:rPr>
                        <a:t>: Research and </a:t>
                      </a:r>
                      <a:r>
                        <a:rPr lang="hu-HU" sz="1600" kern="0" dirty="0" err="1">
                          <a:effectLst/>
                        </a:rPr>
                        <a:t>Practice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015324"/>
                  </a:ext>
                </a:extLst>
              </a:tr>
              <a:tr h="1785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Utilities</a:t>
                      </a:r>
                      <a:r>
                        <a:rPr lang="hu-HU" sz="1600" b="0" kern="0" dirty="0">
                          <a:effectLst/>
                        </a:rPr>
                        <a:t> Policy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2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 err="1">
                          <a:effectLst/>
                        </a:rPr>
                        <a:t>Patterns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531229"/>
                  </a:ext>
                </a:extLst>
              </a:tr>
              <a:tr h="2936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>
                          <a:effectLst/>
                        </a:rPr>
                        <a:t>World </a:t>
                      </a:r>
                      <a:r>
                        <a:rPr lang="hu-HU" sz="1600" b="0" kern="0" dirty="0" err="1">
                          <a:effectLst/>
                        </a:rPr>
                        <a:t>Development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2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 err="1">
                          <a:effectLst/>
                        </a:rPr>
                        <a:t>Renewable</a:t>
                      </a:r>
                      <a:r>
                        <a:rPr lang="hu-HU" sz="1600" kern="0" dirty="0">
                          <a:effectLst/>
                        </a:rPr>
                        <a:t> and </a:t>
                      </a:r>
                      <a:r>
                        <a:rPr lang="hu-HU" sz="1600" kern="0" dirty="0" err="1">
                          <a:effectLst/>
                        </a:rPr>
                        <a:t>Sustainable</a:t>
                      </a:r>
                      <a:r>
                        <a:rPr lang="hu-HU" sz="1600" kern="0" dirty="0">
                          <a:effectLst/>
                        </a:rPr>
                        <a:t> </a:t>
                      </a:r>
                      <a:r>
                        <a:rPr lang="hu-HU" sz="1600" kern="0" dirty="0" err="1">
                          <a:effectLst/>
                        </a:rPr>
                        <a:t>Energy</a:t>
                      </a:r>
                      <a:r>
                        <a:rPr lang="hu-HU" sz="1600" kern="0" dirty="0">
                          <a:effectLst/>
                        </a:rPr>
                        <a:t> </a:t>
                      </a:r>
                      <a:r>
                        <a:rPr lang="hu-HU" sz="1600" kern="0" dirty="0" err="1">
                          <a:effectLst/>
                        </a:rPr>
                        <a:t>Transition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4564995"/>
                  </a:ext>
                </a:extLst>
              </a:tr>
              <a:tr h="3934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Centro</a:t>
                      </a:r>
                      <a:r>
                        <a:rPr lang="hu-HU" sz="1600" b="0" kern="0" dirty="0">
                          <a:effectLst/>
                        </a:rPr>
                        <a:t> Journal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Review of European, Comparative &amp; International Environmental Law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09359"/>
                  </a:ext>
                </a:extLst>
              </a:tr>
              <a:tr h="1785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Cities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Sustainability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897396"/>
                  </a:ext>
                </a:extLst>
              </a:tr>
              <a:tr h="3552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Clean</a:t>
                      </a:r>
                      <a:r>
                        <a:rPr lang="hu-HU" sz="1600" b="0" kern="0" dirty="0">
                          <a:effectLst/>
                        </a:rPr>
                        <a:t> Technologies and </a:t>
                      </a:r>
                      <a:r>
                        <a:rPr lang="hu-HU" sz="1600" b="0" kern="0" dirty="0" err="1">
                          <a:effectLst/>
                        </a:rPr>
                        <a:t>Environmental</a:t>
                      </a:r>
                      <a:r>
                        <a:rPr lang="hu-HU" sz="1600" b="0" kern="0" dirty="0">
                          <a:effectLst/>
                        </a:rPr>
                        <a:t> Policy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Sustainable Development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06137"/>
                  </a:ext>
                </a:extLst>
              </a:tr>
              <a:tr h="357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Earth</a:t>
                      </a:r>
                      <a:r>
                        <a:rPr lang="hu-HU" sz="1600" b="0" kern="0" dirty="0">
                          <a:effectLst/>
                        </a:rPr>
                        <a:t> System Dynamics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Sustainable Energy Technologies and  Assessments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112752"/>
                  </a:ext>
                </a:extLst>
              </a:tr>
              <a:tr h="1785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Ecology</a:t>
                      </a:r>
                      <a:r>
                        <a:rPr lang="hu-HU" sz="1600" b="0" kern="0" dirty="0">
                          <a:effectLst/>
                        </a:rPr>
                        <a:t> Law </a:t>
                      </a:r>
                      <a:r>
                        <a:rPr lang="hu-HU" sz="1600" b="0" kern="0" dirty="0" err="1">
                          <a:effectLst/>
                        </a:rPr>
                        <a:t>Quarterly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Szociológiai Szemle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973588"/>
                  </a:ext>
                </a:extLst>
              </a:tr>
              <a:tr h="193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Enery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Reports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Technology in Society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68379"/>
                  </a:ext>
                </a:extLst>
              </a:tr>
              <a:tr h="1785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Energy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Strategy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Reviews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Tér és Társadalom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181210"/>
                  </a:ext>
                </a:extLst>
              </a:tr>
              <a:tr h="3552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Environment</a:t>
                      </a:r>
                      <a:r>
                        <a:rPr lang="hu-HU" sz="1600" b="0" kern="0" dirty="0">
                          <a:effectLst/>
                        </a:rPr>
                        <a:t> and </a:t>
                      </a:r>
                      <a:r>
                        <a:rPr lang="hu-HU" sz="1600" b="0" kern="0" dirty="0" err="1">
                          <a:effectLst/>
                        </a:rPr>
                        <a:t>Planning</a:t>
                      </a:r>
                      <a:r>
                        <a:rPr lang="hu-HU" sz="1600" b="0" kern="0" dirty="0">
                          <a:effectLst/>
                        </a:rPr>
                        <a:t> C: </a:t>
                      </a:r>
                      <a:r>
                        <a:rPr lang="hu-HU" sz="1600" b="0" kern="0" dirty="0" err="1">
                          <a:effectLst/>
                        </a:rPr>
                        <a:t>Politics</a:t>
                      </a:r>
                      <a:r>
                        <a:rPr lang="hu-HU" sz="1600" b="0" kern="0" dirty="0">
                          <a:effectLst/>
                        </a:rPr>
                        <a:t> and </a:t>
                      </a:r>
                      <a:r>
                        <a:rPr lang="hu-HU" sz="1600" b="0" kern="0" dirty="0" err="1">
                          <a:effectLst/>
                        </a:rPr>
                        <a:t>Space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Third World Quarterly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825173"/>
                  </a:ext>
                </a:extLst>
              </a:tr>
              <a:tr h="3552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Environmental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Innovation</a:t>
                      </a:r>
                      <a:r>
                        <a:rPr lang="hu-HU" sz="1600" b="0" kern="0" dirty="0">
                          <a:effectLst/>
                        </a:rPr>
                        <a:t> and </a:t>
                      </a:r>
                      <a:r>
                        <a:rPr lang="hu-HU" sz="1600" b="0" kern="0" dirty="0" err="1">
                          <a:effectLst/>
                        </a:rPr>
                        <a:t>Societal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Transitions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 err="1">
                          <a:effectLst/>
                        </a:rPr>
                        <a:t>Zeitschrift</a:t>
                      </a:r>
                      <a:r>
                        <a:rPr lang="hu-HU" sz="1600" kern="0" dirty="0">
                          <a:effectLst/>
                        </a:rPr>
                        <a:t> Für </a:t>
                      </a:r>
                      <a:r>
                        <a:rPr lang="hu-HU" sz="1600" kern="0" dirty="0" err="1">
                          <a:effectLst/>
                        </a:rPr>
                        <a:t>Politikwissenschaft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1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117049"/>
                  </a:ext>
                </a:extLst>
              </a:tr>
              <a:tr h="1785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0" kern="0" dirty="0" err="1">
                          <a:effectLst/>
                        </a:rPr>
                        <a:t>Environmental</a:t>
                      </a:r>
                      <a:r>
                        <a:rPr lang="hu-HU" sz="1600" b="0" kern="0" dirty="0">
                          <a:effectLst/>
                        </a:rPr>
                        <a:t> </a:t>
                      </a:r>
                      <a:r>
                        <a:rPr lang="hu-HU" sz="1600" b="0" kern="0" dirty="0" err="1">
                          <a:effectLst/>
                        </a:rPr>
                        <a:t>Politics</a:t>
                      </a:r>
                      <a:endParaRPr lang="hu-HU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>
                          <a:effectLst/>
                        </a:rPr>
                        <a:t>1</a:t>
                      </a:r>
                      <a:endParaRPr lang="hu-HU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 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kern="0" dirty="0">
                          <a:effectLst/>
                        </a:rPr>
                        <a:t> </a:t>
                      </a:r>
                      <a:endParaRPr lang="hu-HU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1453" marR="314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86468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E74F5A6-1794-ED09-F9C3-8745A4FCA66E}"/>
              </a:ext>
            </a:extLst>
          </p:cNvPr>
          <p:cNvSpPr txBox="1"/>
          <p:nvPr/>
        </p:nvSpPr>
        <p:spPr>
          <a:xfrm>
            <a:off x="68225" y="6465841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385826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EB851-A6A7-F69C-FBFF-5D8D9503E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45" y="347478"/>
            <a:ext cx="10515600" cy="1325563"/>
          </a:xfrm>
        </p:spPr>
        <p:txBody>
          <a:bodyPr>
            <a:normAutofit/>
          </a:bodyPr>
          <a:lstStyle/>
          <a:p>
            <a:r>
              <a:rPr lang="hu-HU" sz="4000" b="1" dirty="0"/>
              <a:t>Publikációk száma a megjelenés éve szerint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EE6F94-326C-D6BB-3141-3F99C5158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712" y="1557462"/>
            <a:ext cx="7794093" cy="50870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D2ADB2-BD1F-CF06-811C-9A75B40C5D58}"/>
              </a:ext>
            </a:extLst>
          </p:cNvPr>
          <p:cNvSpPr txBox="1"/>
          <p:nvPr/>
        </p:nvSpPr>
        <p:spPr>
          <a:xfrm>
            <a:off x="132080" y="6267225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796314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78B4B-0C6A-1138-9AB9-C9990541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" y="460818"/>
            <a:ext cx="10515600" cy="1325563"/>
          </a:xfrm>
        </p:spPr>
        <p:txBody>
          <a:bodyPr>
            <a:normAutofit/>
          </a:bodyPr>
          <a:lstStyle/>
          <a:p>
            <a:r>
              <a:rPr lang="hu-HU" sz="4000" b="1" dirty="0"/>
              <a:t>Publikációk száma a területi fókusz szerint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BF1834-FD2E-6C7D-0ACC-A242C7AA2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162" y="1542199"/>
            <a:ext cx="7792173" cy="50865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FDD1B7-9F6A-3F2B-D780-C92C91CC0C01}"/>
              </a:ext>
            </a:extLst>
          </p:cNvPr>
          <p:cNvSpPr txBox="1"/>
          <p:nvPr/>
        </p:nvSpPr>
        <p:spPr>
          <a:xfrm>
            <a:off x="406522" y="6236621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3908480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68967-47BB-C5D9-2BDD-7D553CBF2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875" y="74428"/>
            <a:ext cx="10436683" cy="99946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hu-HU" sz="3200" b="1" dirty="0"/>
              <a:t>Az elemzésbe bevont 59 tanulmányban a címek és absztraktok leggyakoribb kifejezéseire felírt </a:t>
            </a:r>
            <a:r>
              <a:rPr lang="hu-HU" sz="3200" b="1" dirty="0" err="1"/>
              <a:t>VOSviewer</a:t>
            </a:r>
            <a:r>
              <a:rPr lang="hu-HU" sz="3200" b="1" dirty="0"/>
              <a:t> hálózati ábra</a:t>
            </a:r>
          </a:p>
        </p:txBody>
      </p:sp>
      <p:pic>
        <p:nvPicPr>
          <p:cNvPr id="4" name="Picture 3" descr="A network of colorful lines and dots&#10;&#10;Description automatically generated">
            <a:extLst>
              <a:ext uri="{FF2B5EF4-FFF2-40B4-BE49-F238E27FC236}">
                <a16:creationId xmlns:a16="http://schemas.microsoft.com/office/drawing/2014/main" id="{A4F81AEE-9E7D-F429-7999-0CF98A4F0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003" y="1073889"/>
            <a:ext cx="8832122" cy="558441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856749-660C-7BC8-1A9B-C805EEC94F90}"/>
              </a:ext>
            </a:extLst>
          </p:cNvPr>
          <p:cNvSpPr txBox="1"/>
          <p:nvPr/>
        </p:nvSpPr>
        <p:spPr>
          <a:xfrm>
            <a:off x="195875" y="6462223"/>
            <a:ext cx="490728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1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Forrás: saját szerkesztés</a:t>
            </a:r>
          </a:p>
        </p:txBody>
      </p:sp>
    </p:spTree>
    <p:extLst>
      <p:ext uri="{BB962C8B-B14F-4D97-AF65-F5344CB8AC3E}">
        <p14:creationId xmlns:p14="http://schemas.microsoft.com/office/powerpoint/2010/main" val="930518791"/>
      </p:ext>
    </p:extLst>
  </p:cSld>
  <p:clrMapOvr>
    <a:masterClrMapping/>
  </p:clrMapOvr>
</p:sld>
</file>

<file path=ppt/theme/theme1.xml><?xml version="1.0" encoding="utf-8"?>
<a:theme xmlns:a="http://schemas.openxmlformats.org/drawingml/2006/main" name="Téma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éma3" id="{F3C8FE3E-9E5C-4B15-A3B5-8EDE21045C1B}" vid="{083F5309-CA60-4A88-90D7-51EF68FC601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3417</TotalTime>
  <Words>3896</Words>
  <Application>Microsoft Office PowerPoint</Application>
  <PresentationFormat>Widescreen</PresentationFormat>
  <Paragraphs>488</Paragraphs>
  <Slides>36</Slides>
  <Notes>1</Notes>
  <HiddenSlides>7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Aptos</vt:lpstr>
      <vt:lpstr>Arial</vt:lpstr>
      <vt:lpstr>Calibri</vt:lpstr>
      <vt:lpstr>Calibri Light</vt:lpstr>
      <vt:lpstr>Segoe UI</vt:lpstr>
      <vt:lpstr>Symbol</vt:lpstr>
      <vt:lpstr>Times New Roman</vt:lpstr>
      <vt:lpstr>Wingdings</vt:lpstr>
      <vt:lpstr>Téma3</vt:lpstr>
      <vt:lpstr>Energia(állam)polgárság és energiademokrácia – a napelemes háztartások szerepe az igazságos energiaátmenetben </vt:lpstr>
      <vt:lpstr>Tartalom</vt:lpstr>
      <vt:lpstr>Módszertan</vt:lpstr>
      <vt:lpstr>Bevonási és kizárási kritériumok</vt:lpstr>
      <vt:lpstr>A PRISMA módszertan alapján felállított szűrési protokoll</vt:lpstr>
      <vt:lpstr>Folyóiratcikkek száma folyóiratonként</vt:lpstr>
      <vt:lpstr>Publikációk száma a megjelenés éve szerint</vt:lpstr>
      <vt:lpstr>Publikációk száma a területi fókusz szerint</vt:lpstr>
      <vt:lpstr>Az elemzésbe bevont 59 tanulmányban a címek és absztraktok leggyakoribb kifejezéseire felírt VOSviewer hálózati ábra</vt:lpstr>
      <vt:lpstr>Energy citizens in the participatory energy transition</vt:lpstr>
      <vt:lpstr>PowerPoint Presentation</vt:lpstr>
      <vt:lpstr>A részvételen alapuló energia-átmenet fogalmi keretrendszere</vt:lpstr>
      <vt:lpstr>Kutatási rések  </vt:lpstr>
      <vt:lpstr>PowerPoint Presentation</vt:lpstr>
      <vt:lpstr>PowerPoint Presentation</vt:lpstr>
      <vt:lpstr>Háztartások végső energia felhasználása Magyarországon, energiaforrás és felhasználási célok szerint (2023. év, %)</vt:lpstr>
      <vt:lpstr>A hagyományos tüzelőanyagok részaránya a lakott lakások fűtésében (2022, %, 1 km2-es gridek)</vt:lpstr>
      <vt:lpstr>A háztartási méretű napelemes rendszerek számának (nagyság) és száz háztartásra jutó arányának térbeli képe a hazai járásokban (szín), 2023</vt:lpstr>
      <vt:lpstr>HMKE-k száma és a beépített kapacitás alakulása 2012-2023 között Magyarországon (1000 db, MW) </vt:lpstr>
      <vt:lpstr>A háztartási méretű napelemes rendszerek arányának járási szintű térbeli klaszterei, 2023</vt:lpstr>
      <vt:lpstr>Az alkalmazott modellek eredményei – A 100 háztartásra jutó háztartási méretű napelemes rendszerek számát meghatározó tényezők</vt:lpstr>
      <vt:lpstr>Elszámolási rendszerek változása</vt:lpstr>
      <vt:lpstr>Estimated electricity production and consumption (8 kWp solar system, Budapest – southern orientation, 8500 kWh consumption, electric heating)</vt:lpstr>
      <vt:lpstr>Electricity production and consumption – solar system with and without battery (5 kW) in 2024/2025</vt:lpstr>
      <vt:lpstr>Kutatási célkitűzései, kutatási kérdések, módszertan</vt:lpstr>
      <vt:lpstr>Rendszerszintű korlátok a részvétel megteremtésében</vt:lpstr>
      <vt:lpstr>Google keresések száma (szaldó elszámolás és bruttó elszámolás) 2019. szeptember 15. és 2024. szeptember 15. között</vt:lpstr>
      <vt:lpstr>A 10 leglátogatottabb honlap Magyarországon 2023 júliusában (a napi és havi látogatások számának átlaga, 16-75 korosztály, hazai felhasználók)</vt:lpstr>
      <vt:lpstr>Szakpolitikai döntés időhorizontja</vt:lpstr>
      <vt:lpstr>A döntés érintettjei</vt:lpstr>
      <vt:lpstr>PowerPoint Presentation</vt:lpstr>
      <vt:lpstr>PowerPoint Presentation</vt:lpstr>
      <vt:lpstr>További adalékok a mélyinterjúk alapján</vt:lpstr>
      <vt:lpstr>Az energiapolgárság tipologizálása</vt:lpstr>
      <vt:lpstr>Következtetések</vt:lpstr>
      <vt:lpstr>Köszönöm a megtisztelő figyelmet!</vt:lpstr>
    </vt:vector>
  </TitlesOfParts>
  <Company>Mediart Stúdió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User</dc:creator>
  <cp:lastModifiedBy>Szép Tekla</cp:lastModifiedBy>
  <cp:revision>240</cp:revision>
  <dcterms:created xsi:type="dcterms:W3CDTF">2021-07-22T09:18:42Z</dcterms:created>
  <dcterms:modified xsi:type="dcterms:W3CDTF">2026-04-17T04:42:08Z</dcterms:modified>
</cp:coreProperties>
</file>