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917" r:id="rId2"/>
    <p:sldId id="981" r:id="rId3"/>
    <p:sldId id="919" r:id="rId4"/>
    <p:sldId id="920" r:id="rId5"/>
    <p:sldId id="921" r:id="rId6"/>
    <p:sldId id="982" r:id="rId7"/>
    <p:sldId id="974" r:id="rId8"/>
    <p:sldId id="922" r:id="rId9"/>
    <p:sldId id="923" r:id="rId10"/>
    <p:sldId id="924" r:id="rId11"/>
    <p:sldId id="975" r:id="rId12"/>
    <p:sldId id="976" r:id="rId13"/>
    <p:sldId id="926" r:id="rId14"/>
    <p:sldId id="978" r:id="rId15"/>
    <p:sldId id="928" r:id="rId16"/>
    <p:sldId id="980" r:id="rId17"/>
    <p:sldId id="984" r:id="rId18"/>
    <p:sldId id="929" r:id="rId19"/>
    <p:sldId id="983" r:id="rId20"/>
    <p:sldId id="931" r:id="rId21"/>
    <p:sldId id="932" r:id="rId22"/>
    <p:sldId id="933" r:id="rId23"/>
    <p:sldId id="977" r:id="rId24"/>
    <p:sldId id="979" r:id="rId25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576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8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10798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31391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41036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45529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61867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0093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1420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53092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16421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FEC4-AEE2-4AC2-B09B-A0FB602811B7}" type="datetimeFigureOut">
              <a:rPr lang="hu-HU" smtClean="0"/>
              <a:t>2022. 10. 06.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5586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ortfolio.hu/krtk/20201013/mire-mentunk-a-rezsicsokkentessel-451630" TargetMode="External"/><Relationship Id="rId2" Type="http://schemas.openxmlformats.org/officeDocument/2006/relationships/hyperlink" Target="https://masfelfok.hu/2022/08/19/tuzifa-rendelet-energiaatmenet-energiaszegenyseg-legszennyez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x.doi.org/10.18414/KSZ.2018.2.185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regtekla@uni-Miskolc.hu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2594511" y="3200400"/>
            <a:ext cx="6858000" cy="3381374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hu-HU" altLang="hu-HU" sz="2800" b="1" dirty="0"/>
              <a:t>Szép Tekla, PhD</a:t>
            </a:r>
            <a:endParaRPr lang="hu-HU" altLang="hu-HU" sz="2800" dirty="0"/>
          </a:p>
          <a:p>
            <a:pPr>
              <a:spcBef>
                <a:spcPts val="300"/>
              </a:spcBef>
            </a:pPr>
            <a:r>
              <a:rPr lang="hu-HU" altLang="hu-HU" sz="2800" i="1" dirty="0"/>
              <a:t>egyetemi docens, intézetigazgató-helyettes</a:t>
            </a:r>
            <a:endParaRPr lang="hu-HU" altLang="hu-HU" sz="2800" dirty="0"/>
          </a:p>
          <a:p>
            <a:pPr>
              <a:spcBef>
                <a:spcPts val="300"/>
              </a:spcBef>
            </a:pPr>
            <a:r>
              <a:rPr lang="hu-HU" altLang="hu-HU" sz="2800" dirty="0"/>
              <a:t>Miskolci Egyetem Gazdaságtudományi Kar Világ- és Regionális Gazdaságtan Intézet</a:t>
            </a:r>
          </a:p>
          <a:p>
            <a:pPr>
              <a:spcBef>
                <a:spcPts val="450"/>
              </a:spcBef>
            </a:pPr>
            <a:endParaRPr lang="hu-HU" sz="2800" b="1" dirty="0"/>
          </a:p>
          <a:p>
            <a:pPr>
              <a:spcBef>
                <a:spcPts val="300"/>
              </a:spcBef>
            </a:pPr>
            <a:endParaRPr lang="en-US" sz="2800" dirty="0"/>
          </a:p>
          <a:p>
            <a:pPr>
              <a:spcBef>
                <a:spcPts val="300"/>
              </a:spcBef>
            </a:pPr>
            <a:r>
              <a:rPr lang="en-US" sz="2800" b="1" i="1" dirty="0"/>
              <a:t>XXVI. Magyar </a:t>
            </a:r>
            <a:r>
              <a:rPr lang="en-US" sz="2800" b="1" i="1" dirty="0" err="1"/>
              <a:t>Energia</a:t>
            </a:r>
            <a:r>
              <a:rPr lang="en-US" sz="2800" b="1" i="1" dirty="0"/>
              <a:t> </a:t>
            </a:r>
            <a:r>
              <a:rPr lang="en-US" sz="2800" b="1" i="1" dirty="0" err="1"/>
              <a:t>Szimpózium</a:t>
            </a:r>
            <a:endParaRPr lang="en-US" sz="2800" b="1" i="1" dirty="0"/>
          </a:p>
          <a:p>
            <a:pPr>
              <a:spcBef>
                <a:spcPts val="300"/>
              </a:spcBef>
            </a:pPr>
            <a:r>
              <a:rPr lang="en-US" sz="2800" b="1" i="1" dirty="0"/>
              <a:t>Budapest, 2022. </a:t>
            </a:r>
            <a:r>
              <a:rPr lang="en-US" sz="2800" b="1" i="1" dirty="0" err="1"/>
              <a:t>október</a:t>
            </a:r>
            <a:r>
              <a:rPr lang="en-US" sz="2800" b="1" i="1" dirty="0"/>
              <a:t> 7.</a:t>
            </a:r>
            <a:endParaRPr lang="hu-HU" sz="2800" b="1" i="1" dirty="0"/>
          </a:p>
        </p:txBody>
      </p:sp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2164030" y="710112"/>
            <a:ext cx="7863939" cy="1711148"/>
          </a:xfrm>
        </p:spPr>
        <p:txBody>
          <a:bodyPr>
            <a:normAutofit/>
          </a:bodyPr>
          <a:lstStyle/>
          <a:p>
            <a:r>
              <a:rPr lang="hu-HU" sz="4800" b="1" dirty="0"/>
              <a:t>Hogyan hatott a rezsicsökkentés a fogyasztókra?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425930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82228" y="6475648"/>
            <a:ext cx="292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cs typeface="Times New Roman" panose="02020603050405020304" pitchFamily="18" charset="0"/>
              </a:rPr>
              <a:t>Forrás: </a:t>
            </a:r>
            <a:r>
              <a:rPr lang="en-US" dirty="0">
                <a:cs typeface="Times New Roman" panose="02020603050405020304" pitchFamily="18" charset="0"/>
              </a:rPr>
              <a:t>s</a:t>
            </a:r>
            <a:r>
              <a:rPr lang="hu-HU" dirty="0" err="1">
                <a:cs typeface="Times New Roman" panose="02020603050405020304" pitchFamily="18" charset="0"/>
              </a:rPr>
              <a:t>aját</a:t>
            </a:r>
            <a:r>
              <a:rPr lang="hu-HU" dirty="0">
                <a:cs typeface="Times New Roman" panose="02020603050405020304" pitchFamily="18" charset="0"/>
              </a:rPr>
              <a:t> számítás</a:t>
            </a: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2229" y="117795"/>
            <a:ext cx="10471472" cy="1063305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hu-HU" altLang="hu-HU" sz="3600" b="1" dirty="0"/>
              <a:t>A lakossági energiafelhasználás változásának összetevő</a:t>
            </a:r>
            <a:r>
              <a:rPr lang="en-US" altLang="hu-HU" sz="3600" b="1" dirty="0" err="1"/>
              <a:t>i</a:t>
            </a:r>
            <a:r>
              <a:rPr lang="hu-HU" altLang="hu-HU" sz="3600" b="1" dirty="0"/>
              <a:t>, </a:t>
            </a:r>
            <a:br>
              <a:rPr lang="en-US" altLang="hu-HU" sz="3600" b="1" dirty="0"/>
            </a:br>
            <a:r>
              <a:rPr lang="hu-HU" altLang="hu-HU" sz="3600" b="1" dirty="0"/>
              <a:t>2010–2018 (PJ)</a:t>
            </a:r>
            <a:endParaRPr lang="en-US" sz="3600" b="1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9258"/>
            <a:ext cx="8086724" cy="52762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7E571F-8A71-A5C2-21B2-6B3AE7E0A7A0}"/>
              </a:ext>
            </a:extLst>
          </p:cNvPr>
          <p:cNvSpPr txBox="1"/>
          <p:nvPr/>
        </p:nvSpPr>
        <p:spPr>
          <a:xfrm>
            <a:off x="7899239" y="3917398"/>
            <a:ext cx="3787935" cy="2682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>
              <a:spcAft>
                <a:spcPts val="225"/>
              </a:spcAft>
              <a:buClr>
                <a:schemeClr val="tx1"/>
              </a:buClr>
            </a:pPr>
            <a:r>
              <a:rPr lang="en-US" altLang="hu-HU" sz="2000" dirty="0" err="1">
                <a:cs typeface="Times New Roman" panose="02020603050405020304" pitchFamily="18" charset="0"/>
              </a:rPr>
              <a:t>Rövidítések</a:t>
            </a:r>
            <a:endParaRPr lang="en-US" altLang="hu-HU" sz="2000" dirty="0">
              <a:cs typeface="Times New Roman" panose="02020603050405020304" pitchFamily="18" charset="0"/>
            </a:endParaRPr>
          </a:p>
          <a:p>
            <a:pPr marL="600075" lvl="1" indent="-257175">
              <a:spcAft>
                <a:spcPts val="225"/>
              </a:spcAft>
              <a:buClr>
                <a:schemeClr val="tx1"/>
              </a:buClr>
              <a:buFontTx/>
              <a:buChar char="•"/>
            </a:pPr>
            <a:r>
              <a:rPr lang="hu-HU" altLang="hu-HU" sz="2000" dirty="0">
                <a:cs typeface="Times New Roman" panose="02020603050405020304" pitchFamily="18" charset="0"/>
              </a:rPr>
              <a:t>ΔE</a:t>
            </a:r>
            <a:r>
              <a:rPr lang="hu-HU" altLang="hu-HU" sz="2000" baseline="-25000" dirty="0">
                <a:cs typeface="Times New Roman" panose="02020603050405020304" pitchFamily="18" charset="0"/>
              </a:rPr>
              <a:t>PR</a:t>
            </a:r>
            <a:r>
              <a:rPr lang="hu-HU" altLang="hu-HU" sz="2000" dirty="0">
                <a:cs typeface="Times New Roman" panose="02020603050405020304" pitchFamily="18" charset="0"/>
              </a:rPr>
              <a:t> </a:t>
            </a:r>
            <a:r>
              <a:rPr lang="en-US" altLang="hu-HU" sz="2000" dirty="0">
                <a:cs typeface="Times New Roman" panose="02020603050405020304" pitchFamily="18" charset="0"/>
              </a:rPr>
              <a:t>-</a:t>
            </a:r>
            <a:r>
              <a:rPr lang="hu-HU" altLang="hu-HU" sz="2000" dirty="0">
                <a:cs typeface="Times New Roman" panose="02020603050405020304" pitchFamily="18" charset="0"/>
              </a:rPr>
              <a:t> </a:t>
            </a:r>
            <a:r>
              <a:rPr lang="hu-HU" altLang="hu-HU" sz="2000" dirty="0" err="1">
                <a:cs typeface="Times New Roman" panose="02020603050405020304" pitchFamily="18" charset="0"/>
              </a:rPr>
              <a:t>árhatás</a:t>
            </a:r>
            <a:endParaRPr lang="en-US" altLang="hu-HU" sz="2000" dirty="0">
              <a:cs typeface="Times New Roman" panose="02020603050405020304" pitchFamily="18" charset="0"/>
            </a:endParaRPr>
          </a:p>
          <a:p>
            <a:pPr marL="600075" lvl="1" indent="-257175">
              <a:spcAft>
                <a:spcPts val="225"/>
              </a:spcAft>
              <a:buClr>
                <a:schemeClr val="tx1"/>
              </a:buClr>
              <a:buFontTx/>
              <a:buChar char="•"/>
            </a:pPr>
            <a:r>
              <a:rPr lang="hu-HU" altLang="hu-HU" sz="2000" dirty="0">
                <a:cs typeface="Times New Roman" panose="02020603050405020304" pitchFamily="18" charset="0"/>
              </a:rPr>
              <a:t>ΔE</a:t>
            </a:r>
            <a:r>
              <a:rPr lang="hu-HU" altLang="hu-HU" sz="2000" baseline="-25000" dirty="0">
                <a:cs typeface="Times New Roman" panose="02020603050405020304" pitchFamily="18" charset="0"/>
              </a:rPr>
              <a:t>S1</a:t>
            </a:r>
            <a:r>
              <a:rPr lang="hu-HU" altLang="hu-HU" sz="2000" dirty="0">
                <a:cs typeface="Times New Roman" panose="02020603050405020304" pitchFamily="18" charset="0"/>
              </a:rPr>
              <a:t> </a:t>
            </a:r>
            <a:r>
              <a:rPr lang="en-US" altLang="hu-HU" sz="2000" dirty="0">
                <a:cs typeface="Times New Roman" panose="02020603050405020304" pitchFamily="18" charset="0"/>
              </a:rPr>
              <a:t>-</a:t>
            </a:r>
            <a:r>
              <a:rPr lang="hu-HU" altLang="hu-HU" sz="2000" dirty="0">
                <a:cs typeface="Times New Roman" panose="02020603050405020304" pitchFamily="18" charset="0"/>
              </a:rPr>
              <a:t> intenzív strukturális</a:t>
            </a:r>
            <a:r>
              <a:rPr lang="en-US" altLang="hu-HU" sz="2000" dirty="0">
                <a:cs typeface="Times New Roman" panose="02020603050405020304" pitchFamily="18" charset="0"/>
              </a:rPr>
              <a:t> </a:t>
            </a:r>
            <a:r>
              <a:rPr lang="hu-HU" sz="2000" dirty="0">
                <a:cs typeface="Times New Roman" panose="02020603050405020304" pitchFamily="18" charset="0"/>
              </a:rPr>
              <a:t>(összetétel</a:t>
            </a:r>
            <a:r>
              <a:rPr lang="en-US" sz="2000" dirty="0">
                <a:cs typeface="Times New Roman" panose="02020603050405020304" pitchFamily="18" charset="0"/>
              </a:rPr>
              <a:t>) </a:t>
            </a:r>
            <a:r>
              <a:rPr lang="hu-HU" sz="2000" dirty="0">
                <a:cs typeface="Times New Roman" panose="02020603050405020304" pitchFamily="18" charset="0"/>
              </a:rPr>
              <a:t>hatás</a:t>
            </a:r>
            <a:endParaRPr lang="hu-HU" altLang="hu-HU" sz="2000" dirty="0">
              <a:cs typeface="Times New Roman" panose="02020603050405020304" pitchFamily="18" charset="0"/>
            </a:endParaRPr>
          </a:p>
          <a:p>
            <a:pPr marL="600075" lvl="1" indent="-257175">
              <a:spcAft>
                <a:spcPts val="225"/>
              </a:spcAft>
              <a:buClr>
                <a:schemeClr val="tx1"/>
              </a:buClr>
              <a:buFontTx/>
              <a:buChar char="•"/>
            </a:pPr>
            <a:r>
              <a:rPr lang="hu-HU" altLang="hu-HU" sz="2000" dirty="0">
                <a:cs typeface="Times New Roman" panose="02020603050405020304" pitchFamily="18" charset="0"/>
              </a:rPr>
              <a:t>ΔE</a:t>
            </a:r>
            <a:r>
              <a:rPr lang="hu-HU" altLang="hu-HU" sz="2000" baseline="-25000" dirty="0">
                <a:cs typeface="Times New Roman" panose="02020603050405020304" pitchFamily="18" charset="0"/>
              </a:rPr>
              <a:t>S2</a:t>
            </a:r>
            <a:r>
              <a:rPr lang="hu-HU" altLang="hu-HU" sz="2000" dirty="0">
                <a:cs typeface="Times New Roman" panose="02020603050405020304" pitchFamily="18" charset="0"/>
              </a:rPr>
              <a:t> </a:t>
            </a:r>
            <a:r>
              <a:rPr lang="en-US" altLang="hu-HU" sz="2000" dirty="0">
                <a:cs typeface="Times New Roman" panose="02020603050405020304" pitchFamily="18" charset="0"/>
              </a:rPr>
              <a:t>-</a:t>
            </a:r>
            <a:r>
              <a:rPr lang="hu-HU" altLang="hu-HU" sz="2000" dirty="0">
                <a:cs typeface="Times New Roman" panose="02020603050405020304" pitchFamily="18" charset="0"/>
              </a:rPr>
              <a:t> extenzív strukturális hatás</a:t>
            </a:r>
          </a:p>
          <a:p>
            <a:pPr marL="600075" lvl="1" indent="-257175">
              <a:spcAft>
                <a:spcPts val="225"/>
              </a:spcAft>
              <a:buClr>
                <a:schemeClr val="tx1"/>
              </a:buClr>
              <a:buFontTx/>
              <a:buChar char="•"/>
            </a:pPr>
            <a:r>
              <a:rPr lang="hu-HU" altLang="hu-HU" sz="2000" dirty="0">
                <a:cs typeface="Times New Roman" panose="02020603050405020304" pitchFamily="18" charset="0"/>
              </a:rPr>
              <a:t>ΔE</a:t>
            </a:r>
            <a:r>
              <a:rPr lang="hu-HU" altLang="hu-HU" sz="2000" baseline="-25000" dirty="0">
                <a:cs typeface="Times New Roman" panose="02020603050405020304" pitchFamily="18" charset="0"/>
              </a:rPr>
              <a:t>EP</a:t>
            </a:r>
            <a:r>
              <a:rPr lang="hu-HU" altLang="hu-HU" sz="2000" dirty="0">
                <a:cs typeface="Times New Roman" panose="02020603050405020304" pitchFamily="18" charset="0"/>
              </a:rPr>
              <a:t> </a:t>
            </a:r>
            <a:r>
              <a:rPr lang="en-US" altLang="hu-HU" sz="2000" dirty="0">
                <a:cs typeface="Times New Roman" panose="02020603050405020304" pitchFamily="18" charset="0"/>
              </a:rPr>
              <a:t>-</a:t>
            </a:r>
            <a:r>
              <a:rPr lang="hu-HU" altLang="hu-HU" sz="2000" dirty="0">
                <a:cs typeface="Times New Roman" panose="02020603050405020304" pitchFamily="18" charset="0"/>
              </a:rPr>
              <a:t> kiadási hatás</a:t>
            </a:r>
            <a:endParaRPr lang="en-US" altLang="hu-HU" sz="2000" dirty="0">
              <a:cs typeface="Times New Roman" panose="02020603050405020304" pitchFamily="18" charset="0"/>
            </a:endParaRPr>
          </a:p>
          <a:p>
            <a:pPr marL="600075" lvl="1" indent="-257175">
              <a:spcAft>
                <a:spcPts val="225"/>
              </a:spcAft>
              <a:buClr>
                <a:schemeClr val="tx1"/>
              </a:buClr>
              <a:buFontTx/>
              <a:buChar char="•"/>
            </a:pPr>
            <a:r>
              <a:rPr lang="hu-HU" altLang="hu-HU" sz="2000" dirty="0">
                <a:cs typeface="Times New Roman" panose="02020603050405020304" pitchFamily="18" charset="0"/>
              </a:rPr>
              <a:t>ΔE</a:t>
            </a:r>
            <a:r>
              <a:rPr lang="hu-HU" altLang="hu-HU" sz="2000" baseline="-25000" dirty="0">
                <a:cs typeface="Times New Roman" panose="02020603050405020304" pitchFamily="18" charset="0"/>
              </a:rPr>
              <a:t>PO </a:t>
            </a:r>
            <a:r>
              <a:rPr lang="hu-HU" altLang="hu-HU" sz="2000" dirty="0">
                <a:cs typeface="Times New Roman" panose="02020603050405020304" pitchFamily="18" charset="0"/>
              </a:rPr>
              <a:t> </a:t>
            </a:r>
            <a:r>
              <a:rPr lang="en-US" altLang="hu-HU" sz="2000" dirty="0">
                <a:cs typeface="Times New Roman" panose="02020603050405020304" pitchFamily="18" charset="0"/>
              </a:rPr>
              <a:t>- </a:t>
            </a:r>
            <a:r>
              <a:rPr lang="hu-HU" altLang="hu-HU" sz="2000" dirty="0">
                <a:cs typeface="Times New Roman" panose="02020603050405020304" pitchFamily="18" charset="0"/>
              </a:rPr>
              <a:t>népességhatás</a:t>
            </a:r>
            <a:endParaRPr lang="en-US" sz="20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4DB907E-5E80-DC2B-C107-F9C1A31B5545}"/>
              </a:ext>
            </a:extLst>
          </p:cNvPr>
          <p:cNvSpPr/>
          <p:nvPr/>
        </p:nvSpPr>
        <p:spPr>
          <a:xfrm>
            <a:off x="8404065" y="1479479"/>
            <a:ext cx="3787935" cy="146112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639174" y="1815482"/>
            <a:ext cx="3324225" cy="1030460"/>
          </a:xfrm>
          <a:noFill/>
        </p:spPr>
        <p:txBody>
          <a:bodyPr>
            <a:normAutofit fontScale="85000" lnSpcReduction="10000"/>
          </a:bodyPr>
          <a:lstStyle/>
          <a:p>
            <a:pPr marL="0" indent="0" algn="ctr">
              <a:buClr>
                <a:schemeClr val="tx2"/>
              </a:buClr>
              <a:buNone/>
            </a:pPr>
            <a:r>
              <a:rPr lang="hu-HU" sz="2200" dirty="0"/>
              <a:t>Intervenciós </a:t>
            </a:r>
            <a:r>
              <a:rPr lang="hu-HU" sz="2200" dirty="0" err="1"/>
              <a:t>árhatás</a:t>
            </a:r>
            <a:r>
              <a:rPr lang="hu-HU" sz="2200" dirty="0"/>
              <a:t> (pótlólagos energiafelhasználás):</a:t>
            </a:r>
            <a:endParaRPr lang="en-US" sz="2200" dirty="0"/>
          </a:p>
          <a:p>
            <a:pPr marL="0" indent="0" algn="ctr">
              <a:buClr>
                <a:schemeClr val="tx2"/>
              </a:buClr>
              <a:buNone/>
            </a:pPr>
            <a:r>
              <a:rPr lang="hu-HU" sz="2200" dirty="0"/>
              <a:t>2013–2018: 13,2 PJ</a:t>
            </a:r>
            <a:endParaRPr lang="hu-HU" sz="2000" dirty="0"/>
          </a:p>
        </p:txBody>
      </p:sp>
    </p:spTree>
    <p:extLst>
      <p:ext uri="{BB962C8B-B14F-4D97-AF65-F5344CB8AC3E}">
        <p14:creationId xmlns:p14="http://schemas.microsoft.com/office/powerpoint/2010/main" val="2232558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 rotWithShape="1">
          <a:blip r:embed="rId2"/>
          <a:srcRect l="19892" t="40779" r="32314" b="27306"/>
          <a:stretch/>
        </p:blipFill>
        <p:spPr>
          <a:xfrm>
            <a:off x="88739" y="2124075"/>
            <a:ext cx="10941211" cy="4109686"/>
          </a:xfrm>
          <a:prstGeom prst="rect">
            <a:avLst/>
          </a:prstGeom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C40AF2D5-76B5-C2AE-3253-A683CEDF121D}"/>
              </a:ext>
            </a:extLst>
          </p:cNvPr>
          <p:cNvSpPr txBox="1">
            <a:spLocks/>
          </p:cNvSpPr>
          <p:nvPr/>
        </p:nvSpPr>
        <p:spPr>
          <a:xfrm>
            <a:off x="361949" y="923925"/>
            <a:ext cx="11229975" cy="1200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b="1"/>
              <a:t>Az árhatás nagysága energiahordozónként, 2010–2018 (petajoule)</a:t>
            </a:r>
            <a:endParaRPr lang="hu-HU" sz="7200" b="1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6B1D7DA-0650-66E4-963E-9397FA28CEBD}"/>
              </a:ext>
            </a:extLst>
          </p:cNvPr>
          <p:cNvSpPr/>
          <p:nvPr/>
        </p:nvSpPr>
        <p:spPr>
          <a:xfrm>
            <a:off x="6372225" y="3924300"/>
            <a:ext cx="703887" cy="54635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DA56A7-43E7-D372-E785-FC5C5A07C790}"/>
              </a:ext>
            </a:extLst>
          </p:cNvPr>
          <p:cNvSpPr/>
          <p:nvPr/>
        </p:nvSpPr>
        <p:spPr>
          <a:xfrm>
            <a:off x="7273568" y="3105150"/>
            <a:ext cx="622657" cy="539821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AE7CF4-E4EF-778F-C1C6-81E2EF771011}"/>
              </a:ext>
            </a:extLst>
          </p:cNvPr>
          <p:cNvSpPr/>
          <p:nvPr/>
        </p:nvSpPr>
        <p:spPr>
          <a:xfrm>
            <a:off x="5514975" y="5277599"/>
            <a:ext cx="5143500" cy="29527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291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 rotWithShape="1">
          <a:blip r:embed="rId2"/>
          <a:srcRect l="19766" t="32768" r="33586" b="15665"/>
          <a:stretch/>
        </p:blipFill>
        <p:spPr>
          <a:xfrm>
            <a:off x="127695" y="1262156"/>
            <a:ext cx="8687898" cy="540226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40F1AA4-ED34-46ED-BD58-A76E179BA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95" y="84137"/>
            <a:ext cx="10368856" cy="117801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hu-HU" sz="4000" b="1" i="0" u="none" strike="noStrike" baseline="0"/>
              <a:t>Az </a:t>
            </a:r>
            <a:r>
              <a:rPr lang="hu-HU" sz="4000" b="1"/>
              <a:t>á</a:t>
            </a:r>
            <a:r>
              <a:rPr lang="hu-HU" sz="4000" b="1" i="0" u="none" strike="noStrike" baseline="0"/>
              <a:t>rhatás nagysága jövedelmi tizedenként, 2010–2018 (petajoule)</a:t>
            </a:r>
            <a:endParaRPr lang="hu-HU" sz="8000" b="1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8EB2071-19DA-4F45-8F8E-F31327BCF1E7}"/>
              </a:ext>
            </a:extLst>
          </p:cNvPr>
          <p:cNvSpPr/>
          <p:nvPr/>
        </p:nvSpPr>
        <p:spPr>
          <a:xfrm>
            <a:off x="1910993" y="5095982"/>
            <a:ext cx="688369" cy="69864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21E736B-E1C7-0CF4-7684-2BC79C63D722}"/>
              </a:ext>
            </a:extLst>
          </p:cNvPr>
          <p:cNvSpPr/>
          <p:nvPr/>
        </p:nvSpPr>
        <p:spPr>
          <a:xfrm>
            <a:off x="2751471" y="5095981"/>
            <a:ext cx="688369" cy="69864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2A934C5-DA98-F083-0519-CDFFFEB63F70}"/>
              </a:ext>
            </a:extLst>
          </p:cNvPr>
          <p:cNvSpPr/>
          <p:nvPr/>
        </p:nvSpPr>
        <p:spPr>
          <a:xfrm>
            <a:off x="3591949" y="5095980"/>
            <a:ext cx="688369" cy="69864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210FA16-2E91-DD33-C598-76BA3E87A194}"/>
              </a:ext>
            </a:extLst>
          </p:cNvPr>
          <p:cNvSpPr/>
          <p:nvPr/>
        </p:nvSpPr>
        <p:spPr>
          <a:xfrm>
            <a:off x="4481795" y="5106252"/>
            <a:ext cx="688369" cy="69864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4CC864D-D20F-0AEC-A4FB-EBE710A10122}"/>
              </a:ext>
            </a:extLst>
          </p:cNvPr>
          <p:cNvSpPr/>
          <p:nvPr/>
        </p:nvSpPr>
        <p:spPr>
          <a:xfrm>
            <a:off x="5272905" y="5095976"/>
            <a:ext cx="688369" cy="69864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148DAD3-F59A-636A-FC0B-9FE2A522BADF}"/>
              </a:ext>
            </a:extLst>
          </p:cNvPr>
          <p:cNvSpPr/>
          <p:nvPr/>
        </p:nvSpPr>
        <p:spPr>
          <a:xfrm>
            <a:off x="6162751" y="5095970"/>
            <a:ext cx="688369" cy="69864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B03CB67-8C7A-B8A4-E696-42CE53B08D50}"/>
              </a:ext>
            </a:extLst>
          </p:cNvPr>
          <p:cNvSpPr/>
          <p:nvPr/>
        </p:nvSpPr>
        <p:spPr>
          <a:xfrm>
            <a:off x="6998580" y="5095969"/>
            <a:ext cx="688369" cy="69864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369CC01-1162-8010-CFAC-8F67DE949F1F}"/>
              </a:ext>
            </a:extLst>
          </p:cNvPr>
          <p:cNvSpPr/>
          <p:nvPr/>
        </p:nvSpPr>
        <p:spPr>
          <a:xfrm>
            <a:off x="7834410" y="5106252"/>
            <a:ext cx="688369" cy="69864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276225" y="847725"/>
            <a:ext cx="10991850" cy="4527376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spcAft>
                <a:spcPts val="900"/>
              </a:spcAft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Javulás: jövedelmek, fogyasztás, szegénység, energiaszegénység</a:t>
            </a:r>
          </a:p>
          <a:p>
            <a:pPr lvl="1">
              <a:spcAft>
                <a:spcPts val="225"/>
              </a:spcAft>
              <a:buClr>
                <a:schemeClr val="tx1"/>
              </a:buClr>
              <a:buSzPct val="81000"/>
              <a:buFont typeface="Wingdings" panose="05000000000000000000" pitchFamily="2" charset="2"/>
              <a:buChar char="§"/>
            </a:pPr>
            <a:r>
              <a:rPr lang="hu-HU" sz="2000" dirty="0"/>
              <a:t>háztartások egy főre jutó kiigazított, rendelkezésre álló bruttó jövedelme vásárlóerő-paritáson: évi átlag 3,1%-os növekedés reálértéken 2010–2018-ban</a:t>
            </a:r>
          </a:p>
          <a:p>
            <a:pPr lvl="1">
              <a:spcAft>
                <a:spcPts val="225"/>
              </a:spcAft>
              <a:buClr>
                <a:schemeClr val="tx1"/>
              </a:buClr>
              <a:buSzPct val="81000"/>
              <a:buFont typeface="Wingdings" panose="05000000000000000000" pitchFamily="2" charset="2"/>
              <a:buChar char="§"/>
            </a:pPr>
            <a:r>
              <a:rPr lang="hu-HU" sz="2000" dirty="0"/>
              <a:t>egy főre jutó tényleges egyéni fogyasztás: évi átlag 2,6%-os növekedés reálértéken 2010–2018-ban</a:t>
            </a:r>
          </a:p>
          <a:p>
            <a:pPr lvl="1">
              <a:spcAft>
                <a:spcPts val="225"/>
              </a:spcAft>
              <a:buClr>
                <a:schemeClr val="tx1"/>
              </a:buClr>
              <a:buSzPct val="81000"/>
              <a:buFont typeface="Wingdings" panose="05000000000000000000" pitchFamily="2" charset="2"/>
              <a:buChar char="§"/>
            </a:pPr>
            <a:r>
              <a:rPr lang="hu-HU" sz="2000" dirty="0"/>
              <a:t>lakosság eladósodottsági ráta: 2010: 67,9% </a:t>
            </a:r>
            <a:r>
              <a:rPr lang="hu-HU" sz="2000" dirty="0">
                <a:sym typeface="Wingdings" panose="05000000000000000000" pitchFamily="2" charset="2"/>
              </a:rPr>
              <a:t></a:t>
            </a:r>
            <a:r>
              <a:rPr lang="hu-HU" sz="2000" dirty="0"/>
              <a:t> 2018: 33,4%</a:t>
            </a:r>
          </a:p>
          <a:p>
            <a:pPr lvl="1">
              <a:spcAft>
                <a:spcPts val="225"/>
              </a:spcAft>
              <a:buClr>
                <a:schemeClr val="tx1"/>
              </a:buClr>
              <a:buSzPct val="81000"/>
              <a:buFont typeface="Wingdings" panose="05000000000000000000" pitchFamily="2" charset="2"/>
              <a:buChar char="§"/>
            </a:pPr>
            <a:r>
              <a:rPr lang="hu-HU" sz="2000" dirty="0"/>
              <a:t>szegénység vagy társadalmi </a:t>
            </a:r>
            <a:r>
              <a:rPr lang="hu-HU" sz="2000" dirty="0" err="1"/>
              <a:t>kirekesztődés</a:t>
            </a:r>
            <a:r>
              <a:rPr lang="hu-HU" sz="2000" dirty="0"/>
              <a:t> kockázatának kitett népesség aránya és száma: 2010: 31,5%, 2,948 millió fő </a:t>
            </a:r>
            <a:r>
              <a:rPr lang="hu-HU" sz="2000" dirty="0">
                <a:sym typeface="Wingdings" panose="05000000000000000000" pitchFamily="2" charset="2"/>
              </a:rPr>
              <a:t></a:t>
            </a:r>
            <a:r>
              <a:rPr lang="hu-HU" sz="2000" dirty="0"/>
              <a:t> 2012: 34,8%, 3,272 millió fő </a:t>
            </a:r>
            <a:r>
              <a:rPr lang="hu-HU" sz="2000" dirty="0">
                <a:sym typeface="Wingdings" panose="05000000000000000000" pitchFamily="2" charset="2"/>
              </a:rPr>
              <a:t></a:t>
            </a:r>
            <a:r>
              <a:rPr lang="hu-HU" sz="2000" dirty="0"/>
              <a:t> 2018: 19,6%, 1,887 millió fő</a:t>
            </a:r>
          </a:p>
          <a:p>
            <a:pPr lvl="1">
              <a:spcAft>
                <a:spcPts val="450"/>
              </a:spcAft>
              <a:buClr>
                <a:schemeClr val="tx1"/>
              </a:buClr>
              <a:buSzPct val="81000"/>
              <a:buFont typeface="Wingdings" panose="05000000000000000000" pitchFamily="2" charset="2"/>
              <a:buChar char="§"/>
            </a:pPr>
            <a:r>
              <a:rPr lang="hu-HU" sz="2000" dirty="0"/>
              <a:t>infláció: 2014: -0,2%, 2015: -0.1% </a:t>
            </a:r>
            <a:r>
              <a:rPr lang="hu-HU" sz="2000" dirty="0">
                <a:sym typeface="Wingdings" panose="05000000000000000000" pitchFamily="2" charset="2"/>
              </a:rPr>
              <a:t> 2,5-2,6 százalékponttal csökkenti az inflációt a program </a:t>
            </a:r>
            <a:endParaRPr lang="hu-HU" sz="2000" dirty="0"/>
          </a:p>
          <a:p>
            <a:pPr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Növekvő társadalmi egyenlőtlenségek</a:t>
            </a:r>
          </a:p>
          <a:p>
            <a:pPr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Az energiaszegénységről országspecifikusan és komplexen kell gondolkodni</a:t>
            </a:r>
            <a:endParaRPr lang="hu-HU" sz="2000" dirty="0"/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104774" y="164628"/>
            <a:ext cx="11744325" cy="683097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hu-HU" sz="3600" b="1" dirty="0">
                <a:solidFill>
                  <a:schemeClr val="tx1"/>
                </a:solidFill>
                <a:ea typeface="Times New Roman" panose="02020603050405020304" pitchFamily="18" charset="0"/>
              </a:rPr>
              <a:t>Szegénység, energiaszegénység és társadalmi egyenlőtlenségek</a:t>
            </a:r>
            <a:endParaRPr lang="en-US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E4A7880-0501-A69A-7CE5-2D6511D0A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582851"/>
              </p:ext>
            </p:extLst>
          </p:nvPr>
        </p:nvGraphicFramePr>
        <p:xfrm>
          <a:off x="4467226" y="5132531"/>
          <a:ext cx="7591424" cy="167132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346057">
                  <a:extLst>
                    <a:ext uri="{9D8B030D-6E8A-4147-A177-3AD203B41FA5}">
                      <a16:colId xmlns:a16="http://schemas.microsoft.com/office/drawing/2014/main" val="940303300"/>
                    </a:ext>
                  </a:extLst>
                </a:gridCol>
                <a:gridCol w="2081789">
                  <a:extLst>
                    <a:ext uri="{9D8B030D-6E8A-4147-A177-3AD203B41FA5}">
                      <a16:colId xmlns:a16="http://schemas.microsoft.com/office/drawing/2014/main" val="1121496272"/>
                    </a:ext>
                  </a:extLst>
                </a:gridCol>
                <a:gridCol w="2081789">
                  <a:extLst>
                    <a:ext uri="{9D8B030D-6E8A-4147-A177-3AD203B41FA5}">
                      <a16:colId xmlns:a16="http://schemas.microsoft.com/office/drawing/2014/main" val="2352050803"/>
                    </a:ext>
                  </a:extLst>
                </a:gridCol>
                <a:gridCol w="2081789">
                  <a:extLst>
                    <a:ext uri="{9D8B030D-6E8A-4147-A177-3AD203B41FA5}">
                      <a16:colId xmlns:a16="http://schemas.microsoft.com/office/drawing/2014/main" val="560847336"/>
                    </a:ext>
                  </a:extLst>
                </a:gridCol>
              </a:tblGrid>
              <a:tr h="573115"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u="none" strike="noStrike" noProof="0">
                          <a:effectLst/>
                        </a:rPr>
                        <a:t> </a:t>
                      </a:r>
                      <a:endParaRPr lang="hu-HU" sz="1800" b="0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noProof="0">
                          <a:effectLst/>
                        </a:rPr>
                        <a:t>Egy főre jutó éves energiakiadások (HUF)</a:t>
                      </a:r>
                      <a:endParaRPr lang="hu-HU" sz="1800" b="1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noProof="0">
                          <a:effectLst/>
                        </a:rPr>
                        <a:t>Egy háztartásra jutó nettó jövedelem (HUF)</a:t>
                      </a:r>
                      <a:endParaRPr lang="hu-HU" sz="1800" b="1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noProof="0">
                          <a:effectLst/>
                        </a:rPr>
                        <a:t>Egy főre jutó éves összkiadások (HUF)</a:t>
                      </a:r>
                      <a:endParaRPr lang="hu-HU" sz="1800" b="1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74478911"/>
                  </a:ext>
                </a:extLst>
              </a:tr>
              <a:tr h="241329"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u="none" strike="noStrike" noProof="0">
                          <a:effectLst/>
                        </a:rPr>
                        <a:t>2010</a:t>
                      </a:r>
                      <a:endParaRPr lang="hu-HU" sz="1800" b="1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u="none" strike="noStrike" noProof="0">
                          <a:effectLst/>
                        </a:rPr>
                        <a:t>0,147</a:t>
                      </a:r>
                      <a:endParaRPr lang="hu-HU" sz="1800" b="0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u="none" strike="noStrike" noProof="0">
                          <a:effectLst/>
                        </a:rPr>
                        <a:t>0,289</a:t>
                      </a:r>
                      <a:endParaRPr lang="hu-HU" sz="1800" b="0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u="none" strike="noStrike" noProof="0">
                          <a:effectLst/>
                        </a:rPr>
                        <a:t>0,219</a:t>
                      </a:r>
                      <a:endParaRPr lang="hu-HU" sz="1800" b="0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03907160"/>
                  </a:ext>
                </a:extLst>
              </a:tr>
              <a:tr h="241329"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u="none" strike="noStrike" noProof="0">
                          <a:effectLst/>
                        </a:rPr>
                        <a:t>2015</a:t>
                      </a:r>
                      <a:endParaRPr lang="hu-HU" sz="1800" b="1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u="none" strike="noStrike" noProof="0">
                          <a:effectLst/>
                        </a:rPr>
                        <a:t>0,168</a:t>
                      </a:r>
                      <a:endParaRPr lang="hu-HU" sz="1800" b="0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u="none" strike="noStrike" noProof="0">
                          <a:effectLst/>
                        </a:rPr>
                        <a:t>0,3</a:t>
                      </a:r>
                      <a:endParaRPr lang="hu-HU" sz="1800" b="0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u="none" strike="noStrike" noProof="0">
                          <a:effectLst/>
                        </a:rPr>
                        <a:t>0,242</a:t>
                      </a:r>
                      <a:endParaRPr lang="hu-HU" sz="1800" b="0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112164233"/>
                  </a:ext>
                </a:extLst>
              </a:tr>
              <a:tr h="241329"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u="none" strike="noStrike" noProof="0">
                          <a:effectLst/>
                        </a:rPr>
                        <a:t>2017</a:t>
                      </a:r>
                      <a:endParaRPr lang="hu-HU" sz="1800" b="1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u="none" strike="noStrike" noProof="0">
                          <a:effectLst/>
                        </a:rPr>
                        <a:t>0,169</a:t>
                      </a:r>
                      <a:endParaRPr lang="hu-HU" sz="1800" b="0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u="none" strike="noStrike" noProof="0">
                          <a:effectLst/>
                        </a:rPr>
                        <a:t>0,299</a:t>
                      </a:r>
                      <a:endParaRPr lang="hu-HU" sz="1800" b="0" i="0" u="none" strike="noStrike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u="none" strike="noStrike" noProof="0" dirty="0">
                          <a:effectLst/>
                        </a:rPr>
                        <a:t>0,36</a:t>
                      </a:r>
                      <a:endParaRPr lang="hu-HU" sz="1800" b="0" i="0" u="none" strike="noStrike" noProof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451794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537957E-4CC7-90F3-1C44-9FE95B63A887}"/>
              </a:ext>
            </a:extLst>
          </p:cNvPr>
          <p:cNvSpPr txBox="1"/>
          <p:nvPr/>
        </p:nvSpPr>
        <p:spPr>
          <a:xfrm>
            <a:off x="600075" y="5903893"/>
            <a:ext cx="38004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2000" b="1"/>
              <a:t>Társadalmi egyentlőtlenségek (Gini-együtthatók) alakulása</a:t>
            </a:r>
          </a:p>
          <a:p>
            <a:pPr algn="r"/>
            <a:r>
              <a:rPr lang="hu-HU" sz="1600"/>
              <a:t>Forrás: KSH alapján saját számítás</a:t>
            </a:r>
          </a:p>
        </p:txBody>
      </p:sp>
    </p:spTree>
    <p:extLst>
      <p:ext uri="{BB962C8B-B14F-4D97-AF65-F5344CB8AC3E}">
        <p14:creationId xmlns:p14="http://schemas.microsoft.com/office/powerpoint/2010/main" val="2787691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 rotWithShape="1">
          <a:blip r:embed="rId2"/>
          <a:srcRect l="18785" t="19555" r="33852" b="8543"/>
          <a:stretch/>
        </p:blipFill>
        <p:spPr>
          <a:xfrm>
            <a:off x="0" y="996592"/>
            <a:ext cx="6863915" cy="5861407"/>
          </a:xfrm>
          <a:prstGeom prst="rect">
            <a:avLst/>
          </a:prstGeom>
        </p:spPr>
      </p:pic>
      <p:sp>
        <p:nvSpPr>
          <p:cNvPr id="7" name="Cím 6"/>
          <p:cNvSpPr>
            <a:spLocks noGrp="1"/>
          </p:cNvSpPr>
          <p:nvPr>
            <p:ph type="title"/>
          </p:nvPr>
        </p:nvSpPr>
        <p:spPr>
          <a:xfrm>
            <a:off x="112052" y="170403"/>
            <a:ext cx="7857331" cy="64807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hu-HU" b="1" dirty="0"/>
              <a:t>Fogyasztási kiadások összetétele</a:t>
            </a:r>
            <a:endParaRPr lang="en-US" b="1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BA242D6-8D5F-BBC3-3871-E62703DFDD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990274"/>
              </p:ext>
            </p:extLst>
          </p:nvPr>
        </p:nvGraphicFramePr>
        <p:xfrm>
          <a:off x="6852863" y="1320640"/>
          <a:ext cx="5339137" cy="1798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27482">
                  <a:extLst>
                    <a:ext uri="{9D8B030D-6E8A-4147-A177-3AD203B41FA5}">
                      <a16:colId xmlns:a16="http://schemas.microsoft.com/office/drawing/2014/main" val="535664951"/>
                    </a:ext>
                  </a:extLst>
                </a:gridCol>
                <a:gridCol w="833717">
                  <a:extLst>
                    <a:ext uri="{9D8B030D-6E8A-4147-A177-3AD203B41FA5}">
                      <a16:colId xmlns:a16="http://schemas.microsoft.com/office/drawing/2014/main" val="3611984232"/>
                    </a:ext>
                  </a:extLst>
                </a:gridCol>
                <a:gridCol w="887511">
                  <a:extLst>
                    <a:ext uri="{9D8B030D-6E8A-4147-A177-3AD203B41FA5}">
                      <a16:colId xmlns:a16="http://schemas.microsoft.com/office/drawing/2014/main" val="1332628163"/>
                    </a:ext>
                  </a:extLst>
                </a:gridCol>
                <a:gridCol w="890427">
                  <a:extLst>
                    <a:ext uri="{9D8B030D-6E8A-4147-A177-3AD203B41FA5}">
                      <a16:colId xmlns:a16="http://schemas.microsoft.com/office/drawing/2014/main" val="8932571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330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sz="2000" dirty="0"/>
                        <a:t>Lakásfenntartás, háztartási energia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17,7%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19,3%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0893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sz="2000" dirty="0"/>
                        <a:t>Élelmiszer, alkoholmentes italok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27,8%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22,8%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24,6%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248451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FAF5623-7A7B-0E01-AAB0-82C6BDE23128}"/>
              </a:ext>
            </a:extLst>
          </p:cNvPr>
          <p:cNvSpPr txBox="1"/>
          <p:nvPr/>
        </p:nvSpPr>
        <p:spPr>
          <a:xfrm>
            <a:off x="7274103" y="3094930"/>
            <a:ext cx="4928171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hu-HU" sz="2000" b="1" dirty="0"/>
              <a:t>Kiadási főcsoportok alakulása az egy főre jutó éves kiadásokhoz viszonyítva (2000, 2010, 2018, %)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2A4439-7E1F-3DFD-4ACE-1FB6575B6681}"/>
              </a:ext>
            </a:extLst>
          </p:cNvPr>
          <p:cNvSpPr txBox="1"/>
          <p:nvPr/>
        </p:nvSpPr>
        <p:spPr>
          <a:xfrm>
            <a:off x="9991679" y="4110593"/>
            <a:ext cx="221059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Forrás</a:t>
            </a:r>
            <a:r>
              <a:rPr lang="en-US" dirty="0"/>
              <a:t>: KSH</a:t>
            </a:r>
          </a:p>
        </p:txBody>
      </p:sp>
    </p:spTree>
    <p:extLst>
      <p:ext uri="{BB962C8B-B14F-4D97-AF65-F5344CB8AC3E}">
        <p14:creationId xmlns:p14="http://schemas.microsoft.com/office/powerpoint/2010/main" val="378989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72025" y="1798170"/>
            <a:ext cx="4800601" cy="4574056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A szilárd biomassza a második legjelentősebb lakossági tüzelőanyag</a:t>
            </a:r>
          </a:p>
          <a:p>
            <a:pPr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A tűzifa és a szén felülreprezentált az alacsony jövedelműeknél </a:t>
            </a:r>
          </a:p>
          <a:p>
            <a:pPr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A tűzifa és a szén ára emelkedett</a:t>
            </a:r>
          </a:p>
          <a:p>
            <a:pPr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A nem vezetékes gázzal és központi fűtéssel fűtőket csak az áramárral és a 2018-as téli rezsicsökkentéskor támogatták</a:t>
            </a:r>
          </a:p>
          <a:p>
            <a:pPr>
              <a:buClr>
                <a:schemeClr val="tx1"/>
              </a:buClr>
            </a:pPr>
            <a:r>
              <a:rPr lang="en-US" sz="2000" dirty="0">
                <a:ea typeface="Times New Roman" panose="02020603050405020304" pitchFamily="18" charset="0"/>
              </a:rPr>
              <a:t>S</a:t>
            </a:r>
            <a:r>
              <a:rPr lang="hu-HU" sz="2000" dirty="0" err="1">
                <a:ea typeface="Times New Roman" panose="02020603050405020304" pitchFamily="18" charset="0"/>
              </a:rPr>
              <a:t>zociális</a:t>
            </a:r>
            <a:r>
              <a:rPr lang="hu-HU" sz="2000" dirty="0">
                <a:ea typeface="Times New Roman" panose="02020603050405020304" pitchFamily="18" charset="0"/>
              </a:rPr>
              <a:t> tűzifa </a:t>
            </a:r>
            <a:r>
              <a:rPr lang="en-US" sz="2000" dirty="0" err="1">
                <a:ea typeface="Times New Roman" panose="02020603050405020304" pitchFamily="18" charset="0"/>
              </a:rPr>
              <a:t>kérdése</a:t>
            </a:r>
            <a:r>
              <a:rPr lang="en-US" sz="2000" dirty="0">
                <a:ea typeface="Times New Roman" panose="02020603050405020304" pitchFamily="18" charset="0"/>
              </a:rPr>
              <a:t> - </a:t>
            </a:r>
            <a:r>
              <a:rPr lang="en-US" sz="2000" dirty="0" err="1">
                <a:ea typeface="Times New Roman" panose="02020603050405020304" pitchFamily="18" charset="0"/>
              </a:rPr>
              <a:t>fenntarthatóság</a:t>
            </a:r>
            <a:endParaRPr lang="en-US" sz="2000" dirty="0">
              <a:ea typeface="Times New Roman" panose="02020603050405020304" pitchFamily="18" charset="0"/>
            </a:endParaRPr>
          </a:p>
          <a:p>
            <a:pPr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A fűtési támogatások fontosak az egészség és a környezet szempontjából </a:t>
            </a:r>
          </a:p>
          <a:p>
            <a:endParaRPr lang="en-US" sz="1200" dirty="0"/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261045" y="603549"/>
            <a:ext cx="7886700" cy="994172"/>
          </a:xfrm>
        </p:spPr>
        <p:txBody>
          <a:bodyPr>
            <a:normAutofit/>
          </a:bodyPr>
          <a:lstStyle/>
          <a:p>
            <a:r>
              <a:rPr lang="hu-HU" sz="4000" b="1" dirty="0">
                <a:ea typeface="Times New Roman" panose="02020603050405020304" pitchFamily="18" charset="0"/>
              </a:rPr>
              <a:t>Tűzifa-felhasználás</a:t>
            </a:r>
            <a:endParaRPr lang="en-US" sz="4000" b="1" dirty="0"/>
          </a:p>
        </p:txBody>
      </p:sp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513818"/>
              </p:ext>
            </p:extLst>
          </p:nvPr>
        </p:nvGraphicFramePr>
        <p:xfrm>
          <a:off x="5087890" y="2286000"/>
          <a:ext cx="6951709" cy="330758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628815">
                  <a:extLst>
                    <a:ext uri="{9D8B030D-6E8A-4147-A177-3AD203B41FA5}">
                      <a16:colId xmlns:a16="http://schemas.microsoft.com/office/drawing/2014/main" val="1666152767"/>
                    </a:ext>
                  </a:extLst>
                </a:gridCol>
                <a:gridCol w="515052">
                  <a:extLst>
                    <a:ext uri="{9D8B030D-6E8A-4147-A177-3AD203B41FA5}">
                      <a16:colId xmlns:a16="http://schemas.microsoft.com/office/drawing/2014/main" val="1990919656"/>
                    </a:ext>
                  </a:extLst>
                </a:gridCol>
                <a:gridCol w="532794">
                  <a:extLst>
                    <a:ext uri="{9D8B030D-6E8A-4147-A177-3AD203B41FA5}">
                      <a16:colId xmlns:a16="http://schemas.microsoft.com/office/drawing/2014/main" val="1607552904"/>
                    </a:ext>
                  </a:extLst>
                </a:gridCol>
                <a:gridCol w="532794">
                  <a:extLst>
                    <a:ext uri="{9D8B030D-6E8A-4147-A177-3AD203B41FA5}">
                      <a16:colId xmlns:a16="http://schemas.microsoft.com/office/drawing/2014/main" val="1460380884"/>
                    </a:ext>
                  </a:extLst>
                </a:gridCol>
                <a:gridCol w="532794">
                  <a:extLst>
                    <a:ext uri="{9D8B030D-6E8A-4147-A177-3AD203B41FA5}">
                      <a16:colId xmlns:a16="http://schemas.microsoft.com/office/drawing/2014/main" val="87521398"/>
                    </a:ext>
                  </a:extLst>
                </a:gridCol>
                <a:gridCol w="507424">
                  <a:extLst>
                    <a:ext uri="{9D8B030D-6E8A-4147-A177-3AD203B41FA5}">
                      <a16:colId xmlns:a16="http://schemas.microsoft.com/office/drawing/2014/main" val="2938701909"/>
                    </a:ext>
                  </a:extLst>
                </a:gridCol>
                <a:gridCol w="558166">
                  <a:extLst>
                    <a:ext uri="{9D8B030D-6E8A-4147-A177-3AD203B41FA5}">
                      <a16:colId xmlns:a16="http://schemas.microsoft.com/office/drawing/2014/main" val="3623128738"/>
                    </a:ext>
                  </a:extLst>
                </a:gridCol>
                <a:gridCol w="545481">
                  <a:extLst>
                    <a:ext uri="{9D8B030D-6E8A-4147-A177-3AD203B41FA5}">
                      <a16:colId xmlns:a16="http://schemas.microsoft.com/office/drawing/2014/main" val="2382216889"/>
                    </a:ext>
                  </a:extLst>
                </a:gridCol>
                <a:gridCol w="545481">
                  <a:extLst>
                    <a:ext uri="{9D8B030D-6E8A-4147-A177-3AD203B41FA5}">
                      <a16:colId xmlns:a16="http://schemas.microsoft.com/office/drawing/2014/main" val="623175333"/>
                    </a:ext>
                  </a:extLst>
                </a:gridCol>
                <a:gridCol w="507424">
                  <a:extLst>
                    <a:ext uri="{9D8B030D-6E8A-4147-A177-3AD203B41FA5}">
                      <a16:colId xmlns:a16="http://schemas.microsoft.com/office/drawing/2014/main" val="1541290910"/>
                    </a:ext>
                  </a:extLst>
                </a:gridCol>
                <a:gridCol w="545484">
                  <a:extLst>
                    <a:ext uri="{9D8B030D-6E8A-4147-A177-3AD203B41FA5}">
                      <a16:colId xmlns:a16="http://schemas.microsoft.com/office/drawing/2014/main" val="3046659021"/>
                    </a:ext>
                  </a:extLst>
                </a:gridCol>
              </a:tblGrid>
              <a:tr h="239229">
                <a:tc>
                  <a:txBody>
                    <a:bodyPr/>
                    <a:lstStyle/>
                    <a:p>
                      <a:endParaRPr lang="hu-HU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2010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2011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2012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2013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2014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2015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2016</a:t>
                      </a:r>
                      <a:endParaRPr lang="hu-H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2017</a:t>
                      </a:r>
                      <a:endParaRPr lang="hu-H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2018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2019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421281"/>
                  </a:ext>
                </a:extLst>
              </a:tr>
              <a:tr h="3979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Vezetékes gáz, 1 m</a:t>
                      </a:r>
                      <a:r>
                        <a:rPr lang="hu-HU" sz="1400" baseline="30000" dirty="0">
                          <a:effectLst/>
                        </a:rPr>
                        <a:t>3</a:t>
                      </a:r>
                      <a:endParaRPr lang="hu-HU" sz="1400" baseline="30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115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127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136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122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104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101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101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101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101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101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655891"/>
                  </a:ext>
                </a:extLst>
              </a:tr>
              <a:tr h="5574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PB-gáz 11,5 kg palack,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cseredíj, palack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4 280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4 970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5 540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5 490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5 130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4 580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4 100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4 230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4 590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5 000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3101432"/>
                  </a:ext>
                </a:extLst>
              </a:tr>
              <a:tr h="399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Villamos energia,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általános, 10 kWh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466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468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485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437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383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366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366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366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366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366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730818"/>
                  </a:ext>
                </a:extLst>
              </a:tr>
              <a:tr h="399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Villamos energia,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vezérelt, 10 kWh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293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299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308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278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243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233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233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233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233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233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990527"/>
                  </a:ext>
                </a:extLst>
              </a:tr>
              <a:tr h="3979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Brikett, 100 kg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5 420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5 870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6 810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7 200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7 410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7 410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7 480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7 730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8 140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8 530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80605"/>
                  </a:ext>
                </a:extLst>
              </a:tr>
              <a:tr h="399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Egységes fűrészelt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tűzifa, 100 kg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2 530</a:t>
                      </a:r>
                      <a:endParaRPr lang="hu-H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2 580</a:t>
                      </a:r>
                      <a:endParaRPr lang="hu-H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2 700</a:t>
                      </a:r>
                      <a:endParaRPr lang="hu-H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2 800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2 870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2 930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3 050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3 360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3 740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4 030</a:t>
                      </a:r>
                      <a:endParaRPr lang="hu-H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38" marR="33338" marT="37800" marB="37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018443"/>
                  </a:ext>
                </a:extLst>
              </a:tr>
            </a:tbl>
          </a:graphicData>
        </a:graphic>
      </p:graphicFrame>
      <p:sp>
        <p:nvSpPr>
          <p:cNvPr id="7" name="Téglalap 6"/>
          <p:cNvSpPr/>
          <p:nvPr/>
        </p:nvSpPr>
        <p:spPr>
          <a:xfrm>
            <a:off x="5313834" y="1562725"/>
            <a:ext cx="6725765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000" b="1" dirty="0">
                <a:cs typeface="Times New Roman" panose="02020603050405020304" pitchFamily="18" charset="0"/>
              </a:rPr>
              <a:t>Egyes termékek és szolgáltatások éves fogyasztói átlagára Magyarországon, 2010–2019 (Ft)</a:t>
            </a:r>
            <a:endParaRPr lang="hu-HU" altLang="hu-HU" sz="2000" b="1" dirty="0">
              <a:cs typeface="Times New Roman" panose="02020603050405020304" pitchFamily="18" charset="0"/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4998720" y="5593582"/>
            <a:ext cx="2240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cs typeface="Times New Roman" panose="02020603050405020304" pitchFamily="18" charset="0"/>
              </a:rPr>
              <a:t>Forrás: KSH</a:t>
            </a:r>
            <a:endParaRPr lang="en-US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923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11AC6-AE2F-B484-D6FE-456BAD470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25069"/>
            <a:ext cx="9226194" cy="40011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hu-HU" sz="2000" b="1"/>
              <a:t>A háztartási szektor végső energiafelhasználásának megoszlása (2010, 2015, 2020, %) </a:t>
            </a:r>
          </a:p>
        </p:txBody>
      </p:sp>
      <p:pic>
        <p:nvPicPr>
          <p:cNvPr id="5" name="Content Placeholder 4" descr="Chart">
            <a:extLst>
              <a:ext uri="{FF2B5EF4-FFF2-40B4-BE49-F238E27FC236}">
                <a16:creationId xmlns:a16="http://schemas.microsoft.com/office/drawing/2014/main" id="{83D8CA7B-7F6B-A933-29C4-357C3DA566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0623"/>
            <a:ext cx="6038926" cy="438230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79DEE4-FAEF-CB86-F62A-42B9908630DA}"/>
              </a:ext>
            </a:extLst>
          </p:cNvPr>
          <p:cNvSpPr txBox="1"/>
          <p:nvPr/>
        </p:nvSpPr>
        <p:spPr>
          <a:xfrm>
            <a:off x="0" y="5832931"/>
            <a:ext cx="25622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/>
              <a:t>Forrás: Eurostat </a:t>
            </a:r>
          </a:p>
        </p:txBody>
      </p:sp>
      <p:pic>
        <p:nvPicPr>
          <p:cNvPr id="4" name="Picture 3" descr="Chart, line chart">
            <a:extLst>
              <a:ext uri="{FF2B5EF4-FFF2-40B4-BE49-F238E27FC236}">
                <a16:creationId xmlns:a16="http://schemas.microsoft.com/office/drawing/2014/main" id="{10B21EA3-B670-916B-7DB5-043AF50350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75692"/>
            <a:ext cx="6050139" cy="43823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BC8EBE-D66A-07C1-8D59-A53071F87B7E}"/>
              </a:ext>
            </a:extLst>
          </p:cNvPr>
          <p:cNvSpPr txBox="1"/>
          <p:nvPr/>
        </p:nvSpPr>
        <p:spPr>
          <a:xfrm>
            <a:off x="6624320" y="2075582"/>
            <a:ext cx="5521819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r>
              <a:rPr lang="en-US" sz="2000" b="1" dirty="0">
                <a:latin typeface="+mj-lt"/>
              </a:rPr>
              <a:t>Az </a:t>
            </a:r>
            <a:r>
              <a:rPr lang="en-US" sz="2000" b="1" dirty="0" err="1">
                <a:latin typeface="+mj-lt"/>
              </a:rPr>
              <a:t>energiaátmenet</a:t>
            </a:r>
            <a:r>
              <a:rPr lang="en-US" sz="2000" b="1" dirty="0">
                <a:latin typeface="+mj-lt"/>
              </a:rPr>
              <a:t> </a:t>
            </a:r>
            <a:r>
              <a:rPr lang="en-US" sz="2000" b="1" dirty="0" err="1">
                <a:latin typeface="+mj-lt"/>
              </a:rPr>
              <a:t>sebessége</a:t>
            </a:r>
            <a:endParaRPr lang="en-US" sz="2000" b="1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1AA6EB-EE83-7655-803A-D966D8352B23}"/>
              </a:ext>
            </a:extLst>
          </p:cNvPr>
          <p:cNvSpPr txBox="1"/>
          <p:nvPr/>
        </p:nvSpPr>
        <p:spPr>
          <a:xfrm>
            <a:off x="3985742" y="6488668"/>
            <a:ext cx="22250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/>
              <a:t>Forrás: saját számítás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40A1D8C-5647-070A-3AE1-EB143E3D35D0}"/>
              </a:ext>
            </a:extLst>
          </p:cNvPr>
          <p:cNvSpPr txBox="1">
            <a:spLocks/>
          </p:cNvSpPr>
          <p:nvPr/>
        </p:nvSpPr>
        <p:spPr>
          <a:xfrm>
            <a:off x="92359" y="261494"/>
            <a:ext cx="10718516" cy="56627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4000" b="1" dirty="0"/>
              <a:t>Lassuló energiaátmenet és </a:t>
            </a:r>
            <a:r>
              <a:rPr lang="en-US" sz="4000" b="1" dirty="0"/>
              <a:t>a </a:t>
            </a:r>
            <a:r>
              <a:rPr lang="hu-HU" sz="4000" b="1" dirty="0"/>
              <a:t>lakossági tűzifa-csapda</a:t>
            </a:r>
          </a:p>
        </p:txBody>
      </p:sp>
    </p:spTree>
    <p:extLst>
      <p:ext uri="{BB962C8B-B14F-4D97-AF65-F5344CB8AC3E}">
        <p14:creationId xmlns:p14="http://schemas.microsoft.com/office/powerpoint/2010/main" val="242965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E1692-988A-5214-21D0-C47C79129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176768"/>
            <a:ext cx="10515600" cy="132556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hu-HU" sz="3200" b="1"/>
              <a:t>A fenntartható energiaátmenet indexének földrajzi megoszlása az Európai Unióban 2019-ben és a változás (%, 2007 és 2019 között)</a:t>
            </a:r>
          </a:p>
        </p:txBody>
      </p:sp>
      <p:pic>
        <p:nvPicPr>
          <p:cNvPr id="5" name="Content Placeholder 4" descr="Map">
            <a:extLst>
              <a:ext uri="{FF2B5EF4-FFF2-40B4-BE49-F238E27FC236}">
                <a16:creationId xmlns:a16="http://schemas.microsoft.com/office/drawing/2014/main" id="{1240E981-1ECE-58DE-C74E-FC3B4356DA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76" y="1266825"/>
            <a:ext cx="6331986" cy="5510213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0F8F68-CB2E-C958-5FB3-DF8078140022}"/>
              </a:ext>
            </a:extLst>
          </p:cNvPr>
          <p:cNvSpPr txBox="1"/>
          <p:nvPr/>
        </p:nvSpPr>
        <p:spPr>
          <a:xfrm>
            <a:off x="371475" y="63119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Forrás</a:t>
            </a:r>
            <a:r>
              <a:rPr lang="en-US" dirty="0"/>
              <a:t>: Szép, Pálvölgyi, and Kármán-Tamus (2022)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38946A-D93A-85DF-8B1E-A53E93FA9EBA}"/>
              </a:ext>
            </a:extLst>
          </p:cNvPr>
          <p:cNvSpPr txBox="1"/>
          <p:nvPr/>
        </p:nvSpPr>
        <p:spPr>
          <a:xfrm>
            <a:off x="371475" y="1766273"/>
            <a:ext cx="466725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</a:t>
            </a:r>
            <a:r>
              <a:rPr lang="hu-HU" sz="2000" dirty="0"/>
              <a:t>ár a COVID-19 járvány kitörését megelőzően is lassú volt az Európai Unió előrehaladása az energiaátmenet tekintetében</a:t>
            </a:r>
            <a:r>
              <a:rPr lang="en-US" sz="2000" dirty="0"/>
              <a:t> </a:t>
            </a:r>
            <a:r>
              <a:rPr lang="en-US" sz="2000" dirty="0">
                <a:sym typeface="Wingdings" panose="05000000000000000000" pitchFamily="2" charset="2"/>
              </a:rPr>
              <a:t></a:t>
            </a:r>
            <a:r>
              <a:rPr lang="hu-HU" sz="2000" dirty="0"/>
              <a:t> kisebb elmozdulások azonosíthatóak</a:t>
            </a:r>
            <a:r>
              <a:rPr lang="en-US" sz="2000" dirty="0"/>
              <a:t>.</a:t>
            </a:r>
            <a:r>
              <a:rPr lang="hu-HU" sz="20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/>
              <a:t>Komoly területi különbségek jelennek meg nemcsak a tagállamok között, hanem a tagállamokon belül is az egyes régiók között. 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/>
              <a:t>Hazánk energiaátmeneti indexe sajnos európai összehasonlításban kifejezetten gyenge.</a:t>
            </a:r>
          </a:p>
        </p:txBody>
      </p:sp>
    </p:spTree>
    <p:extLst>
      <p:ext uri="{BB962C8B-B14F-4D97-AF65-F5344CB8AC3E}">
        <p14:creationId xmlns:p14="http://schemas.microsoft.com/office/powerpoint/2010/main" val="15857021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133155" y="150415"/>
            <a:ext cx="10648182" cy="58978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hu-HU" sz="4000" b="1" dirty="0">
                <a:ea typeface="Times New Roman" panose="02020603050405020304" pitchFamily="18" charset="0"/>
              </a:rPr>
              <a:t>Energiahatékonyság és energiatakarékosság </a:t>
            </a:r>
            <a:endParaRPr lang="en-US" sz="4000" b="1" dirty="0"/>
          </a:p>
        </p:txBody>
      </p:sp>
      <p:sp>
        <p:nvSpPr>
          <p:cNvPr id="10" name="Téglalap 9"/>
          <p:cNvSpPr/>
          <p:nvPr/>
        </p:nvSpPr>
        <p:spPr>
          <a:xfrm>
            <a:off x="6128682" y="1023611"/>
            <a:ext cx="5930163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altLang="hu-HU" sz="2000" b="1" dirty="0">
                <a:latin typeface="+mj-lt"/>
                <a:cs typeface="Times New Roman" panose="02020603050405020304" pitchFamily="18" charset="0"/>
              </a:rPr>
              <a:t>Kormányzati előrejelzések alapján a lakossági energiafelhasználás alakulása 2020-ban (PJ)</a:t>
            </a:r>
          </a:p>
        </p:txBody>
      </p:sp>
      <p:sp>
        <p:nvSpPr>
          <p:cNvPr id="12" name="Szövegdoboz 11"/>
          <p:cNvSpPr txBox="1"/>
          <p:nvPr/>
        </p:nvSpPr>
        <p:spPr>
          <a:xfrm>
            <a:off x="5696334" y="6488668"/>
            <a:ext cx="5466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cs typeface="Times New Roman" panose="02020603050405020304" pitchFamily="18" charset="0"/>
              </a:rPr>
              <a:t>Forrás: </a:t>
            </a:r>
            <a:r>
              <a:rPr lang="en-US" dirty="0">
                <a:cs typeface="Times New Roman" panose="02020603050405020304" pitchFamily="18" charset="0"/>
              </a:rPr>
              <a:t>s</a:t>
            </a:r>
            <a:r>
              <a:rPr lang="hu-HU" dirty="0" err="1">
                <a:cs typeface="Times New Roman" panose="02020603050405020304" pitchFamily="18" charset="0"/>
              </a:rPr>
              <a:t>aját</a:t>
            </a:r>
            <a:r>
              <a:rPr lang="hu-HU" dirty="0">
                <a:cs typeface="Times New Roman" panose="02020603050405020304" pitchFamily="18" charset="0"/>
              </a:rPr>
              <a:t> szerkesztés</a:t>
            </a:r>
            <a:r>
              <a:rPr lang="en-US" dirty="0">
                <a:cs typeface="Times New Roman" panose="02020603050405020304" pitchFamily="18" charset="0"/>
              </a:rPr>
              <a:t> (2021. </a:t>
            </a:r>
            <a:r>
              <a:rPr lang="en-US" dirty="0" err="1">
                <a:cs typeface="Times New Roman" panose="02020603050405020304" pitchFamily="18" charset="0"/>
              </a:rPr>
              <a:t>évi</a:t>
            </a:r>
            <a:r>
              <a:rPr lang="en-US" dirty="0">
                <a:cs typeface="Times New Roman" panose="02020603050405020304" pitchFamily="18" charset="0"/>
              </a:rPr>
              <a:t> </a:t>
            </a:r>
            <a:r>
              <a:rPr lang="en-US" dirty="0" err="1">
                <a:cs typeface="Times New Roman" panose="02020603050405020304" pitchFamily="18" charset="0"/>
              </a:rPr>
              <a:t>adatok</a:t>
            </a:r>
            <a:r>
              <a:rPr lang="en-US" dirty="0">
                <a:cs typeface="Times New Roman" panose="02020603050405020304" pitchFamily="18" charset="0"/>
              </a:rPr>
              <a:t> </a:t>
            </a:r>
            <a:r>
              <a:rPr lang="en-US" dirty="0" err="1">
                <a:cs typeface="Times New Roman" panose="02020603050405020304" pitchFamily="18" charset="0"/>
              </a:rPr>
              <a:t>alapján</a:t>
            </a:r>
            <a:r>
              <a:rPr lang="en-US" dirty="0"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4" name="Tartalom helye 3"/>
          <p:cNvSpPr>
            <a:spLocks noGrp="1"/>
          </p:cNvSpPr>
          <p:nvPr>
            <p:ph idx="1"/>
          </p:nvPr>
        </p:nvSpPr>
        <p:spPr>
          <a:xfrm>
            <a:off x="133155" y="857249"/>
            <a:ext cx="5563179" cy="5892871"/>
          </a:xfrm>
        </p:spPr>
        <p:txBody>
          <a:bodyPr>
            <a:noAutofit/>
          </a:bodyPr>
          <a:lstStyle/>
          <a:p>
            <a:pPr>
              <a:buClr>
                <a:schemeClr val="tx2"/>
              </a:buClr>
            </a:pPr>
            <a:r>
              <a:rPr lang="hu-HU" sz="2000" dirty="0">
                <a:ea typeface="Times New Roman" panose="02020603050405020304" pitchFamily="18" charset="0"/>
              </a:rPr>
              <a:t>A lakosság a legjelentősebb energiafelhasználó, itt érhető el a legnagyobb megtakarítás (az egy lakásra jutó, klímával korrigált háztartási energiafelhasználás az egyik legmagasabb</a:t>
            </a:r>
            <a:r>
              <a:rPr lang="en-US" sz="2000" dirty="0">
                <a:ea typeface="Times New Roman" panose="02020603050405020304" pitchFamily="18" charset="0"/>
              </a:rPr>
              <a:t> (5.)</a:t>
            </a:r>
            <a:r>
              <a:rPr lang="hu-HU" sz="2000" dirty="0">
                <a:ea typeface="Times New Roman" panose="02020603050405020304" pitchFamily="18" charset="0"/>
              </a:rPr>
              <a:t> az EU-ban; 2000-2014, 2014-2019 szintén az egyik legrosszabb az energiahatékonyságjavulás értéke)</a:t>
            </a:r>
          </a:p>
          <a:p>
            <a:pPr>
              <a:buClr>
                <a:schemeClr val="tx2"/>
              </a:buClr>
            </a:pPr>
            <a:r>
              <a:rPr lang="hu-HU" sz="2000" dirty="0">
                <a:ea typeface="Times New Roman" panose="02020603050405020304" pitchFamily="18" charset="0"/>
              </a:rPr>
              <a:t>Módosított 2020-as lakossági végsőenergia-felhasználási és végsőenergia-megtakarítási célok </a:t>
            </a:r>
            <a:r>
              <a:rPr lang="hu-HU" sz="2000" dirty="0">
                <a:ea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hu-HU" sz="2000" dirty="0">
                <a:ea typeface="Times New Roman" panose="02020603050405020304" pitchFamily="18" charset="0"/>
              </a:rPr>
              <a:t>számottevő csökkenést várnak a lakossági energiafelhasználásban 2030-ra</a:t>
            </a:r>
          </a:p>
          <a:p>
            <a:pPr>
              <a:buClr>
                <a:schemeClr val="tx2"/>
              </a:buClr>
            </a:pPr>
            <a:r>
              <a:rPr lang="hu-HU" sz="2000" dirty="0">
                <a:ea typeface="Times New Roman" panose="02020603050405020304" pitchFamily="18" charset="0"/>
              </a:rPr>
              <a:t>A legnagyobb potenciál a lakóépületekben van</a:t>
            </a:r>
            <a:endParaRPr lang="en-US" sz="2000" dirty="0">
              <a:ea typeface="Times New Roman" panose="02020603050405020304" pitchFamily="18" charset="0"/>
            </a:endParaRPr>
          </a:p>
          <a:p>
            <a:pPr lvl="1">
              <a:buClr>
                <a:schemeClr val="tx2"/>
              </a:buClr>
            </a:pPr>
            <a:r>
              <a:rPr lang="hu-HU" sz="1400" dirty="0"/>
              <a:t>legalább 3,8 millió lakást kellene korszerűsíteni 2050-ig</a:t>
            </a:r>
            <a:endParaRPr lang="en-US" sz="1400" dirty="0"/>
          </a:p>
          <a:p>
            <a:pPr lvl="1">
              <a:buClr>
                <a:schemeClr val="tx2"/>
              </a:buClr>
            </a:pPr>
            <a:r>
              <a:rPr lang="en-US" sz="1400" dirty="0"/>
              <a:t>f</a:t>
            </a:r>
            <a:r>
              <a:rPr lang="hu-HU" sz="1400" dirty="0"/>
              <a:t>elújítási </a:t>
            </a:r>
            <a:r>
              <a:rPr lang="hu-HU" sz="1400" dirty="0" err="1"/>
              <a:t>rát</a:t>
            </a:r>
            <a:r>
              <a:rPr lang="en-US" sz="1400" dirty="0"/>
              <a:t>a: </a:t>
            </a:r>
            <a:r>
              <a:rPr lang="en-US" sz="1400" dirty="0" err="1"/>
              <a:t>jelenlegi</a:t>
            </a:r>
            <a:r>
              <a:rPr lang="en-US" sz="1400" dirty="0"/>
              <a:t> </a:t>
            </a:r>
            <a:r>
              <a:rPr lang="hu-HU" sz="1400" dirty="0"/>
              <a:t>évi</a:t>
            </a:r>
            <a:r>
              <a:rPr lang="en-US" sz="1400" dirty="0"/>
              <a:t> 1%-</a:t>
            </a:r>
            <a:r>
              <a:rPr lang="en-US" sz="1400" dirty="0" err="1"/>
              <a:t>ról</a:t>
            </a:r>
            <a:r>
              <a:rPr lang="en-US" sz="1400" dirty="0"/>
              <a:t> 3%-</a:t>
            </a:r>
            <a:r>
              <a:rPr lang="en-US" sz="1400" dirty="0" err="1"/>
              <a:t>ra</a:t>
            </a:r>
            <a:r>
              <a:rPr lang="en-US" sz="1400" dirty="0"/>
              <a:t> </a:t>
            </a:r>
            <a:r>
              <a:rPr lang="en-US" sz="1400" dirty="0" err="1"/>
              <a:t>kellene</a:t>
            </a:r>
            <a:r>
              <a:rPr lang="en-US" sz="1400" dirty="0"/>
              <a:t> </a:t>
            </a:r>
            <a:r>
              <a:rPr lang="en-US" sz="1400" dirty="0" err="1"/>
              <a:t>nőnie</a:t>
            </a:r>
            <a:r>
              <a:rPr lang="en-US" sz="1400" dirty="0"/>
              <a:t> (</a:t>
            </a:r>
            <a:r>
              <a:rPr lang="en-US" sz="1400" dirty="0" err="1"/>
              <a:t>évi</a:t>
            </a:r>
            <a:r>
              <a:rPr lang="en-US" sz="1400" dirty="0"/>
              <a:t> 100.000 </a:t>
            </a:r>
            <a:r>
              <a:rPr lang="en-US" sz="1400" dirty="0" err="1"/>
              <a:t>lakást</a:t>
            </a:r>
            <a:r>
              <a:rPr lang="en-US" sz="1400" dirty="0"/>
              <a:t> </a:t>
            </a:r>
            <a:r>
              <a:rPr lang="en-US" sz="1400" dirty="0" err="1"/>
              <a:t>kellene</a:t>
            </a:r>
            <a:r>
              <a:rPr lang="en-US" sz="1400" dirty="0"/>
              <a:t> </a:t>
            </a:r>
            <a:r>
              <a:rPr lang="en-US" sz="1400" dirty="0" err="1"/>
              <a:t>felújítani</a:t>
            </a:r>
            <a:r>
              <a:rPr lang="en-US" sz="1400" dirty="0"/>
              <a:t>)</a:t>
            </a:r>
            <a:endParaRPr lang="hu-HU" sz="1400" dirty="0">
              <a:ea typeface="Times New Roman" panose="02020603050405020304" pitchFamily="18" charset="0"/>
            </a:endParaRPr>
          </a:p>
          <a:p>
            <a:pPr>
              <a:buClr>
                <a:schemeClr val="tx2"/>
              </a:buClr>
            </a:pPr>
            <a:r>
              <a:rPr lang="en-US" sz="2000" dirty="0">
                <a:ea typeface="Times New Roman" panose="02020603050405020304" pitchFamily="18" charset="0"/>
              </a:rPr>
              <a:t>N</a:t>
            </a:r>
            <a:r>
              <a:rPr lang="hu-HU" sz="2000" dirty="0" err="1">
                <a:ea typeface="Times New Roman" panose="02020603050405020304" pitchFamily="18" charset="0"/>
              </a:rPr>
              <a:t>övekvő</a:t>
            </a:r>
            <a:r>
              <a:rPr lang="hu-HU" sz="2000" dirty="0">
                <a:ea typeface="Times New Roman" panose="02020603050405020304" pitchFamily="18" charset="0"/>
              </a:rPr>
              <a:t> költségek</a:t>
            </a:r>
            <a:r>
              <a:rPr lang="en-US" sz="2000" dirty="0"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ea typeface="Times New Roman" panose="02020603050405020304" pitchFamily="18" charset="0"/>
              </a:rPr>
              <a:t>és</a:t>
            </a:r>
            <a:r>
              <a:rPr lang="en-US" sz="2000" dirty="0"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ea typeface="Times New Roman" panose="02020603050405020304" pitchFamily="18" charset="0"/>
              </a:rPr>
              <a:t>növekvő</a:t>
            </a:r>
            <a:r>
              <a:rPr lang="en-US" sz="2000" dirty="0"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ea typeface="Times New Roman" panose="02020603050405020304" pitchFamily="18" charset="0"/>
              </a:rPr>
              <a:t>igény</a:t>
            </a:r>
            <a:r>
              <a:rPr lang="en-US" sz="2000" dirty="0"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ea typeface="Times New Roman" panose="02020603050405020304" pitchFamily="18" charset="0"/>
              </a:rPr>
              <a:t>az</a:t>
            </a:r>
            <a:r>
              <a:rPr lang="en-US" sz="2000" dirty="0"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ea typeface="Times New Roman" panose="02020603050405020304" pitchFamily="18" charset="0"/>
              </a:rPr>
              <a:t>állami</a:t>
            </a:r>
            <a:r>
              <a:rPr lang="en-US" sz="2000" dirty="0"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ea typeface="Times New Roman" panose="02020603050405020304" pitchFamily="18" charset="0"/>
              </a:rPr>
              <a:t>programokra</a:t>
            </a:r>
            <a:r>
              <a:rPr lang="en-US" sz="2000" dirty="0">
                <a:ea typeface="Times New Roman" panose="02020603050405020304" pitchFamily="18" charset="0"/>
              </a:rPr>
              <a:t>/</a:t>
            </a:r>
            <a:r>
              <a:rPr lang="en-US" sz="2000" dirty="0" err="1">
                <a:ea typeface="Times New Roman" panose="02020603050405020304" pitchFamily="18" charset="0"/>
              </a:rPr>
              <a:t>támogatásokra</a:t>
            </a:r>
            <a:endParaRPr lang="hu-HU" sz="2000" dirty="0">
              <a:ea typeface="Times New Roman" panose="02020603050405020304" pitchFamily="18" charset="0"/>
            </a:endParaRPr>
          </a:p>
          <a:p>
            <a:pPr>
              <a:buClr>
                <a:schemeClr val="tx2"/>
              </a:buClr>
            </a:pPr>
            <a:r>
              <a:rPr lang="hu-HU" sz="2000" dirty="0">
                <a:ea typeface="Times New Roman" panose="02020603050405020304" pitchFamily="18" charset="0"/>
              </a:rPr>
              <a:t>NEKT</a:t>
            </a:r>
            <a:r>
              <a:rPr lang="en-US" sz="2000" dirty="0">
                <a:ea typeface="Times New Roman" panose="02020603050405020304" pitchFamily="18" charset="0"/>
              </a:rPr>
              <a:t>: </a:t>
            </a:r>
            <a:r>
              <a:rPr lang="en-US" sz="2000" dirty="0" err="1">
                <a:ea typeface="Times New Roman" panose="02020603050405020304" pitchFamily="18" charset="0"/>
              </a:rPr>
              <a:t>középületek</a:t>
            </a:r>
            <a:r>
              <a:rPr lang="en-US" sz="2000" dirty="0">
                <a:ea typeface="Times New Roman" panose="02020603050405020304" pitchFamily="18" charset="0"/>
              </a:rPr>
              <a:t> vs. </a:t>
            </a:r>
            <a:r>
              <a:rPr lang="en-US" sz="2000" dirty="0" err="1">
                <a:ea typeface="Times New Roman" panose="02020603050405020304" pitchFamily="18" charset="0"/>
              </a:rPr>
              <a:t>magánépületek</a:t>
            </a:r>
            <a:endParaRPr lang="hu-HU" sz="2000" dirty="0">
              <a:ea typeface="Times New Roman" panose="02020603050405020304" pitchFamily="18" charset="0"/>
            </a:endParaRPr>
          </a:p>
          <a:p>
            <a:pPr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Az energiahatékonysági beruházásoknak számos mérhető nagyon komoly hatása van</a:t>
            </a:r>
          </a:p>
          <a:p>
            <a:pPr>
              <a:buClr>
                <a:schemeClr val="tx2"/>
              </a:buClr>
            </a:pPr>
            <a:endParaRPr lang="hu-HU" sz="2000" dirty="0">
              <a:ea typeface="Times New Roman" panose="02020603050405020304" pitchFamily="18" charset="0"/>
            </a:endParaRPr>
          </a:p>
          <a:p>
            <a:pPr>
              <a:buClr>
                <a:schemeClr val="tx2"/>
              </a:buClr>
            </a:pPr>
            <a:endParaRPr lang="hu-HU" sz="2000" dirty="0"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hu-HU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B14534-08F9-CC0B-CD7D-CEB52A917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533" y="1856713"/>
            <a:ext cx="6386467" cy="4631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178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AD6C2-D3D6-9708-03F4-626B41B68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794" y="73420"/>
            <a:ext cx="10202173" cy="607617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600" b="1" dirty="0" err="1"/>
              <a:t>Lakossági</a:t>
            </a:r>
            <a:r>
              <a:rPr lang="en-US" sz="3600" b="1" dirty="0"/>
              <a:t> </a:t>
            </a:r>
            <a:r>
              <a:rPr lang="en-US" sz="3600" b="1" dirty="0" err="1"/>
              <a:t>energiahatékonysági</a:t>
            </a:r>
            <a:r>
              <a:rPr lang="en-US" sz="3600" b="1" dirty="0"/>
              <a:t> </a:t>
            </a:r>
            <a:r>
              <a:rPr lang="en-US" sz="3600" b="1" dirty="0" err="1"/>
              <a:t>programok</a:t>
            </a:r>
            <a:r>
              <a:rPr lang="en-US" sz="3600" b="1" dirty="0"/>
              <a:t> (2007-2020)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5BBE24-63EA-AA0B-EE6E-5BC7586BE8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97" t="36714" r="37638" b="19954"/>
          <a:stretch/>
        </p:blipFill>
        <p:spPr>
          <a:xfrm>
            <a:off x="555683" y="646663"/>
            <a:ext cx="4088599" cy="28022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8AB7FF-0327-C89E-50E6-EF22346D53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797" t="26621" r="37638" b="20662"/>
          <a:stretch/>
        </p:blipFill>
        <p:spPr>
          <a:xfrm>
            <a:off x="555683" y="3429000"/>
            <a:ext cx="4024493" cy="33555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6FE52D-9F6F-E9C4-12CF-B83353466E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328" t="34550" r="36406" b="9902"/>
          <a:stretch/>
        </p:blipFill>
        <p:spPr>
          <a:xfrm>
            <a:off x="5258880" y="681037"/>
            <a:ext cx="4044701" cy="33913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4A09F1-0EB7-B4A5-197E-0325CB3D54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328" t="26621" r="35781" b="31118"/>
          <a:stretch/>
        </p:blipFill>
        <p:spPr>
          <a:xfrm>
            <a:off x="5331292" y="4072362"/>
            <a:ext cx="4044700" cy="253759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C2DB35-4A0C-ECFC-48F0-F818294F3E89}"/>
              </a:ext>
            </a:extLst>
          </p:cNvPr>
          <p:cNvSpPr txBox="1"/>
          <p:nvPr/>
        </p:nvSpPr>
        <p:spPr>
          <a:xfrm>
            <a:off x="9375992" y="6138249"/>
            <a:ext cx="280780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 err="1"/>
              <a:t>Forrás</a:t>
            </a:r>
            <a:r>
              <a:rPr lang="en-US" dirty="0"/>
              <a:t>: Magyar </a:t>
            </a:r>
            <a:r>
              <a:rPr lang="en-US" dirty="0" err="1"/>
              <a:t>Energiahatékonysági</a:t>
            </a:r>
            <a:r>
              <a:rPr lang="en-US" dirty="0"/>
              <a:t> Intézet </a:t>
            </a:r>
          </a:p>
        </p:txBody>
      </p:sp>
    </p:spTree>
    <p:extLst>
      <p:ext uri="{BB962C8B-B14F-4D97-AF65-F5344CB8AC3E}">
        <p14:creationId xmlns:p14="http://schemas.microsoft.com/office/powerpoint/2010/main" val="1235585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9E2EE-8651-1A0F-48F0-617F76FC4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000" b="1" dirty="0"/>
              <a:t>Tartalom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E25E9-D321-08F5-9813-8028FA11D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" y="1511299"/>
            <a:ext cx="6191250" cy="5232401"/>
          </a:xfrm>
        </p:spPr>
        <p:txBody>
          <a:bodyPr>
            <a:normAutofit fontScale="92500" lnSpcReduction="10000"/>
          </a:bodyPr>
          <a:lstStyle/>
          <a:p>
            <a:r>
              <a:rPr lang="hu-HU" sz="2400" dirty="0"/>
              <a:t>Kutatási előzmények</a:t>
            </a:r>
            <a:r>
              <a:rPr lang="en-US" sz="2400" dirty="0"/>
              <a:t>, </a:t>
            </a:r>
            <a:r>
              <a:rPr lang="en-US" sz="2400" dirty="0" err="1"/>
              <a:t>kutatás</a:t>
            </a:r>
            <a:r>
              <a:rPr lang="en-US" sz="2400" dirty="0"/>
              <a:t> </a:t>
            </a:r>
            <a:r>
              <a:rPr lang="en-US" sz="2400" dirty="0" err="1"/>
              <a:t>korlátai</a:t>
            </a:r>
            <a:endParaRPr lang="hu-HU" sz="2400" dirty="0"/>
          </a:p>
          <a:p>
            <a:r>
              <a:rPr lang="hu-HU" sz="2400" dirty="0"/>
              <a:t>Rezsicsökkentés</a:t>
            </a:r>
            <a:r>
              <a:rPr lang="en-US" sz="2400" dirty="0" err="1"/>
              <a:t>i</a:t>
            </a:r>
            <a:r>
              <a:rPr lang="en-US" sz="2400" dirty="0"/>
              <a:t> program</a:t>
            </a:r>
            <a:r>
              <a:rPr lang="hu-HU" sz="2400" dirty="0"/>
              <a:t> szakaszai</a:t>
            </a:r>
          </a:p>
          <a:p>
            <a:r>
              <a:rPr lang="hu-HU" sz="2400" dirty="0"/>
              <a:t>Szakpolitikai indokok, szakpolitikai beágyazottság</a:t>
            </a:r>
          </a:p>
          <a:p>
            <a:r>
              <a:rPr lang="hu-HU" sz="2400" dirty="0"/>
              <a:t>Alkalmazott módszertan (L</a:t>
            </a:r>
            <a:r>
              <a:rPr lang="en-US" sz="2400" dirty="0" err="1"/>
              <a:t>ogaritmikus</a:t>
            </a:r>
            <a:r>
              <a:rPr lang="en-US" sz="2400" dirty="0"/>
              <a:t> </a:t>
            </a:r>
            <a:r>
              <a:rPr lang="en-US" sz="2400" dirty="0" err="1"/>
              <a:t>közép</a:t>
            </a:r>
            <a:r>
              <a:rPr lang="en-US" sz="2400" dirty="0"/>
              <a:t> </a:t>
            </a:r>
            <a:r>
              <a:rPr lang="en-US" sz="2400" dirty="0" err="1"/>
              <a:t>Divisia</a:t>
            </a:r>
            <a:r>
              <a:rPr lang="en-US" sz="2400" dirty="0"/>
              <a:t>-index, </a:t>
            </a:r>
            <a:r>
              <a:rPr lang="en-US" sz="2400" i="1" dirty="0"/>
              <a:t>~LM</a:t>
            </a:r>
            <a:r>
              <a:rPr lang="hu-HU" sz="2400" i="1" dirty="0"/>
              <a:t>DI-féle </a:t>
            </a:r>
            <a:r>
              <a:rPr lang="hu-HU" sz="2400" i="1" dirty="0" err="1"/>
              <a:t>indexdekompozíciós</a:t>
            </a:r>
            <a:r>
              <a:rPr lang="hu-HU" sz="2400" i="1" dirty="0"/>
              <a:t> eljárás</a:t>
            </a:r>
            <a:r>
              <a:rPr lang="hu-HU" sz="2400" dirty="0"/>
              <a:t>)</a:t>
            </a:r>
          </a:p>
          <a:p>
            <a:r>
              <a:rPr lang="hu-HU" sz="2400" dirty="0"/>
              <a:t>Eredmények – az időjárással korrigált lakossági energiafelhasználás abszolút változásának összetevőkre bontása (</a:t>
            </a:r>
            <a:r>
              <a:rPr lang="hu-HU" sz="2400" dirty="0" err="1"/>
              <a:t>árhatás</a:t>
            </a:r>
            <a:r>
              <a:rPr lang="en-US" sz="2400" dirty="0"/>
              <a:t> </a:t>
            </a:r>
            <a:r>
              <a:rPr lang="en-US" sz="2400" dirty="0" err="1"/>
              <a:t>és</a:t>
            </a:r>
            <a:r>
              <a:rPr lang="en-US" sz="2400" dirty="0"/>
              <a:t> </a:t>
            </a:r>
            <a:r>
              <a:rPr lang="en-US" sz="2400" dirty="0" err="1"/>
              <a:t>intervenciós</a:t>
            </a:r>
            <a:r>
              <a:rPr lang="en-US" sz="2400" dirty="0"/>
              <a:t> </a:t>
            </a:r>
            <a:r>
              <a:rPr lang="en-US" sz="2400" dirty="0" err="1"/>
              <a:t>árhatás</a:t>
            </a:r>
            <a:r>
              <a:rPr lang="hu-HU" sz="2400" dirty="0"/>
              <a:t>, strukturális hatás, kiadási hatás és népesség hatás)</a:t>
            </a:r>
          </a:p>
          <a:p>
            <a:r>
              <a:rPr lang="hu-HU" sz="2400" dirty="0"/>
              <a:t>A program társadalmi hatása</a:t>
            </a:r>
          </a:p>
          <a:p>
            <a:r>
              <a:rPr lang="hu-HU" sz="2400" dirty="0"/>
              <a:t>Energiahatékonyság és energiamegtakarítás</a:t>
            </a:r>
          </a:p>
          <a:p>
            <a:r>
              <a:rPr lang="hu-HU" sz="2400" dirty="0"/>
              <a:t>Összegzés, következtetések</a:t>
            </a:r>
          </a:p>
          <a:p>
            <a:r>
              <a:rPr lang="hu-HU" sz="2400" dirty="0"/>
              <a:t>Kihívások, problémák</a:t>
            </a:r>
          </a:p>
          <a:p>
            <a:endParaRPr lang="hu-HU" sz="2400" dirty="0"/>
          </a:p>
          <a:p>
            <a:endParaRPr lang="hu-HU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6C5CA4-126D-A665-A0CA-9E7F0F039FC6}"/>
              </a:ext>
            </a:extLst>
          </p:cNvPr>
          <p:cNvSpPr txBox="1"/>
          <p:nvPr/>
        </p:nvSpPr>
        <p:spPr>
          <a:xfrm>
            <a:off x="7029450" y="1533525"/>
            <a:ext cx="40767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/>
              <a:t>Kutatás </a:t>
            </a:r>
            <a:r>
              <a:rPr lang="hu-HU" sz="2000" b="1" dirty="0" err="1"/>
              <a:t>korlátai</a:t>
            </a:r>
            <a:r>
              <a:rPr lang="hu-HU" sz="2000" b="1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dirty="0"/>
              <a:t>Nem veszi figyelembe a területi különbségeket </a:t>
            </a:r>
            <a:r>
              <a:rPr lang="hu-HU" sz="2000" dirty="0">
                <a:sym typeface="Wingdings" panose="05000000000000000000" pitchFamily="2" charset="2"/>
              </a:rPr>
              <a:t> aggregálás szintje: jövedelmi tizedek és energiahordozók</a:t>
            </a:r>
            <a:endParaRPr lang="hu-H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dirty="0"/>
              <a:t>Csak a legális tűzifakereskedelem szerepel a számokban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dirty="0"/>
              <a:t>Időtartam: 2010-2018 (2019) </a:t>
            </a:r>
            <a:r>
              <a:rPr lang="hu-HU" sz="2000" dirty="0">
                <a:sym typeface="Wingdings" panose="05000000000000000000" pitchFamily="2" charset="2"/>
              </a:rPr>
              <a:t> se a COVID</a:t>
            </a:r>
            <a:r>
              <a:rPr lang="en-US" sz="2000" dirty="0">
                <a:sym typeface="Wingdings" panose="05000000000000000000" pitchFamily="2" charset="2"/>
              </a:rPr>
              <a:t>-19</a:t>
            </a:r>
            <a:r>
              <a:rPr lang="hu-HU" sz="2000" dirty="0">
                <a:sym typeface="Wingdings" panose="05000000000000000000" pitchFamily="2" charset="2"/>
              </a:rPr>
              <a:t>, se a 2021 nyarán bekövetkező (és azóta fokozódó) energiaárrobbanás hatását nem tartalmazza</a:t>
            </a:r>
            <a:endParaRPr lang="hu-HU" sz="2000" dirty="0"/>
          </a:p>
        </p:txBody>
      </p:sp>
    </p:spTree>
    <p:extLst>
      <p:ext uri="{BB962C8B-B14F-4D97-AF65-F5344CB8AC3E}">
        <p14:creationId xmlns:p14="http://schemas.microsoft.com/office/powerpoint/2010/main" val="3877936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244031" y="1592494"/>
            <a:ext cx="4223193" cy="4232954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Csökken a megújulók versenyképessége</a:t>
            </a:r>
          </a:p>
          <a:p>
            <a:pPr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Mérsékli az energiaszektor beruházásait</a:t>
            </a:r>
          </a:p>
          <a:p>
            <a:pPr lvl="1">
              <a:buClr>
                <a:schemeClr val="tx1"/>
              </a:buClr>
            </a:pPr>
            <a:r>
              <a:rPr lang="hu-HU" sz="2000" dirty="0">
                <a:ea typeface="Times New Roman" panose="02020603050405020304" pitchFamily="18" charset="0"/>
              </a:rPr>
              <a:t>2013-201</a:t>
            </a:r>
            <a:r>
              <a:rPr lang="en-US" sz="2000" dirty="0">
                <a:ea typeface="Times New Roman" panose="02020603050405020304" pitchFamily="18" charset="0"/>
              </a:rPr>
              <a:t>6</a:t>
            </a:r>
            <a:r>
              <a:rPr lang="hu-HU" sz="2000" dirty="0">
                <a:ea typeface="Times New Roman" panose="02020603050405020304" pitchFamily="18" charset="0"/>
              </a:rPr>
              <a:t> között </a:t>
            </a:r>
            <a:r>
              <a:rPr lang="en-US" sz="2000" dirty="0">
                <a:ea typeface="Times New Roman" panose="02020603050405020304" pitchFamily="18" charset="0"/>
              </a:rPr>
              <a:t>202</a:t>
            </a:r>
            <a:r>
              <a:rPr lang="hu-HU" sz="2000" dirty="0">
                <a:ea typeface="Times New Roman" panose="02020603050405020304" pitchFamily="18" charset="0"/>
              </a:rPr>
              <a:t> millió EUR értékű beruházás tűnt el</a:t>
            </a:r>
            <a:r>
              <a:rPr lang="en-US" sz="2000" dirty="0">
                <a:ea typeface="Times New Roman" panose="02020603050405020304" pitchFamily="18" charset="0"/>
              </a:rPr>
              <a:t> a </a:t>
            </a:r>
            <a:r>
              <a:rPr lang="hu-HU" sz="2000" dirty="0"/>
              <a:t>villamosenergia-, gáz-, gőzellátás, légkondicionálás</a:t>
            </a:r>
            <a:r>
              <a:rPr lang="hu-HU" sz="2000" dirty="0">
                <a:cs typeface="Times New Roman" panose="02020603050405020304" pitchFamily="18" charset="0"/>
              </a:rPr>
              <a:t> </a:t>
            </a:r>
            <a:r>
              <a:rPr lang="hu-HU" sz="2000" dirty="0" err="1">
                <a:cs typeface="Times New Roman" panose="02020603050405020304" pitchFamily="18" charset="0"/>
              </a:rPr>
              <a:t>ágazatb</a:t>
            </a:r>
            <a:r>
              <a:rPr lang="en-US" sz="2000" dirty="0" err="1">
                <a:cs typeface="Times New Roman" panose="02020603050405020304" pitchFamily="18" charset="0"/>
              </a:rPr>
              <a:t>ól</a:t>
            </a:r>
            <a:endParaRPr lang="hu-HU" sz="2000" dirty="0">
              <a:ea typeface="Times New Roman" panose="02020603050405020304" pitchFamily="18" charset="0"/>
            </a:endParaRPr>
          </a:p>
          <a:p>
            <a:pPr>
              <a:buClr>
                <a:schemeClr val="tx1"/>
              </a:buClr>
            </a:pPr>
            <a:r>
              <a:rPr lang="en-US" sz="2000" dirty="0">
                <a:ea typeface="Times New Roman" panose="02020603050405020304" pitchFamily="18" charset="0"/>
              </a:rPr>
              <a:t>E</a:t>
            </a:r>
            <a:r>
              <a:rPr lang="hu-HU" sz="2000" dirty="0" err="1">
                <a:ea typeface="Times New Roman" panose="02020603050405020304" pitchFamily="18" charset="0"/>
              </a:rPr>
              <a:t>llátásbizto</a:t>
            </a:r>
            <a:r>
              <a:rPr lang="en-US" sz="2000" dirty="0">
                <a:ea typeface="Times New Roman" panose="02020603050405020304" pitchFamily="18" charset="0"/>
              </a:rPr>
              <a:t>n</a:t>
            </a:r>
            <a:r>
              <a:rPr lang="hu-HU" sz="2000" dirty="0" err="1">
                <a:ea typeface="Times New Roman" panose="02020603050405020304" pitchFamily="18" charset="0"/>
              </a:rPr>
              <a:t>ság</a:t>
            </a:r>
            <a:endParaRPr lang="hu-HU" sz="2000" dirty="0"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hu-HU" sz="2000" dirty="0"/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320231" y="272976"/>
            <a:ext cx="3399014" cy="1208687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hu-HU" sz="4000" b="1" dirty="0">
                <a:solidFill>
                  <a:schemeClr val="tx1"/>
                </a:solidFill>
                <a:ea typeface="Times New Roman" panose="02020603050405020304" pitchFamily="18" charset="0"/>
              </a:rPr>
              <a:t>Egyéb negatív hatások 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6" name="Szövegdoboz 5"/>
          <p:cNvSpPr txBox="1"/>
          <p:nvPr/>
        </p:nvSpPr>
        <p:spPr>
          <a:xfrm>
            <a:off x="2694310" y="6461463"/>
            <a:ext cx="2240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cs typeface="Times New Roman" panose="02020603050405020304" pitchFamily="18" charset="0"/>
              </a:rPr>
              <a:t>Forrás: </a:t>
            </a:r>
            <a:r>
              <a:rPr lang="pt-BR" dirty="0">
                <a:cs typeface="Times New Roman" panose="02020603050405020304" pitchFamily="18" charset="0"/>
              </a:rPr>
              <a:t>Eurostat</a:t>
            </a: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4391026" y="239517"/>
            <a:ext cx="780097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hu-HU" sz="2000" b="1" dirty="0">
                <a:cs typeface="Times New Roman" panose="02020603050405020304" pitchFamily="18" charset="0"/>
              </a:rPr>
              <a:t>A bruttó tőkefelhalmozás alakulása a </a:t>
            </a:r>
            <a:r>
              <a:rPr lang="hu-HU" sz="2000" b="1" dirty="0"/>
              <a:t>villamosenergia-, gáz-, gőzellátás, légkondicionálás</a:t>
            </a:r>
            <a:r>
              <a:rPr lang="hu-HU" sz="2000" b="1" dirty="0">
                <a:cs typeface="Times New Roman" panose="02020603050405020304" pitchFamily="18" charset="0"/>
              </a:rPr>
              <a:t> ágazatban Magyarországon, 2000–2017 (folyó áron, millió EUR és a GDP százalékában)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A3DCCA-7D9B-DFF0-BFD6-71D620BB7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4" y="1257741"/>
            <a:ext cx="7724776" cy="560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833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331520" y="623271"/>
            <a:ext cx="7886700" cy="994172"/>
          </a:xfrm>
        </p:spPr>
        <p:txBody>
          <a:bodyPr>
            <a:normAutofit/>
          </a:bodyPr>
          <a:lstStyle/>
          <a:p>
            <a:r>
              <a:rPr lang="hu-HU" sz="4000" b="1" dirty="0">
                <a:ea typeface="Times New Roman" panose="02020603050405020304" pitchFamily="18" charset="0"/>
              </a:rPr>
              <a:t>Összegzés és következtetések </a:t>
            </a:r>
            <a:endParaRPr lang="en-US" sz="4000" b="1" dirty="0"/>
          </a:p>
        </p:txBody>
      </p:sp>
      <p:sp>
        <p:nvSpPr>
          <p:cNvPr id="6" name="Téglalap 5"/>
          <p:cNvSpPr/>
          <p:nvPr/>
        </p:nvSpPr>
        <p:spPr>
          <a:xfrm>
            <a:off x="331520" y="1700127"/>
            <a:ext cx="10565080" cy="4856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138" indent="-338138">
              <a:lnSpc>
                <a:spcPct val="110000"/>
              </a:lnSpc>
              <a:spcBef>
                <a:spcPts val="75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A rezsicsökkentés valós problémára válasz</a:t>
            </a:r>
          </a:p>
          <a:p>
            <a:pPr marL="338138" indent="-338138">
              <a:lnSpc>
                <a:spcPct val="110000"/>
              </a:lnSpc>
              <a:spcBef>
                <a:spcPts val="75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A rezsicsökkentés mindenkit érintett, de nagyon különbözően</a:t>
            </a:r>
          </a:p>
          <a:p>
            <a:pPr marL="338138" indent="-338138">
              <a:lnSpc>
                <a:spcPct val="110000"/>
              </a:lnSpc>
              <a:spcBef>
                <a:spcPts val="75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z energiapolitikai dokumentumok később </a:t>
            </a:r>
            <a:r>
              <a:rPr lang="en-US" sz="20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alakították</a:t>
            </a:r>
            <a:r>
              <a:rPr lang="en-US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programhoz</a:t>
            </a:r>
            <a:endParaRPr lang="hu-H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8138" indent="-338138">
              <a:lnSpc>
                <a:spcPct val="110000"/>
              </a:lnSpc>
              <a:spcBef>
                <a:spcPts val="75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A rezsicsökkentés jelentős hatással bírt a lakossági energiafelhasználásra</a:t>
            </a:r>
          </a:p>
          <a:p>
            <a:pPr marL="338138" indent="-338138">
              <a:lnSpc>
                <a:spcPct val="110000"/>
              </a:lnSpc>
              <a:spcBef>
                <a:spcPts val="75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Kedvező hatás a jövedelmi helyzetre, a szegénységre, az energiaszegénységre, a háztartási energiára fordított kiadások arányára, az inflációra</a:t>
            </a:r>
          </a:p>
          <a:p>
            <a:pPr marL="338138" indent="-338138">
              <a:lnSpc>
                <a:spcPct val="110000"/>
              </a:lnSpc>
              <a:spcBef>
                <a:spcPts val="75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De a hatékonyság kétséges: korlátozott, piaci alapon is elérhető lett volna részben</a:t>
            </a:r>
          </a:p>
          <a:p>
            <a:pPr marL="338138" indent="-338138">
              <a:lnSpc>
                <a:spcPct val="110000"/>
              </a:lnSpc>
              <a:spcBef>
                <a:spcPts val="75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Negatív hatások az energiatakarékosságra, az energiahatékonysági fejlesztésekre, az energiaszektor beruházásaira, a megújulók versenyképességére, a nem háztartási fogyasztók energiaáraira, végső soron pedig az ellátásbiztonságra </a:t>
            </a:r>
            <a:endParaRPr lang="en-US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8138" indent="-338138">
              <a:lnSpc>
                <a:spcPct val="110000"/>
              </a:lnSpc>
              <a:spcBef>
                <a:spcPts val="75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Földgáz és tűzifa</a:t>
            </a:r>
            <a:r>
              <a:rPr lang="en-US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: a</a:t>
            </a: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tűzifa révén a szegények hozzájárulnak az uniós </a:t>
            </a:r>
            <a:r>
              <a:rPr lang="hu-HU" sz="20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megújulós</a:t>
            </a: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célhoz</a:t>
            </a:r>
            <a:r>
              <a:rPr lang="en-US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lakossági</a:t>
            </a:r>
            <a:r>
              <a:rPr lang="en-US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tűzifa-csapda</a:t>
            </a: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37205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3"/>
          <p:cNvSpPr/>
          <p:nvPr/>
        </p:nvSpPr>
        <p:spPr>
          <a:xfrm>
            <a:off x="620903" y="3200400"/>
            <a:ext cx="10950194" cy="3595854"/>
          </a:xfrm>
          <a:prstGeom prst="roundRect">
            <a:avLst>
              <a:gd name="adj" fmla="val 1352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Meddig tartható fenn még a program? Milyen költségek árán? </a:t>
            </a:r>
          </a:p>
          <a:p>
            <a:endParaRPr lang="hu-HU" sz="20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r>
              <a:rPr lang="hu-H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Prioritások:</a:t>
            </a:r>
          </a:p>
          <a:p>
            <a:pPr marL="342900" indent="-342900">
              <a:buFont typeface="+mj-lt"/>
              <a:buAutoNum type="arabicPeriod"/>
            </a:pPr>
            <a:r>
              <a:rPr lang="hu-H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Energiahatékonysági beruházások </a:t>
            </a:r>
            <a:r>
              <a:rPr lang="hu-HU" sz="2000" dirty="0">
                <a:solidFill>
                  <a:schemeClr val="tx1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 a középületek felújításán túl a magánépületek energiahatékonysági fejlesztése is kulcsfontosságú</a:t>
            </a:r>
          </a:p>
          <a:p>
            <a:pPr marL="342900" indent="-342900">
              <a:buFont typeface="+mj-lt"/>
              <a:buAutoNum type="arabicPeriod"/>
            </a:pPr>
            <a:r>
              <a:rPr lang="hu-HU" sz="2000" dirty="0">
                <a:solidFill>
                  <a:schemeClr val="tx1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A megújuló energiaforrások részarányának növelése  de! Kevesebb </a:t>
            </a:r>
            <a:r>
              <a:rPr lang="hu-HU" sz="2000" dirty="0" err="1">
                <a:solidFill>
                  <a:schemeClr val="tx1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tradícionális</a:t>
            </a:r>
            <a:r>
              <a:rPr lang="hu-HU" sz="2000" dirty="0">
                <a:solidFill>
                  <a:schemeClr val="tx1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 biomassza (tűzifa) és több modern megújuló energiaforrás</a:t>
            </a:r>
          </a:p>
          <a:p>
            <a:pPr marL="342900" indent="-342900">
              <a:buFont typeface="+mj-lt"/>
              <a:buAutoNum type="arabicPeriod"/>
            </a:pPr>
            <a:endParaRPr lang="hu-HU" sz="2000" dirty="0">
              <a:solidFill>
                <a:schemeClr val="tx1"/>
              </a:solidFill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algn="ctr"/>
            <a:r>
              <a:rPr lang="hu-HU" sz="2400" b="1" dirty="0">
                <a:solidFill>
                  <a:schemeClr val="tx1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Egyetlen megoldás: az energiaátmenet felgyorsításának feltétele a társadalmi párbeszéd!</a:t>
            </a:r>
            <a:r>
              <a:rPr lang="hu-HU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295082" y="276237"/>
            <a:ext cx="5252963" cy="66570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hu-HU" b="1" dirty="0">
                <a:solidFill>
                  <a:schemeClr val="tx1"/>
                </a:solidFill>
                <a:ea typeface="Times New Roman" panose="02020603050405020304" pitchFamily="18" charset="0"/>
              </a:rPr>
              <a:t>Kihívások és problémák</a:t>
            </a:r>
            <a:endParaRPr lang="hu-HU" b="1" dirty="0">
              <a:solidFill>
                <a:schemeClr val="tx1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43789" y="953631"/>
            <a:ext cx="11504422" cy="22467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Lakossági energiamegtakarítás és energiahatékonyság: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hiányzott a programból származó megtakarítások tudatos felhasználásának ösztönzése </a:t>
            </a: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nem lett összekötve a program az energiahatékonyság ösztönzésével, az energiahatékonysági beruházások támogatásával (2013-2019 között keletkezett lakossági költségcsökkenés mértéke 632,5 milliárd HUF – de ez nem megtakar</a:t>
            </a:r>
            <a:r>
              <a:rPr lang="en-US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í</a:t>
            </a: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tás!);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kommunikáció: a program “örökké” tart;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energiatakarékosság: kimondatlan történet.</a:t>
            </a:r>
          </a:p>
        </p:txBody>
      </p:sp>
    </p:spTree>
    <p:extLst>
      <p:ext uri="{BB962C8B-B14F-4D97-AF65-F5344CB8AC3E}">
        <p14:creationId xmlns:p14="http://schemas.microsoft.com/office/powerpoint/2010/main" val="14664665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0376" y="542925"/>
            <a:ext cx="7993063" cy="790576"/>
          </a:xfrm>
        </p:spPr>
        <p:txBody>
          <a:bodyPr>
            <a:normAutofit/>
          </a:bodyPr>
          <a:lstStyle/>
          <a:p>
            <a:r>
              <a:rPr lang="en-US" sz="4000" b="1" dirty="0" err="1"/>
              <a:t>Háttére</a:t>
            </a:r>
            <a:r>
              <a:rPr lang="hu-HU" sz="4000" b="1" dirty="0" err="1"/>
              <a:t>lemzések</a:t>
            </a:r>
            <a:endParaRPr lang="en-US" sz="4000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36526" y="1333502"/>
            <a:ext cx="11245849" cy="5408614"/>
          </a:xfrm>
        </p:spPr>
        <p:txBody>
          <a:bodyPr>
            <a:noAutofit/>
          </a:bodyPr>
          <a:lstStyle/>
          <a:p>
            <a:r>
              <a:rPr lang="hu-HU" sz="1800" dirty="0">
                <a:ea typeface="Times New Roman" panose="02020603050405020304" pitchFamily="18" charset="0"/>
              </a:rPr>
              <a:t>Szép T. (2022): A tűzifa-rendelet lassítja az energiaátmenetet és csapdába zárja az energiaszegényeket. Másfélfok</a:t>
            </a:r>
            <a:r>
              <a:rPr lang="en-US" sz="1800" dirty="0">
                <a:ea typeface="Times New Roman" panose="02020603050405020304" pitchFamily="18" charset="0"/>
              </a:rPr>
              <a:t> </a:t>
            </a:r>
            <a:r>
              <a:rPr lang="hu-HU" sz="1800" u="sng" dirty="0">
                <a:solidFill>
                  <a:srgbClr val="0000FF"/>
                </a:solidFill>
                <a:ea typeface="Times New Roman" panose="02020603050405020304" pitchFamily="18" charset="0"/>
                <a:hlinkClick r:id="rId2"/>
              </a:rPr>
              <a:t>https://masfelfok.hu/2022/08/19/tuzifa-rendelet-energiaatmenet-energiaszegenyseg-legszennyezes/</a:t>
            </a:r>
            <a:r>
              <a:rPr lang="hu-HU" sz="1800" dirty="0">
                <a:ea typeface="Times New Roman" panose="02020603050405020304" pitchFamily="18" charset="0"/>
              </a:rPr>
              <a:t> </a:t>
            </a:r>
            <a:endParaRPr lang="en-US" sz="1800" dirty="0">
              <a:ea typeface="Times New Roman" panose="02020603050405020304" pitchFamily="18" charset="0"/>
            </a:endParaRPr>
          </a:p>
          <a:p>
            <a:r>
              <a:rPr lang="hu-HU" sz="1800" dirty="0"/>
              <a:t>Weiner Cs., Szép T. (2022): </a:t>
            </a:r>
            <a:r>
              <a:rPr lang="en-US" sz="1800" dirty="0"/>
              <a:t>The Hungarian utility cost reduction </a:t>
            </a:r>
            <a:r>
              <a:rPr lang="en-US" sz="1800" dirty="0" err="1"/>
              <a:t>programme</a:t>
            </a:r>
            <a:r>
              <a:rPr lang="en-US" sz="1800" dirty="0"/>
              <a:t>: An impact assessment</a:t>
            </a:r>
            <a:r>
              <a:rPr lang="hu-HU" sz="1800" dirty="0"/>
              <a:t>. </a:t>
            </a:r>
            <a:r>
              <a:rPr lang="hu-HU" sz="1800" dirty="0" err="1"/>
              <a:t>Energy</a:t>
            </a:r>
            <a:r>
              <a:rPr lang="hu-HU" sz="1800" dirty="0"/>
              <a:t> </a:t>
            </a:r>
            <a:r>
              <a:rPr lang="hu-HU" sz="1800" dirty="0" err="1"/>
              <a:t>Strategy</a:t>
            </a:r>
            <a:r>
              <a:rPr lang="hu-HU" sz="1800" dirty="0"/>
              <a:t> </a:t>
            </a:r>
            <a:r>
              <a:rPr lang="hu-HU" sz="1800" dirty="0" err="1"/>
              <a:t>Reviews</a:t>
            </a:r>
            <a:r>
              <a:rPr lang="hu-HU" sz="1800" dirty="0"/>
              <a:t> 40, 100817.</a:t>
            </a:r>
          </a:p>
          <a:p>
            <a:pPr lvl="0"/>
            <a:r>
              <a:rPr lang="hu-HU" sz="1800" dirty="0"/>
              <a:t>Weiner Cs., Szép T. (2021): Még egyszer a lakossági hatósági energiaárakról. Egy </a:t>
            </a:r>
            <a:r>
              <a:rPr lang="hu-HU" sz="1800" dirty="0" err="1"/>
              <a:t>hungarikum</a:t>
            </a:r>
            <a:r>
              <a:rPr lang="hu-HU" sz="1800" dirty="0"/>
              <a:t> átfogó hatáselemzése. KÖZGAZDASÁGI SZEMLE, 68 (12) pp.1276-1314 </a:t>
            </a:r>
            <a:endParaRPr lang="en-US" sz="1800" dirty="0"/>
          </a:p>
          <a:p>
            <a:pPr lvl="0"/>
            <a:r>
              <a:rPr lang="hu-HU" sz="1800" dirty="0"/>
              <a:t>Weiner Cs., Szép T. (2021): </a:t>
            </a:r>
            <a:r>
              <a:rPr lang="hu-HU" sz="1800" dirty="0" err="1"/>
              <a:t>Programma</a:t>
            </a:r>
            <a:r>
              <a:rPr lang="hu-HU" sz="1800" dirty="0"/>
              <a:t> </a:t>
            </a:r>
            <a:r>
              <a:rPr lang="hu-HU" sz="1800" dirty="0" err="1"/>
              <a:t>szokrascsenyija</a:t>
            </a:r>
            <a:r>
              <a:rPr lang="hu-HU" sz="1800" dirty="0"/>
              <a:t> </a:t>
            </a:r>
            <a:r>
              <a:rPr lang="hu-HU" sz="1800" dirty="0" err="1"/>
              <a:t>bitovih</a:t>
            </a:r>
            <a:r>
              <a:rPr lang="hu-HU" sz="1800" dirty="0"/>
              <a:t> </a:t>
            </a:r>
            <a:r>
              <a:rPr lang="hu-HU" sz="1800" dirty="0" err="1"/>
              <a:t>enyergoraszhodov</a:t>
            </a:r>
            <a:r>
              <a:rPr lang="hu-HU" sz="1800" dirty="0"/>
              <a:t> v </a:t>
            </a:r>
            <a:r>
              <a:rPr lang="hu-HU" sz="1800" dirty="0" err="1"/>
              <a:t>Vengrii</a:t>
            </a:r>
            <a:r>
              <a:rPr lang="hu-HU" sz="1800" dirty="0"/>
              <a:t> (</a:t>
            </a:r>
            <a:r>
              <a:rPr lang="hu-HU" sz="1800" dirty="0" err="1"/>
              <a:t>Программа</a:t>
            </a:r>
            <a:r>
              <a:rPr lang="hu-HU" sz="1800" dirty="0"/>
              <a:t> </a:t>
            </a:r>
            <a:r>
              <a:rPr lang="hu-HU" sz="1800" dirty="0" err="1"/>
              <a:t>сокращения</a:t>
            </a:r>
            <a:r>
              <a:rPr lang="hu-HU" sz="1800" dirty="0"/>
              <a:t> </a:t>
            </a:r>
            <a:r>
              <a:rPr lang="hu-HU" sz="1800" dirty="0" err="1"/>
              <a:t>бытовых</a:t>
            </a:r>
            <a:r>
              <a:rPr lang="hu-HU" sz="1800" dirty="0"/>
              <a:t> </a:t>
            </a:r>
            <a:r>
              <a:rPr lang="hu-HU" sz="1800" dirty="0" err="1"/>
              <a:t>энергорасходов</a:t>
            </a:r>
            <a:r>
              <a:rPr lang="hu-HU" sz="1800" dirty="0"/>
              <a:t> в </a:t>
            </a:r>
            <a:r>
              <a:rPr lang="hu-HU" sz="1800" dirty="0" err="1"/>
              <a:t>Венгрии</a:t>
            </a:r>
            <a:r>
              <a:rPr lang="hu-HU" sz="1800" dirty="0"/>
              <a:t>) CONTEMPORARY EUROPE / SOVREMENNAYA EVROPA 22 (1) pp 86-94 </a:t>
            </a:r>
            <a:endParaRPr lang="en-US" sz="1800" dirty="0"/>
          </a:p>
          <a:p>
            <a:pPr lvl="0"/>
            <a:r>
              <a:rPr lang="hu-HU" sz="1800" dirty="0"/>
              <a:t>Szép T., Weiner Cs. (2020): Mire mentünk a rezsicsökkentéssel? </a:t>
            </a:r>
            <a:r>
              <a:rPr lang="hu-HU" sz="1800" u="sng" dirty="0">
                <a:hlinkClick r:id="rId3"/>
              </a:rPr>
              <a:t>https://www.portfolio.hu/krtk/20201013/mire-mentunk-a-rezsicsokkentessel-451630</a:t>
            </a:r>
            <a:r>
              <a:rPr lang="hu-HU" sz="1800" dirty="0"/>
              <a:t> </a:t>
            </a:r>
          </a:p>
          <a:p>
            <a:r>
              <a:rPr lang="hu-HU" sz="1800" dirty="0"/>
              <a:t>S. Szép T., Weiner Cs. (2020): The </a:t>
            </a:r>
            <a:r>
              <a:rPr lang="hu-HU" sz="1800" dirty="0" err="1"/>
              <a:t>Hungarian</a:t>
            </a:r>
            <a:r>
              <a:rPr lang="hu-HU" sz="1800" dirty="0"/>
              <a:t> </a:t>
            </a:r>
            <a:r>
              <a:rPr lang="hu-HU" sz="1800" dirty="0" err="1"/>
              <a:t>utility</a:t>
            </a:r>
            <a:r>
              <a:rPr lang="hu-HU" sz="1800" dirty="0"/>
              <a:t> cost </a:t>
            </a:r>
            <a:r>
              <a:rPr lang="hu-HU" sz="1800" dirty="0" err="1"/>
              <a:t>reduction</a:t>
            </a:r>
            <a:r>
              <a:rPr lang="hu-HU" sz="1800" dirty="0"/>
              <a:t> programme: an </a:t>
            </a:r>
            <a:r>
              <a:rPr lang="hu-HU" sz="1800" dirty="0" err="1"/>
              <a:t>impact</a:t>
            </a:r>
            <a:r>
              <a:rPr lang="hu-HU" sz="1800" dirty="0"/>
              <a:t> </a:t>
            </a:r>
            <a:r>
              <a:rPr lang="hu-HU" sz="1800" dirty="0" err="1"/>
              <a:t>assessment</a:t>
            </a:r>
            <a:r>
              <a:rPr lang="hu-HU" sz="1800" dirty="0"/>
              <a:t>. Budapest, Magyarország : Centre </a:t>
            </a:r>
            <a:r>
              <a:rPr lang="hu-HU" sz="1800" dirty="0" err="1"/>
              <a:t>for</a:t>
            </a:r>
            <a:r>
              <a:rPr lang="hu-HU" sz="1800" dirty="0"/>
              <a:t> </a:t>
            </a:r>
            <a:r>
              <a:rPr lang="hu-HU" sz="1800" dirty="0" err="1"/>
              <a:t>Economic</a:t>
            </a:r>
            <a:r>
              <a:rPr lang="hu-HU" sz="1800" dirty="0"/>
              <a:t> and </a:t>
            </a:r>
            <a:r>
              <a:rPr lang="hu-HU" sz="1800" dirty="0" err="1"/>
              <a:t>Regional</a:t>
            </a:r>
            <a:r>
              <a:rPr lang="hu-HU" sz="1800" dirty="0"/>
              <a:t> </a:t>
            </a:r>
            <a:r>
              <a:rPr lang="hu-HU" sz="1800" dirty="0" err="1"/>
              <a:t>Studies</a:t>
            </a:r>
            <a:r>
              <a:rPr lang="hu-HU" sz="1800" dirty="0"/>
              <a:t>, Institute of World </a:t>
            </a:r>
            <a:r>
              <a:rPr lang="hu-HU" sz="1800" dirty="0" err="1"/>
              <a:t>Economics</a:t>
            </a:r>
            <a:r>
              <a:rPr lang="hu-HU" sz="1800" dirty="0"/>
              <a:t>, 69 p.</a:t>
            </a:r>
            <a:endParaRPr lang="en-US" sz="1800" dirty="0"/>
          </a:p>
          <a:p>
            <a:r>
              <a:rPr lang="hu-HU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S</a:t>
            </a:r>
            <a:r>
              <a:rPr lang="en-US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r>
              <a:rPr lang="hu-HU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Szép T. (2018): </a:t>
            </a:r>
            <a:r>
              <a:rPr lang="hu-HU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A hatósági árcsökkentés lakossági energiafelhasználásra gyakorolt hatásának vizsgálata </a:t>
            </a:r>
            <a:r>
              <a:rPr lang="hu-HU" sz="18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indexdekompozícióval</a:t>
            </a:r>
            <a:r>
              <a:rPr lang="hu-HU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.</a:t>
            </a:r>
            <a:r>
              <a:rPr lang="hu-HU" sz="18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Közgazdasági Szemle.</a:t>
            </a:r>
            <a:r>
              <a:rPr lang="hu-HU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hu-HU" sz="18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LXV. évf., 2018. február (185—205. o.), </a:t>
            </a:r>
            <a:r>
              <a:rPr lang="hu-HU" sz="1800" u="sng" dirty="0">
                <a:solidFill>
                  <a:srgbClr val="000000"/>
                </a:solidFill>
                <a:effectLst/>
                <a:ea typeface="Calibri" panose="020F0502020204030204" pitchFamily="34" charset="0"/>
                <a:hlinkClick r:id="rId4"/>
              </a:rPr>
              <a:t>DOI:10.18414/KSZ.2018.2.185</a:t>
            </a:r>
            <a:endParaRPr lang="en-US" sz="1800" dirty="0">
              <a:solidFill>
                <a:srgbClr val="000000"/>
              </a:solidFill>
              <a:effectLst/>
              <a:ea typeface="Calibri" panose="020F0502020204030204" pitchFamily="34" charset="0"/>
            </a:endParaRPr>
          </a:p>
          <a:p>
            <a:r>
              <a:rPr lang="hu-HU" sz="1800" dirty="0">
                <a:effectLst/>
                <a:ea typeface="Calibri" panose="020F0502020204030204" pitchFamily="34" charset="0"/>
              </a:rPr>
              <a:t>S</a:t>
            </a:r>
            <a:r>
              <a:rPr lang="en-US" sz="1800" dirty="0">
                <a:effectLst/>
                <a:ea typeface="Calibri" panose="020F0502020204030204" pitchFamily="34" charset="0"/>
              </a:rPr>
              <a:t>.</a:t>
            </a:r>
            <a:r>
              <a:rPr lang="hu-HU" sz="1800" dirty="0">
                <a:effectLst/>
                <a:ea typeface="Calibri" panose="020F0502020204030204" pitchFamily="34" charset="0"/>
              </a:rPr>
              <a:t> Szép T. (2017): </a:t>
            </a:r>
            <a:r>
              <a:rPr lang="hu-HU" sz="1800" i="1" dirty="0">
                <a:effectLst/>
                <a:ea typeface="Calibri" panose="020F0502020204030204" pitchFamily="34" charset="0"/>
              </a:rPr>
              <a:t>The </a:t>
            </a:r>
            <a:r>
              <a:rPr lang="hu-HU" sz="1800" i="1" dirty="0" err="1">
                <a:effectLst/>
                <a:ea typeface="Calibri" panose="020F0502020204030204" pitchFamily="34" charset="0"/>
              </a:rPr>
              <a:t>Effects</a:t>
            </a:r>
            <a:r>
              <a:rPr lang="hu-HU" sz="1800" i="1" dirty="0">
                <a:effectLst/>
                <a:ea typeface="Calibri" panose="020F0502020204030204" pitchFamily="34" charset="0"/>
              </a:rPr>
              <a:t> of </a:t>
            </a:r>
            <a:r>
              <a:rPr lang="hu-HU" sz="1800" i="1" dirty="0" err="1">
                <a:effectLst/>
                <a:ea typeface="Calibri" panose="020F0502020204030204" pitchFamily="34" charset="0"/>
              </a:rPr>
              <a:t>Utility</a:t>
            </a:r>
            <a:r>
              <a:rPr lang="hu-HU" sz="1800" i="1" dirty="0">
                <a:effectLst/>
                <a:ea typeface="Calibri" panose="020F0502020204030204" pitchFamily="34" charset="0"/>
              </a:rPr>
              <a:t> Cost </a:t>
            </a:r>
            <a:r>
              <a:rPr lang="hu-HU" sz="1800" i="1" dirty="0" err="1">
                <a:effectLst/>
                <a:ea typeface="Calibri" panose="020F0502020204030204" pitchFamily="34" charset="0"/>
              </a:rPr>
              <a:t>Reduction</a:t>
            </a:r>
            <a:r>
              <a:rPr lang="hu-HU" sz="1800" i="1" dirty="0">
                <a:effectLst/>
                <a:ea typeface="Calibri" panose="020F0502020204030204" pitchFamily="34" charset="0"/>
              </a:rPr>
              <a:t> </a:t>
            </a:r>
            <a:r>
              <a:rPr lang="hu-HU" sz="1800" i="1" dirty="0" err="1">
                <a:effectLst/>
                <a:ea typeface="Calibri" panose="020F0502020204030204" pitchFamily="34" charset="0"/>
              </a:rPr>
              <a:t>on</a:t>
            </a:r>
            <a:r>
              <a:rPr lang="hu-HU" sz="1800" i="1" dirty="0">
                <a:effectLst/>
                <a:ea typeface="Calibri" panose="020F0502020204030204" pitchFamily="34" charset="0"/>
              </a:rPr>
              <a:t> </a:t>
            </a:r>
            <a:r>
              <a:rPr lang="hu-HU" sz="1800" i="1" dirty="0" err="1">
                <a:effectLst/>
                <a:ea typeface="Calibri" panose="020F0502020204030204" pitchFamily="34" charset="0"/>
              </a:rPr>
              <a:t>Residential</a:t>
            </a:r>
            <a:r>
              <a:rPr lang="hu-HU" sz="1800" i="1" dirty="0">
                <a:effectLst/>
                <a:ea typeface="Calibri" panose="020F0502020204030204" pitchFamily="34" charset="0"/>
              </a:rPr>
              <a:t> </a:t>
            </a:r>
            <a:r>
              <a:rPr lang="hu-HU" sz="1800" i="1" dirty="0" err="1">
                <a:effectLst/>
                <a:ea typeface="Calibri" panose="020F0502020204030204" pitchFamily="34" charset="0"/>
              </a:rPr>
              <a:t>Energy</a:t>
            </a:r>
            <a:r>
              <a:rPr lang="hu-HU" sz="1800" i="1" dirty="0">
                <a:effectLst/>
                <a:ea typeface="Calibri" panose="020F0502020204030204" pitchFamily="34" charset="0"/>
              </a:rPr>
              <a:t> </a:t>
            </a:r>
            <a:r>
              <a:rPr lang="hu-HU" sz="1800" i="1" dirty="0" err="1">
                <a:effectLst/>
                <a:ea typeface="Calibri" panose="020F0502020204030204" pitchFamily="34" charset="0"/>
              </a:rPr>
              <a:t>Consumption</a:t>
            </a:r>
            <a:r>
              <a:rPr lang="hu-HU" sz="1800" i="1" dirty="0">
                <a:effectLst/>
                <a:ea typeface="Calibri" panose="020F0502020204030204" pitchFamily="34" charset="0"/>
              </a:rPr>
              <a:t> in Hungary – a </a:t>
            </a:r>
            <a:r>
              <a:rPr lang="hu-HU" sz="1800" i="1" dirty="0" err="1">
                <a:effectLst/>
                <a:ea typeface="Calibri" panose="020F0502020204030204" pitchFamily="34" charset="0"/>
              </a:rPr>
              <a:t>Decomposition</a:t>
            </a:r>
            <a:r>
              <a:rPr lang="hu-HU" sz="1800" i="1" dirty="0">
                <a:effectLst/>
                <a:ea typeface="Calibri" panose="020F0502020204030204" pitchFamily="34" charset="0"/>
              </a:rPr>
              <a:t> </a:t>
            </a:r>
            <a:r>
              <a:rPr lang="hu-HU" sz="1800" i="1" dirty="0" err="1">
                <a:effectLst/>
                <a:ea typeface="Calibri" panose="020F0502020204030204" pitchFamily="34" charset="0"/>
              </a:rPr>
              <a:t>Analysis</a:t>
            </a:r>
            <a:r>
              <a:rPr lang="hu-HU" sz="1800" i="1" dirty="0">
                <a:effectLst/>
                <a:ea typeface="Calibri" panose="020F0502020204030204" pitchFamily="34" charset="0"/>
              </a:rPr>
              <a:t>.</a:t>
            </a:r>
            <a:r>
              <a:rPr lang="hu-HU" sz="1800" dirty="0">
                <a:effectLst/>
                <a:ea typeface="Calibri" panose="020F0502020204030204" pitchFamily="34" charset="0"/>
              </a:rPr>
              <a:t> International Journal of </a:t>
            </a:r>
            <a:r>
              <a:rPr lang="hu-HU" sz="1800" dirty="0" err="1">
                <a:effectLst/>
                <a:ea typeface="Calibri" panose="020F0502020204030204" pitchFamily="34" charset="0"/>
              </a:rPr>
              <a:t>Sustainable</a:t>
            </a:r>
            <a:r>
              <a:rPr lang="hu-HU" sz="1800" dirty="0">
                <a:effectLst/>
                <a:ea typeface="Calibri" panose="020F0502020204030204" pitchFamily="34" charset="0"/>
              </a:rPr>
              <a:t> </a:t>
            </a:r>
            <a:r>
              <a:rPr lang="hu-HU" sz="1800" dirty="0" err="1">
                <a:effectLst/>
                <a:ea typeface="Calibri" panose="020F0502020204030204" pitchFamily="34" charset="0"/>
              </a:rPr>
              <a:t>Energy</a:t>
            </a:r>
            <a:r>
              <a:rPr lang="hu-HU" sz="1800" dirty="0">
                <a:effectLst/>
                <a:ea typeface="Calibri" panose="020F0502020204030204" pitchFamily="34" charset="0"/>
              </a:rPr>
              <a:t> </a:t>
            </a:r>
            <a:r>
              <a:rPr lang="hu-HU" sz="1800" dirty="0" err="1">
                <a:effectLst/>
                <a:ea typeface="Calibri" panose="020F0502020204030204" pitchFamily="34" charset="0"/>
              </a:rPr>
              <a:t>Planning</a:t>
            </a:r>
            <a:r>
              <a:rPr lang="hu-HU" sz="1800" dirty="0">
                <a:effectLst/>
                <a:ea typeface="Calibri" panose="020F0502020204030204" pitchFamily="34" charset="0"/>
              </a:rPr>
              <a:t> and Management, </a:t>
            </a:r>
            <a:r>
              <a:rPr lang="hu-HU" sz="1800" dirty="0" err="1">
                <a:effectLst/>
                <a:ea typeface="Calibri" panose="020F0502020204030204" pitchFamily="34" charset="0"/>
              </a:rPr>
              <a:t>Vol</a:t>
            </a:r>
            <a:r>
              <a:rPr lang="hu-HU" sz="1800" dirty="0">
                <a:effectLst/>
                <a:ea typeface="Calibri" panose="020F0502020204030204" pitchFamily="34" charset="0"/>
              </a:rPr>
              <a:t>. 13. pp.61–78. </a:t>
            </a:r>
            <a:r>
              <a:rPr lang="hu-HU" sz="1800" dirty="0">
                <a:effectLst/>
                <a:ea typeface="Times New Roman" panose="02020603050405020304" pitchFamily="18" charset="0"/>
              </a:rPr>
              <a:t>ISSN: 2246 </a:t>
            </a:r>
            <a:r>
              <a:rPr lang="hu-HU" sz="1800" dirty="0">
                <a:effectLst/>
                <a:ea typeface="Times New Roman" panose="02020603050405020304" pitchFamily="18" charset="0"/>
                <a:cs typeface="Cambria Math" panose="02040503050406030204" pitchFamily="18" charset="0"/>
              </a:rPr>
              <a:t>‐</a:t>
            </a:r>
            <a:r>
              <a:rPr lang="hu-HU" sz="1800" dirty="0">
                <a:effectLst/>
                <a:ea typeface="Times New Roman" panose="02020603050405020304" pitchFamily="18" charset="0"/>
              </a:rPr>
              <a:t> 2929 DOI: 10.5278/ijsepm.2017.13.5</a:t>
            </a:r>
            <a:endParaRPr lang="en-US" sz="18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sz="1800" dirty="0"/>
              <a:t>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54101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935CB1-36CF-DC68-F1F6-6F3B01A82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125" y="1581888"/>
            <a:ext cx="65532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hu-HU" dirty="0"/>
              <a:t>Köszönöm a megtisztelő figyelmet!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D83052A-EB25-9B20-5442-B9B2EDFD78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922" y="4732196"/>
            <a:ext cx="10630329" cy="1853540"/>
          </a:xfrm>
        </p:spPr>
        <p:txBody>
          <a:bodyPr>
            <a:normAutofit/>
          </a:bodyPr>
          <a:lstStyle/>
          <a:p>
            <a:pPr algn="l"/>
            <a:r>
              <a:rPr lang="en-US" dirty="0" err="1"/>
              <a:t>Elérhetőségek</a:t>
            </a:r>
            <a:r>
              <a:rPr lang="en-US" dirty="0"/>
              <a:t>: </a:t>
            </a:r>
          </a:p>
          <a:p>
            <a:pPr algn="l"/>
            <a:r>
              <a:rPr lang="en-US" dirty="0"/>
              <a:t>Email: </a:t>
            </a:r>
            <a:r>
              <a:rPr lang="en-US" dirty="0">
                <a:hlinkClick r:id="rId2"/>
              </a:rPr>
              <a:t>regtekla@uni-miskolc.hu</a:t>
            </a:r>
            <a:r>
              <a:rPr lang="en-US" dirty="0"/>
              <a:t> </a:t>
            </a:r>
          </a:p>
          <a:p>
            <a:pPr algn="l"/>
            <a:r>
              <a:rPr lang="en-US" dirty="0"/>
              <a:t>Mobil: 20-440-35-31</a:t>
            </a:r>
          </a:p>
          <a:p>
            <a:pPr algn="l"/>
            <a:r>
              <a:rPr lang="en-US" dirty="0"/>
              <a:t>Miskolci Egyetem, </a:t>
            </a:r>
            <a:r>
              <a:rPr lang="en-US" dirty="0" err="1"/>
              <a:t>Gazdaságtudományi</a:t>
            </a:r>
            <a:r>
              <a:rPr lang="en-US" dirty="0"/>
              <a:t> Kar, </a:t>
            </a:r>
            <a:r>
              <a:rPr lang="en-US" dirty="0" err="1"/>
              <a:t>Világ</a:t>
            </a:r>
            <a:r>
              <a:rPr lang="en-US" dirty="0"/>
              <a:t>- </a:t>
            </a:r>
            <a:r>
              <a:rPr lang="en-US" dirty="0" err="1"/>
              <a:t>és</a:t>
            </a:r>
            <a:r>
              <a:rPr lang="en-US" dirty="0"/>
              <a:t> </a:t>
            </a:r>
            <a:r>
              <a:rPr lang="en-US" dirty="0" err="1"/>
              <a:t>Regionális</a:t>
            </a:r>
            <a:r>
              <a:rPr lang="en-US" dirty="0"/>
              <a:t> </a:t>
            </a:r>
            <a:r>
              <a:rPr lang="en-US" dirty="0" err="1"/>
              <a:t>Gazdaságtan</a:t>
            </a:r>
            <a:r>
              <a:rPr lang="en-US" dirty="0"/>
              <a:t> Intézet </a:t>
            </a:r>
          </a:p>
          <a:p>
            <a:pPr algn="l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978367-6559-798A-B173-1C1A2B3E72D0}"/>
              </a:ext>
            </a:extLst>
          </p:cNvPr>
          <p:cNvSpPr txBox="1"/>
          <p:nvPr/>
        </p:nvSpPr>
        <p:spPr>
          <a:xfrm>
            <a:off x="7724775" y="1041880"/>
            <a:ext cx="3427501" cy="1733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sz="2000" b="1" dirty="0" err="1"/>
              <a:t>Társszerző</a:t>
            </a:r>
            <a:r>
              <a:rPr lang="en-US" sz="2000" b="1" dirty="0"/>
              <a:t>: </a:t>
            </a:r>
            <a:r>
              <a:rPr lang="hu-HU" sz="2000" b="1" dirty="0"/>
              <a:t>Weiner Csaba, PhD</a:t>
            </a:r>
            <a:endParaRPr lang="en-US" sz="2000" b="1" dirty="0"/>
          </a:p>
          <a:p>
            <a:pPr algn="r">
              <a:spcBef>
                <a:spcPts val="400"/>
              </a:spcBef>
            </a:pPr>
            <a:r>
              <a:rPr lang="hu-HU" sz="2000" i="1" dirty="0"/>
              <a:t>tudományos főmunkatárs</a:t>
            </a:r>
          </a:p>
          <a:p>
            <a:pPr algn="r">
              <a:spcBef>
                <a:spcPts val="400"/>
              </a:spcBef>
            </a:pPr>
            <a:r>
              <a:rPr lang="hu-HU" sz="2000" dirty="0"/>
              <a:t>ELKH Közgazdaság- és Regionális Tudományi Kutatóközpont</a:t>
            </a:r>
          </a:p>
        </p:txBody>
      </p:sp>
    </p:spTree>
    <p:extLst>
      <p:ext uri="{BB962C8B-B14F-4D97-AF65-F5344CB8AC3E}">
        <p14:creationId xmlns:p14="http://schemas.microsoft.com/office/powerpoint/2010/main" val="393862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33351" y="1777466"/>
            <a:ext cx="3971924" cy="4349931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dirty="0"/>
              <a:t>S. Szép, T. (2017)</a:t>
            </a:r>
            <a:r>
              <a:rPr lang="hu-HU" sz="2000" dirty="0"/>
              <a:t>.</a:t>
            </a:r>
            <a:r>
              <a:rPr lang="en-US" sz="2000" dirty="0"/>
              <a:t> The effects of utility cost reduction on residential energy consumption in Hungary: A decomposition analysis. </a:t>
            </a:r>
            <a:r>
              <a:rPr lang="en-US" sz="2000" i="1" dirty="0"/>
              <a:t>International Journal of Sustainable Energy Planning and Management</a:t>
            </a:r>
            <a:r>
              <a:rPr lang="en-US" sz="2000" dirty="0"/>
              <a:t> 13, 61–78. </a:t>
            </a:r>
            <a:endParaRPr lang="hu-HU" sz="2000" dirty="0"/>
          </a:p>
          <a:p>
            <a:pPr>
              <a:buClr>
                <a:schemeClr val="tx1"/>
              </a:buClr>
            </a:pPr>
            <a:r>
              <a:rPr lang="hu-HU" sz="2000" dirty="0"/>
              <a:t>Indokok:</a:t>
            </a:r>
          </a:p>
          <a:p>
            <a:pPr lvl="1">
              <a:buClr>
                <a:schemeClr val="tx1"/>
              </a:buClr>
              <a:buSzPct val="81000"/>
              <a:buFont typeface="Wingdings" panose="05000000000000000000" pitchFamily="2" charset="2"/>
              <a:buChar char="§"/>
            </a:pPr>
            <a:r>
              <a:rPr lang="hu-HU" sz="2000" dirty="0"/>
              <a:t>adatok elérhetősége – 5 éves hatáselemzés lehetővé válik</a:t>
            </a:r>
          </a:p>
          <a:p>
            <a:pPr lvl="1">
              <a:buClr>
                <a:schemeClr val="tx1"/>
              </a:buClr>
              <a:buSzPct val="81000"/>
              <a:buFont typeface="Wingdings" panose="05000000000000000000" pitchFamily="2" charset="2"/>
              <a:buChar char="§"/>
            </a:pPr>
            <a:r>
              <a:rPr lang="hu-HU" sz="2000" dirty="0"/>
              <a:t>NEKT elfogadása 2020 januárjában </a:t>
            </a:r>
            <a:r>
              <a:rPr lang="hu-HU" sz="2000" dirty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hu-HU" sz="2000" dirty="0">
                <a:sym typeface="Wingdings" panose="05000000000000000000" pitchFamily="2" charset="2"/>
              </a:rPr>
              <a:t> a rezsicsökkentés továbbra is hangsúlyos!</a:t>
            </a:r>
            <a:endParaRPr lang="hu-HU" sz="2000" dirty="0"/>
          </a:p>
          <a:p>
            <a:pPr lvl="1">
              <a:buClr>
                <a:schemeClr val="tx1"/>
              </a:buClr>
              <a:buSzPct val="81000"/>
              <a:buFont typeface="Wingdings" panose="05000000000000000000" pitchFamily="2" charset="2"/>
              <a:buChar char="§"/>
            </a:pPr>
            <a:r>
              <a:rPr lang="hu-HU" sz="2000" dirty="0"/>
              <a:t>módszertani változás</a:t>
            </a:r>
            <a:endParaRPr lang="en-US" sz="2000" dirty="0"/>
          </a:p>
          <a:p>
            <a:pPr marL="457200" lvl="1" indent="0">
              <a:buClr>
                <a:schemeClr val="tx1"/>
              </a:buClr>
              <a:buSzPct val="81000"/>
              <a:buNone/>
            </a:pPr>
            <a:r>
              <a:rPr lang="en-US" sz="2000" dirty="0"/>
              <a:t>+ </a:t>
            </a:r>
            <a:r>
              <a:rPr lang="en-US" sz="2000" dirty="0" err="1"/>
              <a:t>méltányosság</a:t>
            </a:r>
            <a:r>
              <a:rPr lang="en-US" sz="2000" dirty="0"/>
              <a:t> (</a:t>
            </a:r>
            <a:r>
              <a:rPr lang="en-US" sz="2000" dirty="0" err="1"/>
              <a:t>árak</a:t>
            </a:r>
            <a:r>
              <a:rPr lang="en-US" sz="2000" dirty="0"/>
              <a:t>) </a:t>
            </a:r>
            <a:r>
              <a:rPr lang="en-US" sz="2000" dirty="0" err="1"/>
              <a:t>prioritása</a:t>
            </a:r>
            <a:endParaRPr lang="hu-HU" sz="2000" dirty="0"/>
          </a:p>
        </p:txBody>
      </p:sp>
      <p:sp>
        <p:nvSpPr>
          <p:cNvPr id="5" name="Szövegdoboz 4"/>
          <p:cNvSpPr txBox="1"/>
          <p:nvPr/>
        </p:nvSpPr>
        <p:spPr>
          <a:xfrm>
            <a:off x="4574177" y="6488668"/>
            <a:ext cx="5629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Forrás: Eurostat</a:t>
            </a:r>
            <a:endParaRPr lang="en-US" dirty="0"/>
          </a:p>
        </p:txBody>
      </p:sp>
      <p:sp>
        <p:nvSpPr>
          <p:cNvPr id="6" name="Szövegdoboz 5"/>
          <p:cNvSpPr txBox="1"/>
          <p:nvPr/>
        </p:nvSpPr>
        <p:spPr>
          <a:xfrm>
            <a:off x="4499065" y="1215058"/>
            <a:ext cx="65221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hu-HU" b="1" dirty="0">
                <a:cs typeface="Times New Roman" panose="02020603050405020304" pitchFamily="18" charset="0"/>
              </a:rPr>
              <a:t>Végső energiafelhasználás Magyarországon – a </a:t>
            </a:r>
            <a:r>
              <a:rPr lang="en-US" b="1" dirty="0" err="1">
                <a:cs typeface="Times New Roman" panose="02020603050405020304" pitchFamily="18" charset="0"/>
              </a:rPr>
              <a:t>megújulókat</a:t>
            </a:r>
            <a:r>
              <a:rPr lang="en-US" b="1" dirty="0"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en-US" b="1" dirty="0" err="1">
                <a:cs typeface="Times New Roman" panose="02020603050405020304" pitchFamily="18" charset="0"/>
              </a:rPr>
              <a:t>érintő</a:t>
            </a:r>
            <a:r>
              <a:rPr lang="en-US" b="1" dirty="0">
                <a:cs typeface="Times New Roman" panose="02020603050405020304" pitchFamily="18" charset="0"/>
              </a:rPr>
              <a:t> </a:t>
            </a:r>
            <a:r>
              <a:rPr lang="hu-HU" b="1" dirty="0">
                <a:cs typeface="Times New Roman" panose="02020603050405020304" pitchFamily="18" charset="0"/>
              </a:rPr>
              <a:t>módszertani változás előtt és után, </a:t>
            </a:r>
            <a:r>
              <a:rPr lang="en-US" b="1" dirty="0">
                <a:cs typeface="Times New Roman" panose="02020603050405020304" pitchFamily="18" charset="0"/>
              </a:rPr>
              <a:t>2005–2018 </a:t>
            </a:r>
            <a:r>
              <a:rPr lang="hu-HU" b="1" dirty="0">
                <a:cs typeface="Times New Roman" panose="02020603050405020304" pitchFamily="18" charset="0"/>
              </a:rPr>
              <a:t>(</a:t>
            </a:r>
            <a:r>
              <a:rPr lang="en-US" b="1" dirty="0">
                <a:cs typeface="Times New Roman" panose="02020603050405020304" pitchFamily="18" charset="0"/>
              </a:rPr>
              <a:t>PJ) 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37334" y="730603"/>
            <a:ext cx="8273687" cy="503396"/>
          </a:xfrm>
        </p:spPr>
        <p:txBody>
          <a:bodyPr>
            <a:noAutofit/>
          </a:bodyPr>
          <a:lstStyle/>
          <a:p>
            <a:r>
              <a:rPr lang="hu-HU" sz="4000" b="1" dirty="0"/>
              <a:t>Kutatási előzmények</a:t>
            </a:r>
            <a:endParaRPr lang="en-US" sz="4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BA88C1-0D48-83E4-1B18-FFD9EC720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9288" y="1908637"/>
            <a:ext cx="6371877" cy="462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09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390526" y="765846"/>
            <a:ext cx="5271680" cy="378619"/>
          </a:xfrm>
        </p:spPr>
        <p:txBody>
          <a:bodyPr>
            <a:noAutofit/>
          </a:bodyPr>
          <a:lstStyle/>
          <a:p>
            <a:pPr eaLnBrk="1" hangingPunct="1"/>
            <a:r>
              <a:rPr lang="hu-HU" altLang="hu-HU" sz="4000" b="1" dirty="0"/>
              <a:t>Rezsicsökkentés szakaszai</a:t>
            </a:r>
          </a:p>
        </p:txBody>
      </p:sp>
      <p:sp>
        <p:nvSpPr>
          <p:cNvPr id="7" name="Tartalom helye 2"/>
          <p:cNvSpPr>
            <a:spLocks noGrp="1"/>
          </p:cNvSpPr>
          <p:nvPr>
            <p:ph idx="1"/>
          </p:nvPr>
        </p:nvSpPr>
        <p:spPr>
          <a:xfrm>
            <a:off x="390526" y="1418136"/>
            <a:ext cx="10925174" cy="530651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hu-HU" sz="2400" dirty="0"/>
              <a:t>A földgáz, az áram és a távhő árának csökkentése (2013-2014)</a:t>
            </a:r>
          </a:p>
          <a:p>
            <a:pPr marL="681038" lvl="1" indent="-342900">
              <a:buClr>
                <a:schemeClr val="tx1"/>
              </a:buClr>
              <a:buFont typeface="+mj-lt"/>
              <a:buAutoNum type="arabicPeriod"/>
            </a:pPr>
            <a:r>
              <a:rPr lang="hu-HU" sz="2000" dirty="0"/>
              <a:t>2013. január–októberben: 10%-kal mindháromé</a:t>
            </a:r>
          </a:p>
          <a:p>
            <a:pPr lvl="1" indent="-342900">
              <a:buClr>
                <a:schemeClr val="tx1"/>
              </a:buClr>
              <a:buFont typeface="+mj-lt"/>
              <a:buAutoNum type="arabicPeriod"/>
            </a:pPr>
            <a:r>
              <a:rPr lang="hu-HU" sz="2000" dirty="0"/>
              <a:t>2013. novembertől: 11,1%-kal mindháromé</a:t>
            </a:r>
          </a:p>
          <a:p>
            <a:pPr lvl="1" indent="-342900">
              <a:buClr>
                <a:schemeClr val="tx1"/>
              </a:buClr>
              <a:buFont typeface="+mj-lt"/>
              <a:buAutoNum type="arabicPeriod"/>
            </a:pPr>
            <a:r>
              <a:rPr lang="hu-HU" sz="2000" dirty="0"/>
              <a:t>2014. áprilistól: 6,5%-kal a földgázé</a:t>
            </a:r>
          </a:p>
          <a:p>
            <a:pPr marL="342900" lvl="1" indent="0">
              <a:buClr>
                <a:schemeClr val="tx2"/>
              </a:buClr>
              <a:buNone/>
              <a:tabLst>
                <a:tab pos="677466" algn="l"/>
              </a:tabLst>
            </a:pPr>
            <a:r>
              <a:rPr lang="hu-HU" sz="2000" dirty="0"/>
              <a:t>	2014. szeptembertől: 5,7%-kal az áramé</a:t>
            </a:r>
          </a:p>
          <a:p>
            <a:pPr marL="342900" lvl="1" indent="0">
              <a:buClr>
                <a:schemeClr val="tx2"/>
              </a:buClr>
              <a:buNone/>
              <a:tabLst>
                <a:tab pos="677466" algn="l"/>
              </a:tabLst>
            </a:pPr>
            <a:r>
              <a:rPr lang="hu-HU" sz="2000" dirty="0"/>
              <a:t>	2014. októbertől: 3,3%-kal a távhőé</a:t>
            </a:r>
          </a:p>
          <a:p>
            <a:pPr>
              <a:buClr>
                <a:schemeClr val="tx2"/>
              </a:buClr>
              <a:buFont typeface="+mj-lt"/>
              <a:buAutoNum type="arabicPeriod"/>
            </a:pPr>
            <a:endParaRPr lang="hu-HU" sz="2400" dirty="0"/>
          </a:p>
          <a:p>
            <a:pPr>
              <a:buClr>
                <a:schemeClr val="tx2"/>
              </a:buClr>
              <a:buFont typeface="+mj-lt"/>
              <a:buAutoNum type="arabicPeriod"/>
            </a:pPr>
            <a:endParaRPr lang="hu-HU" sz="2400" dirty="0"/>
          </a:p>
          <a:p>
            <a:pPr>
              <a:buClr>
                <a:schemeClr val="tx2"/>
              </a:buClr>
              <a:buFont typeface="+mj-lt"/>
              <a:buAutoNum type="arabicPeriod"/>
            </a:pPr>
            <a:endParaRPr lang="hu-HU" sz="2400" dirty="0"/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hu-HU" sz="2400" dirty="0"/>
              <a:t>2018. évi téli rezsicsökkentési program</a:t>
            </a:r>
          </a:p>
          <a:p>
            <a:pPr marL="333375" indent="276225">
              <a:buClr>
                <a:schemeClr val="tx1"/>
              </a:buClr>
            </a:pPr>
            <a:r>
              <a:rPr lang="hu-HU" sz="2000" dirty="0"/>
              <a:t>Egyszeri, 12 ezer forint értékű fűtési támogatás: jóváírással, természetben vagy készpénzben</a:t>
            </a:r>
          </a:p>
          <a:p>
            <a:pPr marL="609600" lvl="1" indent="-266700">
              <a:buClr>
                <a:schemeClr val="tx1"/>
              </a:buClr>
            </a:pPr>
            <a:r>
              <a:rPr lang="hu-HU" sz="2000" dirty="0"/>
              <a:t>A fával, a szénnel és a PB-gázzal fűtők is bekerültek a körbe</a:t>
            </a:r>
          </a:p>
          <a:p>
            <a:pPr marL="0" indent="0">
              <a:buClr>
                <a:schemeClr val="tx2"/>
              </a:buClr>
              <a:buNone/>
            </a:pPr>
            <a:endParaRPr lang="hu-HU" sz="1050" dirty="0"/>
          </a:p>
          <a:p>
            <a:pPr marL="457200" indent="-457200">
              <a:buClr>
                <a:schemeClr val="tx1"/>
              </a:buClr>
              <a:buFont typeface="+mj-lt"/>
              <a:buAutoNum type="arabicPeriod" startAt="3"/>
            </a:pPr>
            <a:r>
              <a:rPr lang="hu-HU" sz="2400" dirty="0"/>
              <a:t>A program részleges kivezetése (2022- )</a:t>
            </a:r>
          </a:p>
          <a:p>
            <a:pPr marL="0" indent="0">
              <a:buClr>
                <a:schemeClr val="tx2"/>
              </a:buClr>
              <a:buNone/>
            </a:pPr>
            <a:endParaRPr lang="hu-HU" sz="2400" dirty="0"/>
          </a:p>
        </p:txBody>
      </p:sp>
      <p:sp>
        <p:nvSpPr>
          <p:cNvPr id="8" name="Téglalap 7"/>
          <p:cNvSpPr/>
          <p:nvPr/>
        </p:nvSpPr>
        <p:spPr>
          <a:xfrm>
            <a:off x="733425" y="3856101"/>
            <a:ext cx="105822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000" b="1" i="1">
                <a:cs typeface="Times New Roman" panose="02020603050405020304" pitchFamily="18" charset="0"/>
              </a:rPr>
              <a:t>Teljes árcsökkentés: 25,2%-kal a földgázé, 24,6%-kal az áramé, 22,6%-kal a távhőé (és 10%-kal a PB-gázé)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7314298-3AE8-F976-354A-D2182D0C5409}"/>
              </a:ext>
            </a:extLst>
          </p:cNvPr>
          <p:cNvSpPr/>
          <p:nvPr/>
        </p:nvSpPr>
        <p:spPr>
          <a:xfrm>
            <a:off x="7553326" y="2056988"/>
            <a:ext cx="4076700" cy="1323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78DDA5-4227-2620-2559-EB6190E2E181}"/>
              </a:ext>
            </a:extLst>
          </p:cNvPr>
          <p:cNvSpPr txBox="1"/>
          <p:nvPr/>
        </p:nvSpPr>
        <p:spPr>
          <a:xfrm>
            <a:off x="8210551" y="2195771"/>
            <a:ext cx="27622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/>
              <a:t>+ “bújtatott” rezsicsökkentés (nincs inflációs kiigazítás)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B694C27-7DFD-69F2-7681-E6BD485A61A7}"/>
              </a:ext>
            </a:extLst>
          </p:cNvPr>
          <p:cNvSpPr/>
          <p:nvPr/>
        </p:nvSpPr>
        <p:spPr>
          <a:xfrm>
            <a:off x="8115300" y="5915025"/>
            <a:ext cx="3686173" cy="848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B8C67D-2709-B5E2-7565-5E0FBE4385FE}"/>
              </a:ext>
            </a:extLst>
          </p:cNvPr>
          <p:cNvSpPr txBox="1"/>
          <p:nvPr/>
        </p:nvSpPr>
        <p:spPr>
          <a:xfrm>
            <a:off x="8362950" y="6012040"/>
            <a:ext cx="3190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/>
              <a:t>Kérdés: mennyire EU-</a:t>
            </a:r>
            <a:r>
              <a:rPr lang="en-US" dirty="0"/>
              <a:t>k</a:t>
            </a:r>
            <a:r>
              <a:rPr lang="hu-HU" dirty="0" err="1"/>
              <a:t>onform</a:t>
            </a:r>
            <a:r>
              <a:rPr lang="en-US" dirty="0"/>
              <a:t> a program</a:t>
            </a:r>
            <a:r>
              <a:rPr lang="hu-HU" dirty="0"/>
              <a:t>?</a:t>
            </a:r>
            <a:r>
              <a:rPr lang="en-US" dirty="0"/>
              <a:t> (EB, 2016, 2017)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60413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61925" y="1019175"/>
            <a:ext cx="4495800" cy="5838825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hu-HU" sz="2000"/>
              <a:t>Fő probléma: lakásfenntartásra, háztartási energiára fordított kiadások magas aránya </a:t>
            </a:r>
          </a:p>
          <a:p>
            <a:pPr>
              <a:buClr>
                <a:schemeClr val="tx1"/>
              </a:buClr>
            </a:pPr>
            <a:r>
              <a:rPr lang="hu-HU" sz="2000"/>
              <a:t>Okok: </a:t>
            </a:r>
          </a:p>
          <a:p>
            <a:pPr lvl="1" indent="-342900">
              <a:buClr>
                <a:schemeClr val="tx1"/>
              </a:buClr>
              <a:buFont typeface="+mj-lt"/>
              <a:buAutoNum type="arabicPeriod"/>
            </a:pPr>
            <a:r>
              <a:rPr lang="hu-HU" sz="2000"/>
              <a:t>szabadon elkölthető jövedelem alacsony szintje (a háztartások egy főre jutó éves rendelkezésre álló nettó jövedelme és az egy főre jutó éves kiadások elmaradnak az EU-s átlagtól)</a:t>
            </a:r>
          </a:p>
          <a:p>
            <a:pPr lvl="1" indent="-342900">
              <a:buClr>
                <a:schemeClr val="tx1"/>
              </a:buClr>
              <a:buFont typeface="+mj-lt"/>
              <a:buAutoNum type="arabicPeriod"/>
            </a:pPr>
            <a:r>
              <a:rPr lang="hu-HU" sz="2000"/>
              <a:t>relatíve magas energiaárak (vásárlóerő-paritáson)</a:t>
            </a:r>
          </a:p>
          <a:p>
            <a:pPr lvl="1" indent="-342900">
              <a:buClr>
                <a:schemeClr val="tx1"/>
              </a:buClr>
              <a:buFont typeface="+mj-lt"/>
              <a:buAutoNum type="arabicPeriod"/>
            </a:pPr>
            <a:r>
              <a:rPr lang="hu-HU" sz="2000"/>
              <a:t>alacsony energiahatékonyságú, elavult lakossági épületállomány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hu-HU" sz="2000">
                <a:sym typeface="Wingdings" panose="05000000000000000000" pitchFamily="2" charset="2"/>
              </a:rPr>
              <a:t> </a:t>
            </a:r>
            <a:r>
              <a:rPr lang="hu-HU" sz="2000"/>
              <a:t>Következmény: energiaszegénységben élők magas aránya (&amp; jelentős számlatartozások – 2013-ban a háztartások 25%-ának van elmaradása)</a:t>
            </a:r>
          </a:p>
          <a:p>
            <a:endParaRPr lang="hu-HU" sz="2000"/>
          </a:p>
          <a:p>
            <a:pPr marL="0" indent="0">
              <a:buNone/>
            </a:pPr>
            <a:endParaRPr lang="hu-HU" sz="2000"/>
          </a:p>
        </p:txBody>
      </p:sp>
      <p:sp>
        <p:nvSpPr>
          <p:cNvPr id="5" name="Szövegdoboz 4"/>
          <p:cNvSpPr txBox="1"/>
          <p:nvPr/>
        </p:nvSpPr>
        <p:spPr>
          <a:xfrm>
            <a:off x="4953000" y="949006"/>
            <a:ext cx="707707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hu-HU" sz="2000" b="1" dirty="0">
                <a:cs typeface="Times New Roman" panose="02020603050405020304" pitchFamily="18" charset="0"/>
              </a:rPr>
              <a:t>Azon személyek aránya, akik nem tudják otthonukat megfelelő hőmérsékleten tartani a téli időszakban, 2010 és 2017 (%)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6" name="Szövegdoboz 5"/>
          <p:cNvSpPr txBox="1"/>
          <p:nvPr/>
        </p:nvSpPr>
        <p:spPr>
          <a:xfrm>
            <a:off x="4803226" y="6364842"/>
            <a:ext cx="4125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cs typeface="Times New Roman" panose="02020603050405020304" pitchFamily="18" charset="0"/>
              </a:rPr>
              <a:t>Forrás: Eurostat</a:t>
            </a:r>
            <a:endParaRPr lang="en-US" dirty="0">
              <a:cs typeface="Times New Roman" panose="02020603050405020304" pitchFamily="18" charset="0"/>
            </a:endParaRP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226" y="1647517"/>
            <a:ext cx="7226849" cy="4717325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49773" y="196016"/>
            <a:ext cx="4879452" cy="59428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hu-HU" b="1" dirty="0">
                <a:solidFill>
                  <a:schemeClr val="tx1"/>
                </a:solidFill>
              </a:rPr>
              <a:t>Szakpolitikai indokok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22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4F542-DE76-08BA-8EE8-5242D3EE2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360" y="110554"/>
            <a:ext cx="11582400" cy="1095375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3600" b="1" dirty="0"/>
              <a:t>A </a:t>
            </a:r>
            <a:r>
              <a:rPr lang="en-US" sz="3600" b="1" dirty="0" err="1"/>
              <a:t>rezsijellegű</a:t>
            </a:r>
            <a:r>
              <a:rPr lang="en-US" sz="3600" b="1" dirty="0"/>
              <a:t> </a:t>
            </a:r>
            <a:r>
              <a:rPr lang="en-US" sz="3600" b="1" dirty="0" err="1"/>
              <a:t>kiadások</a:t>
            </a:r>
            <a:r>
              <a:rPr lang="en-US" sz="3600" b="1" dirty="0"/>
              <a:t> </a:t>
            </a:r>
            <a:r>
              <a:rPr lang="en-US" sz="3600" b="1" dirty="0" err="1"/>
              <a:t>aránya</a:t>
            </a:r>
            <a:r>
              <a:rPr lang="en-US" sz="3600" b="1" dirty="0"/>
              <a:t> a </a:t>
            </a:r>
            <a:r>
              <a:rPr lang="en-US" sz="3600" b="1" dirty="0" err="1"/>
              <a:t>háztartások</a:t>
            </a:r>
            <a:r>
              <a:rPr lang="en-US" sz="3600" b="1" dirty="0"/>
              <a:t> </a:t>
            </a:r>
            <a:r>
              <a:rPr lang="en-US" sz="3600" b="1" dirty="0" err="1"/>
              <a:t>éves</a:t>
            </a:r>
            <a:r>
              <a:rPr lang="en-US" sz="3600" b="1" dirty="0"/>
              <a:t> </a:t>
            </a:r>
            <a:r>
              <a:rPr lang="en-US" sz="3600" b="1" dirty="0" err="1"/>
              <a:t>kiadásaiban</a:t>
            </a:r>
            <a:r>
              <a:rPr lang="en-US" sz="3600" b="1" dirty="0"/>
              <a:t> (</a:t>
            </a:r>
            <a:r>
              <a:rPr lang="en-US" sz="3600" b="1" dirty="0" err="1"/>
              <a:t>Visegrádi</a:t>
            </a:r>
            <a:r>
              <a:rPr lang="en-US" sz="3600" b="1" dirty="0"/>
              <a:t> </a:t>
            </a:r>
            <a:r>
              <a:rPr lang="en-US" sz="3600" b="1" dirty="0" err="1"/>
              <a:t>Négyek</a:t>
            </a:r>
            <a:r>
              <a:rPr lang="en-US" sz="3600" b="1" dirty="0"/>
              <a:t>, 2000, 2015, 2018, %)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7B8EC8-27A0-8900-437D-C31133704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6296"/>
            <a:ext cx="8263451" cy="5391150"/>
          </a:xfrm>
          <a:prstGeom prst="rect">
            <a:avLst/>
          </a:prstGeom>
        </p:spPr>
      </p:pic>
      <p:sp>
        <p:nvSpPr>
          <p:cNvPr id="5" name="Szövegdoboz 5">
            <a:extLst>
              <a:ext uri="{FF2B5EF4-FFF2-40B4-BE49-F238E27FC236}">
                <a16:creationId xmlns:a16="http://schemas.microsoft.com/office/drawing/2014/main" id="{649DCE23-6BD3-FFF0-27B4-6CF136DD73EE}"/>
              </a:ext>
            </a:extLst>
          </p:cNvPr>
          <p:cNvSpPr txBox="1"/>
          <p:nvPr/>
        </p:nvSpPr>
        <p:spPr>
          <a:xfrm>
            <a:off x="8263451" y="6378114"/>
            <a:ext cx="1692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cs typeface="Times New Roman" panose="02020603050405020304" pitchFamily="18" charset="0"/>
              </a:rPr>
              <a:t>Forrás: Eurostat</a:t>
            </a: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4F5A8F-2587-ABDD-A372-7CF3DF1D136F}"/>
              </a:ext>
            </a:extLst>
          </p:cNvPr>
          <p:cNvSpPr txBox="1"/>
          <p:nvPr/>
        </p:nvSpPr>
        <p:spPr>
          <a:xfrm>
            <a:off x="8525409" y="1253554"/>
            <a:ext cx="3181351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dirty="0"/>
              <a:t>EU28 átlagát meghaladja a rezsijellegű kiadások aránya Magyarországon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dirty="0"/>
              <a:t>De! Ez részben regionális sajátosság</a:t>
            </a:r>
          </a:p>
        </p:txBody>
      </p:sp>
    </p:spTree>
    <p:extLst>
      <p:ext uri="{BB962C8B-B14F-4D97-AF65-F5344CB8AC3E}">
        <p14:creationId xmlns:p14="http://schemas.microsoft.com/office/powerpoint/2010/main" val="1434927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882B3-DD6F-C9F9-2601-8BC989B60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6" y="288324"/>
            <a:ext cx="10841699" cy="137264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l"/>
            <a:r>
              <a:rPr lang="hu-HU" sz="3200" b="1" i="0" u="none" strike="noStrike" baseline="0" dirty="0"/>
              <a:t>A közepes fogyasztók* adókkal és illetékekkel terhelt energiaárai az EU országaiban, 2010, 2015 és 2018 (EU28 = 100, EUR, vásárlóerő-egység/kilowattóra)</a:t>
            </a:r>
            <a:endParaRPr lang="hu-HU" sz="32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964062-9275-5AD8-F0D1-F9F5740FA5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50" t="30000" r="36250" b="18333"/>
          <a:stretch/>
        </p:blipFill>
        <p:spPr>
          <a:xfrm>
            <a:off x="24887" y="2547728"/>
            <a:ext cx="6002594" cy="38766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ECEFDA-E157-CB0F-7EBD-84D439EAE5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71" t="38472" r="35938" b="9861"/>
          <a:stretch/>
        </p:blipFill>
        <p:spPr>
          <a:xfrm>
            <a:off x="6234214" y="2547728"/>
            <a:ext cx="5932899" cy="379868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466E583-2271-3409-F9F6-FEDABC9BFAAB}"/>
              </a:ext>
            </a:extLst>
          </p:cNvPr>
          <p:cNvSpPr txBox="1">
            <a:spLocks/>
          </p:cNvSpPr>
          <p:nvPr/>
        </p:nvSpPr>
        <p:spPr>
          <a:xfrm>
            <a:off x="161926" y="1956553"/>
            <a:ext cx="5232008" cy="59117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000" b="1">
                <a:latin typeface="+mn-lt"/>
              </a:rPr>
              <a:t>Villamosenergia-árak (EU28 = 100, EUR, vásárlóerő-egység/kilowattóra)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A7E081-4C48-2CF3-B936-F92A16F42E3B}"/>
              </a:ext>
            </a:extLst>
          </p:cNvPr>
          <p:cNvSpPr txBox="1"/>
          <p:nvPr/>
        </p:nvSpPr>
        <p:spPr>
          <a:xfrm>
            <a:off x="6636109" y="1839842"/>
            <a:ext cx="553100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r>
              <a:rPr lang="hu-HU" sz="2000" b="1" i="0" u="none" strike="noStrike" baseline="0"/>
              <a:t>Földgáz</a:t>
            </a:r>
            <a:r>
              <a:rPr lang="hu-HU" sz="2000" b="1"/>
              <a:t>ár </a:t>
            </a:r>
            <a:r>
              <a:rPr lang="hu-HU" sz="2000" b="1" i="0" u="none" strike="noStrike" baseline="0"/>
              <a:t>(EU28 = 100, EUR, </a:t>
            </a:r>
          </a:p>
          <a:p>
            <a:pPr algn="r"/>
            <a:r>
              <a:rPr lang="hu-HU" sz="2000" b="1" i="0" u="none" strike="noStrike" baseline="0"/>
              <a:t>vásárlóerő-egység/gigajoule)</a:t>
            </a:r>
            <a:endParaRPr lang="hu-HU" sz="2000"/>
          </a:p>
        </p:txBody>
      </p:sp>
    </p:spTree>
    <p:extLst>
      <p:ext uri="{BB962C8B-B14F-4D97-AF65-F5344CB8AC3E}">
        <p14:creationId xmlns:p14="http://schemas.microsoft.com/office/powerpoint/2010/main" val="2718106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47650" y="1028609"/>
            <a:ext cx="11001375" cy="5743666"/>
          </a:xfrm>
          <a:solidFill>
            <a:schemeClr val="bg1"/>
          </a:solidFill>
        </p:spPr>
        <p:txBody>
          <a:bodyPr>
            <a:noAutofit/>
          </a:bodyPr>
          <a:lstStyle/>
          <a:p>
            <a:pPr lvl="0">
              <a:buClr>
                <a:schemeClr val="tx1"/>
              </a:buClr>
            </a:pPr>
            <a:r>
              <a:rPr lang="hu-HU" sz="2000"/>
              <a:t>Megújulóenergia-hasznosítási Cselekvési Terv, 2010–2020 (2010)</a:t>
            </a:r>
          </a:p>
          <a:p>
            <a:pPr lvl="0">
              <a:buClr>
                <a:schemeClr val="tx1"/>
              </a:buClr>
            </a:pPr>
            <a:r>
              <a:rPr lang="hu-HU" sz="2000"/>
              <a:t>Nemzeti Energiastratégia 2030 (2011)</a:t>
            </a:r>
          </a:p>
          <a:p>
            <a:pPr marL="342900" lvl="1" indent="0">
              <a:buNone/>
            </a:pPr>
            <a:r>
              <a:rPr lang="hu-HU" sz="1600"/>
              <a:t>„Az energiaszegénység felszámolására irányuló szociális juttatásokat a jövőben célszerű </a:t>
            </a:r>
            <a:r>
              <a:rPr lang="hu-HU" sz="1600" u="sng"/>
              <a:t>rászorultsági alapon </a:t>
            </a:r>
            <a:r>
              <a:rPr lang="hu-HU" sz="1600"/>
              <a:t>allokálni.” </a:t>
            </a:r>
          </a:p>
          <a:p>
            <a:pPr marL="342900" lvl="1" indent="0">
              <a:buNone/>
            </a:pPr>
            <a:r>
              <a:rPr lang="hu-HU" sz="1600"/>
              <a:t>„Bizonyos fogyasztói rétegek esetében a </a:t>
            </a:r>
            <a:r>
              <a:rPr lang="hu-HU" sz="1600" u="sng"/>
              <a:t>támogatott energiaár többletfogyasztásra ösztönözhet</a:t>
            </a:r>
            <a:r>
              <a:rPr lang="hu-HU" sz="1600"/>
              <a:t>. Ez rendszerszinten </a:t>
            </a:r>
            <a:r>
              <a:rPr lang="hu-HU" sz="1600" u="sng"/>
              <a:t>ellátásbiztonsági gondok</a:t>
            </a:r>
            <a:r>
              <a:rPr lang="hu-HU" sz="1600"/>
              <a:t>hoz vezethet, mivel a bevétel nem fogja fedezni az új kapacitások létesítésének költségét. Ezért olyan támogatási rendszerek felé célszerű elmozdulni, amelyek </a:t>
            </a:r>
            <a:r>
              <a:rPr lang="hu-HU" sz="1600" u="sng"/>
              <a:t>fogyasztás helyett energiahatékonyság</a:t>
            </a:r>
            <a:r>
              <a:rPr lang="hu-HU" sz="1600"/>
              <a:t>on keresztül segítik elő a megtakarítást.”</a:t>
            </a:r>
          </a:p>
          <a:p>
            <a:pPr marL="342900" lvl="1" indent="0">
              <a:buNone/>
            </a:pPr>
            <a:r>
              <a:rPr lang="hu-HU" sz="1600"/>
              <a:t>„Középtávon a tömbtarifarendszer finomhangolásával, vagyis az arra </a:t>
            </a:r>
            <a:r>
              <a:rPr lang="hu-HU" sz="1600" u="sng"/>
              <a:t>rászoruló fogyasztói rétegek </a:t>
            </a:r>
            <a:r>
              <a:rPr lang="hu-HU" sz="1600"/>
              <a:t>egy korlátozott minimális mennyiséget a piaci árnál lényegesen kedvezőbb értékesítési áron kapnak az alapvető létfenntartás szempontjából nélkülözhetetlen energiahordozóból és a </a:t>
            </a:r>
            <a:r>
              <a:rPr lang="hu-HU" sz="1600" u="sng"/>
              <a:t>kieső bevételt a többi fogyasztó kompenzálja</a:t>
            </a:r>
            <a:r>
              <a:rPr lang="hu-HU" sz="1600"/>
              <a:t>. Így a tehetősebb fogyasztók érdekeltté válnak a piaci alapon is megvalósítható energiahatékonysági és megújuló energia hasznosítási beruházások finanszírozásában.” </a:t>
            </a:r>
          </a:p>
          <a:p>
            <a:pPr marL="342900" lvl="1" indent="0">
              <a:buNone/>
            </a:pPr>
            <a:r>
              <a:rPr lang="hu-HU" sz="1600"/>
              <a:t>„Hosszú távon azonban a </a:t>
            </a:r>
            <a:r>
              <a:rPr lang="hu-HU" sz="1600" u="sng"/>
              <a:t>szociális szempontok energetikai céloktól független kezelését </a:t>
            </a:r>
            <a:r>
              <a:rPr lang="hu-HU" sz="1600"/>
              <a:t>kell megvalósítani […].”</a:t>
            </a:r>
          </a:p>
          <a:p>
            <a:pPr lvl="0">
              <a:buClr>
                <a:schemeClr val="tx1"/>
              </a:buClr>
            </a:pPr>
            <a:r>
              <a:rPr lang="hu-HU" sz="2000"/>
              <a:t>Energia- és Klímatudatossági Szemléletformálási Cselekvési Terv (2015)</a:t>
            </a:r>
          </a:p>
          <a:p>
            <a:pPr marL="346075" indent="0" algn="l">
              <a:buNone/>
            </a:pPr>
            <a:r>
              <a:rPr lang="hu-HU" sz="1600"/>
              <a:t>“A magyar lakosság esetében a költségszempontú motiválás a legkézenfekvőbb.”</a:t>
            </a:r>
          </a:p>
          <a:p>
            <a:pPr lvl="0">
              <a:buClr>
                <a:schemeClr val="tx1"/>
              </a:buClr>
            </a:pPr>
            <a:r>
              <a:rPr lang="hu-HU" sz="2000"/>
              <a:t>III. és IV. Nemzeti Energiahatékonysági Cselekvési Terv, 2020 (2015)</a:t>
            </a:r>
          </a:p>
          <a:p>
            <a:pPr lvl="0">
              <a:buClr>
                <a:schemeClr val="tx1"/>
              </a:buClr>
            </a:pPr>
            <a:r>
              <a:rPr lang="hu-HU" sz="2000"/>
              <a:t>Nemzeti Épületenergetikai Stratégia (2015)</a:t>
            </a:r>
          </a:p>
          <a:p>
            <a:pPr lvl="0">
              <a:buClr>
                <a:schemeClr val="tx1"/>
              </a:buClr>
            </a:pPr>
            <a:r>
              <a:rPr lang="hu-HU" sz="2000"/>
              <a:t>Magyarország Nemzeti Energia- és Klímaterve (2020)</a:t>
            </a:r>
          </a:p>
          <a:p>
            <a:pPr lvl="0">
              <a:buClr>
                <a:schemeClr val="tx1"/>
              </a:buClr>
            </a:pPr>
            <a:r>
              <a:rPr lang="hu-HU" sz="2000"/>
              <a:t>Nemzeti Energiastratégia 2030, kitekintéssel 2040-ig (2020)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47650" y="375466"/>
            <a:ext cx="7886700" cy="65314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hu-HU" sz="4000" b="1" dirty="0"/>
              <a:t>Szakpolitika változása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576615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692396" y="1315600"/>
            <a:ext cx="7404354" cy="2591055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225"/>
              </a:spcAft>
              <a:buClr>
                <a:schemeClr val="tx1"/>
              </a:buClr>
              <a:tabLst>
                <a:tab pos="198835" algn="l"/>
              </a:tabLst>
            </a:pPr>
            <a:r>
              <a:rPr lang="hu-HU" altLang="hu-HU" sz="1900" i="1" dirty="0"/>
              <a:t>E</a:t>
            </a:r>
            <a:r>
              <a:rPr lang="hu-HU" altLang="hu-HU" sz="1900" dirty="0"/>
              <a:t> a háztartási szektor klímával korrigált végső </a:t>
            </a:r>
            <a:r>
              <a:rPr lang="hu-HU" altLang="hu-HU" sz="1900" dirty="0" err="1"/>
              <a:t>energiafelh</a:t>
            </a:r>
            <a:r>
              <a:rPr lang="en-US" altLang="hu-HU" sz="1900" dirty="0" err="1"/>
              <a:t>asználás</a:t>
            </a:r>
            <a:r>
              <a:rPr lang="hu-HU" altLang="hu-HU" sz="1900" dirty="0"/>
              <a:t>a (</a:t>
            </a:r>
            <a:r>
              <a:rPr lang="hu-HU" altLang="hu-HU" sz="1900" dirty="0" err="1"/>
              <a:t>toe</a:t>
            </a:r>
            <a:r>
              <a:rPr lang="hu-HU" altLang="hu-HU" sz="1900" dirty="0"/>
              <a:t>) </a:t>
            </a:r>
          </a:p>
          <a:p>
            <a:pPr>
              <a:spcBef>
                <a:spcPts val="0"/>
              </a:spcBef>
              <a:spcAft>
                <a:spcPts val="225"/>
              </a:spcAft>
              <a:buClr>
                <a:schemeClr val="tx1"/>
              </a:buClr>
              <a:tabLst>
                <a:tab pos="198835" algn="l"/>
              </a:tabLst>
            </a:pPr>
            <a:r>
              <a:rPr lang="hu-HU" altLang="hu-HU" sz="1900" i="1" dirty="0"/>
              <a:t>Y</a:t>
            </a:r>
            <a:r>
              <a:rPr lang="hu-HU" altLang="hu-HU" sz="1900" dirty="0"/>
              <a:t> az éves energetikai (áram, gáz és egyéb </a:t>
            </a:r>
            <a:r>
              <a:rPr lang="hu-HU" altLang="hu-HU" sz="1900" dirty="0" err="1"/>
              <a:t>tüzelőa</a:t>
            </a:r>
            <a:r>
              <a:rPr lang="en-US" altLang="hu-HU" sz="1900" dirty="0" err="1"/>
              <a:t>nyag</a:t>
            </a:r>
            <a:r>
              <a:rPr lang="hu-HU" altLang="hu-HU" sz="1900" dirty="0"/>
              <a:t>ok összesen) kiadások (Ft) </a:t>
            </a:r>
          </a:p>
          <a:p>
            <a:pPr>
              <a:spcBef>
                <a:spcPts val="0"/>
              </a:spcBef>
              <a:spcAft>
                <a:spcPts val="225"/>
              </a:spcAft>
              <a:buClr>
                <a:schemeClr val="tx1"/>
              </a:buClr>
              <a:tabLst>
                <a:tab pos="198835" algn="l"/>
              </a:tabLst>
            </a:pPr>
            <a:r>
              <a:rPr lang="hu-HU" altLang="hu-HU" sz="1900" i="1" dirty="0"/>
              <a:t>L</a:t>
            </a:r>
            <a:r>
              <a:rPr lang="hu-HU" altLang="hu-HU" sz="1900" dirty="0"/>
              <a:t> az éves kiadások (Ft) </a:t>
            </a:r>
          </a:p>
          <a:p>
            <a:pPr>
              <a:spcBef>
                <a:spcPts val="0"/>
              </a:spcBef>
              <a:spcAft>
                <a:spcPts val="225"/>
              </a:spcAft>
              <a:buClr>
                <a:schemeClr val="tx1"/>
              </a:buClr>
              <a:tabLst>
                <a:tab pos="198835" algn="l"/>
              </a:tabLst>
            </a:pPr>
            <a:r>
              <a:rPr lang="hu-HU" altLang="hu-HU" sz="1900" i="1" dirty="0"/>
              <a:t>P</a:t>
            </a:r>
            <a:r>
              <a:rPr lang="hu-HU" altLang="hu-HU" sz="1900" dirty="0"/>
              <a:t> a népesség száma (fő) </a:t>
            </a:r>
          </a:p>
          <a:p>
            <a:pPr>
              <a:spcBef>
                <a:spcPts val="0"/>
              </a:spcBef>
              <a:spcAft>
                <a:spcPts val="225"/>
              </a:spcAft>
              <a:buClr>
                <a:schemeClr val="tx1"/>
              </a:buClr>
              <a:tabLst>
                <a:tab pos="198835" algn="l"/>
              </a:tabLst>
            </a:pPr>
            <a:r>
              <a:rPr lang="hu-HU" altLang="hu-HU" sz="1900" i="1" dirty="0"/>
              <a:t>i</a:t>
            </a:r>
            <a:r>
              <a:rPr lang="hu-HU" altLang="hu-HU" sz="1900" dirty="0"/>
              <a:t> a jövedelmi </a:t>
            </a:r>
            <a:r>
              <a:rPr lang="hu-HU" altLang="hu-HU" sz="1900" dirty="0" err="1"/>
              <a:t>decilis</a:t>
            </a:r>
            <a:endParaRPr lang="hu-HU" altLang="hu-HU" sz="1900" dirty="0"/>
          </a:p>
          <a:p>
            <a:pPr>
              <a:spcBef>
                <a:spcPts val="0"/>
              </a:spcBef>
              <a:spcAft>
                <a:spcPts val="225"/>
              </a:spcAft>
              <a:buClr>
                <a:schemeClr val="tx1"/>
              </a:buClr>
              <a:tabLst>
                <a:tab pos="198835" algn="l"/>
              </a:tabLst>
            </a:pPr>
            <a:r>
              <a:rPr lang="hu-HU" altLang="hu-HU" sz="1900" i="1" dirty="0"/>
              <a:t>j</a:t>
            </a:r>
            <a:r>
              <a:rPr lang="hu-HU" altLang="hu-HU" sz="1900" dirty="0"/>
              <a:t> a háztartási energiafelhasználás fajtája: áram, gáz (palackos és vezetékes), folyékony és szilárd </a:t>
            </a:r>
            <a:r>
              <a:rPr lang="hu-HU" altLang="hu-HU" sz="1900" dirty="0" err="1"/>
              <a:t>tüzelőa</a:t>
            </a:r>
            <a:r>
              <a:rPr lang="en-US" altLang="hu-HU" sz="1900" dirty="0" err="1"/>
              <a:t>nyag</a:t>
            </a:r>
            <a:r>
              <a:rPr lang="hu-HU" altLang="hu-HU" sz="1900" dirty="0"/>
              <a:t>ok, központi fűtés, távhő</a:t>
            </a:r>
          </a:p>
          <a:p>
            <a:endParaRPr lang="hu-HU" sz="1900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667001" y="684127"/>
            <a:ext cx="13856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6" name="Téglalap 5"/>
          <p:cNvSpPr/>
          <p:nvPr/>
        </p:nvSpPr>
        <p:spPr>
          <a:xfrm>
            <a:off x="181878" y="4587603"/>
            <a:ext cx="11381472" cy="2241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0075" lvl="1" indent="-257175">
              <a:spcAft>
                <a:spcPts val="225"/>
              </a:spcAft>
              <a:buClr>
                <a:schemeClr val="tx1"/>
              </a:buClr>
              <a:buFontTx/>
              <a:buChar char="•"/>
            </a:pPr>
            <a:r>
              <a:rPr lang="hu-HU" altLang="hu-HU" sz="1900" dirty="0">
                <a:cs typeface="Times New Roman" panose="02020603050405020304" pitchFamily="18" charset="0"/>
              </a:rPr>
              <a:t>ΔE</a:t>
            </a:r>
            <a:r>
              <a:rPr lang="hu-HU" altLang="hu-HU" sz="1900" baseline="-25000" dirty="0">
                <a:cs typeface="Times New Roman" panose="02020603050405020304" pitchFamily="18" charset="0"/>
              </a:rPr>
              <a:t>PR</a:t>
            </a:r>
            <a:r>
              <a:rPr lang="hu-HU" altLang="hu-HU" sz="1900" dirty="0">
                <a:cs typeface="Times New Roman" panose="02020603050405020304" pitchFamily="18" charset="0"/>
              </a:rPr>
              <a:t> az </a:t>
            </a:r>
            <a:r>
              <a:rPr lang="hu-HU" altLang="hu-HU" sz="1900" dirty="0" err="1">
                <a:cs typeface="Times New Roman" panose="02020603050405020304" pitchFamily="18" charset="0"/>
              </a:rPr>
              <a:t>árhatás</a:t>
            </a:r>
            <a:r>
              <a:rPr lang="hu-HU" altLang="hu-HU" sz="1900" dirty="0">
                <a:cs typeface="Times New Roman" panose="02020603050405020304" pitchFamily="18" charset="0"/>
              </a:rPr>
              <a:t>: </a:t>
            </a:r>
            <a:r>
              <a:rPr lang="hu-HU" sz="1900" dirty="0">
                <a:cs typeface="Times New Roman" panose="02020603050405020304" pitchFamily="18" charset="0"/>
              </a:rPr>
              <a:t>az árak változásának hatása</a:t>
            </a:r>
            <a:endParaRPr lang="hu-HU" altLang="hu-HU" sz="1900" dirty="0">
              <a:cs typeface="Times New Roman" panose="02020603050405020304" pitchFamily="18" charset="0"/>
            </a:endParaRPr>
          </a:p>
          <a:p>
            <a:pPr marL="600075" lvl="1" indent="-257175">
              <a:spcAft>
                <a:spcPts val="225"/>
              </a:spcAft>
              <a:buClr>
                <a:schemeClr val="tx1"/>
              </a:buClr>
              <a:buFontTx/>
              <a:buChar char="•"/>
            </a:pPr>
            <a:r>
              <a:rPr lang="hu-HU" altLang="hu-HU" sz="1900" dirty="0">
                <a:cs typeface="Times New Roman" panose="02020603050405020304" pitchFamily="18" charset="0"/>
              </a:rPr>
              <a:t>ΔE</a:t>
            </a:r>
            <a:r>
              <a:rPr lang="hu-HU" altLang="hu-HU" sz="1900" baseline="-25000" dirty="0">
                <a:cs typeface="Times New Roman" panose="02020603050405020304" pitchFamily="18" charset="0"/>
              </a:rPr>
              <a:t>S1</a:t>
            </a:r>
            <a:r>
              <a:rPr lang="hu-HU" altLang="hu-HU" sz="1900" dirty="0">
                <a:cs typeface="Times New Roman" panose="02020603050405020304" pitchFamily="18" charset="0"/>
              </a:rPr>
              <a:t> az intenzív strukturális hatás: </a:t>
            </a:r>
            <a:r>
              <a:rPr lang="hu-HU" sz="1900" dirty="0">
                <a:cs typeface="Times New Roman" panose="02020603050405020304" pitchFamily="18" charset="0"/>
              </a:rPr>
              <a:t>az energetikai kiadások energiafajták szerinti változásának hatása (összetétel hatás)</a:t>
            </a:r>
            <a:endParaRPr lang="hu-HU" altLang="hu-HU" sz="1900" dirty="0">
              <a:cs typeface="Times New Roman" panose="02020603050405020304" pitchFamily="18" charset="0"/>
            </a:endParaRPr>
          </a:p>
          <a:p>
            <a:pPr marL="600075" lvl="1" indent="-257175">
              <a:spcAft>
                <a:spcPts val="225"/>
              </a:spcAft>
              <a:buClr>
                <a:schemeClr val="tx1"/>
              </a:buClr>
              <a:buFontTx/>
              <a:buChar char="•"/>
            </a:pPr>
            <a:r>
              <a:rPr lang="hu-HU" altLang="hu-HU" sz="1900" dirty="0">
                <a:cs typeface="Times New Roman" panose="02020603050405020304" pitchFamily="18" charset="0"/>
              </a:rPr>
              <a:t>ΔE</a:t>
            </a:r>
            <a:r>
              <a:rPr lang="hu-HU" altLang="hu-HU" sz="1900" baseline="-25000" dirty="0">
                <a:cs typeface="Times New Roman" panose="02020603050405020304" pitchFamily="18" charset="0"/>
              </a:rPr>
              <a:t>S2</a:t>
            </a:r>
            <a:r>
              <a:rPr lang="hu-HU" altLang="hu-HU" sz="1900" dirty="0">
                <a:cs typeface="Times New Roman" panose="02020603050405020304" pitchFamily="18" charset="0"/>
              </a:rPr>
              <a:t> az extenzív strukturális hatás: </a:t>
            </a:r>
            <a:r>
              <a:rPr lang="hu-HU" sz="1900" dirty="0">
                <a:cs typeface="Times New Roman" panose="02020603050405020304" pitchFamily="18" charset="0"/>
              </a:rPr>
              <a:t>az energetikai kiadások összes éves kiadáshoz viszonyított részaránya változásának hatása</a:t>
            </a:r>
            <a:endParaRPr lang="hu-HU" altLang="hu-HU" sz="1900" dirty="0">
              <a:cs typeface="Times New Roman" panose="02020603050405020304" pitchFamily="18" charset="0"/>
            </a:endParaRPr>
          </a:p>
          <a:p>
            <a:pPr marL="600075" lvl="1" indent="-257175">
              <a:spcAft>
                <a:spcPts val="225"/>
              </a:spcAft>
              <a:buClr>
                <a:schemeClr val="tx1"/>
              </a:buClr>
              <a:buFontTx/>
              <a:buChar char="•"/>
            </a:pPr>
            <a:r>
              <a:rPr lang="hu-HU" altLang="hu-HU" sz="1900" dirty="0">
                <a:cs typeface="Times New Roman" panose="02020603050405020304" pitchFamily="18" charset="0"/>
              </a:rPr>
              <a:t>ΔE</a:t>
            </a:r>
            <a:r>
              <a:rPr lang="hu-HU" altLang="hu-HU" sz="1900" baseline="-25000" dirty="0">
                <a:cs typeface="Times New Roman" panose="02020603050405020304" pitchFamily="18" charset="0"/>
              </a:rPr>
              <a:t>EP</a:t>
            </a:r>
            <a:r>
              <a:rPr lang="hu-HU" altLang="hu-HU" sz="1900" dirty="0">
                <a:cs typeface="Times New Roman" panose="02020603050405020304" pitchFamily="18" charset="0"/>
              </a:rPr>
              <a:t> a kiadási hatás: </a:t>
            </a:r>
            <a:r>
              <a:rPr lang="hu-HU" sz="1900" dirty="0">
                <a:cs typeface="Times New Roman" panose="02020603050405020304" pitchFamily="18" charset="0"/>
              </a:rPr>
              <a:t>az egy főre jutó éves kiadások változásának hatása</a:t>
            </a:r>
            <a:endParaRPr lang="hu-HU" altLang="hu-HU" sz="1900" dirty="0">
              <a:cs typeface="Times New Roman" panose="02020603050405020304" pitchFamily="18" charset="0"/>
            </a:endParaRPr>
          </a:p>
          <a:p>
            <a:pPr marL="600075" lvl="1" indent="-257175">
              <a:spcAft>
                <a:spcPts val="225"/>
              </a:spcAft>
              <a:buClr>
                <a:schemeClr val="tx1"/>
              </a:buClr>
              <a:buFontTx/>
              <a:buChar char="•"/>
            </a:pPr>
            <a:r>
              <a:rPr lang="hu-HU" altLang="hu-HU" sz="1900" dirty="0">
                <a:cs typeface="Times New Roman" panose="02020603050405020304" pitchFamily="18" charset="0"/>
              </a:rPr>
              <a:t>ΔE</a:t>
            </a:r>
            <a:r>
              <a:rPr lang="hu-HU" altLang="hu-HU" sz="1900" baseline="-25000" dirty="0">
                <a:cs typeface="Times New Roman" panose="02020603050405020304" pitchFamily="18" charset="0"/>
              </a:rPr>
              <a:t>PO </a:t>
            </a:r>
            <a:r>
              <a:rPr lang="hu-HU" altLang="hu-HU" sz="1900" dirty="0">
                <a:cs typeface="Times New Roman" panose="02020603050405020304" pitchFamily="18" charset="0"/>
              </a:rPr>
              <a:t>a népességhatás: </a:t>
            </a:r>
            <a:r>
              <a:rPr lang="hu-HU" sz="1900" dirty="0">
                <a:cs typeface="Times New Roman" panose="02020603050405020304" pitchFamily="18" charset="0"/>
              </a:rPr>
              <a:t>az egyes jövedelmi </a:t>
            </a:r>
            <a:r>
              <a:rPr lang="hu-HU" sz="1900" dirty="0" err="1">
                <a:cs typeface="Times New Roman" panose="02020603050405020304" pitchFamily="18" charset="0"/>
              </a:rPr>
              <a:t>decilisekbe</a:t>
            </a:r>
            <a:r>
              <a:rPr lang="hu-HU" sz="1900" dirty="0">
                <a:cs typeface="Times New Roman" panose="02020603050405020304" pitchFamily="18" charset="0"/>
              </a:rPr>
              <a:t> tartozó népesség nagyságának változása</a:t>
            </a:r>
            <a:endParaRPr lang="hu-HU" altLang="hu-HU" sz="1900" dirty="0">
              <a:cs typeface="Times New Roman" panose="02020603050405020304" pitchFamily="18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667001" y="684127"/>
            <a:ext cx="13856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667001" y="684127"/>
            <a:ext cx="13856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567902" y="2945582"/>
            <a:ext cx="3744110" cy="764755"/>
          </a:xfrm>
          <a:prstGeom prst="rect">
            <a:avLst/>
          </a:prstGeom>
          <a:noFill/>
        </p:spPr>
      </p:pic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2667001" y="684127"/>
            <a:ext cx="13856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2667001" y="684127"/>
            <a:ext cx="138564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3" cstate="print"/>
          <a:srcRect l="16791" t="-10787" r="17287" b="24494"/>
          <a:stretch>
            <a:fillRect/>
          </a:stretch>
        </p:blipFill>
        <p:spPr bwMode="auto">
          <a:xfrm>
            <a:off x="456427" y="3955885"/>
            <a:ext cx="7711169" cy="58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4" cstate="print"/>
          <a:srcRect l="33785" t="-11751" r="32430" b="17742"/>
          <a:stretch>
            <a:fillRect/>
          </a:stretch>
        </p:blipFill>
        <p:spPr bwMode="auto">
          <a:xfrm>
            <a:off x="567902" y="1699105"/>
            <a:ext cx="3078079" cy="91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81878" y="350734"/>
            <a:ext cx="8793893" cy="76475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hu-HU" altLang="hu-HU" b="1" dirty="0">
                <a:solidFill>
                  <a:schemeClr val="tx1"/>
                </a:solidFill>
              </a:rPr>
              <a:t>LMDI-féle </a:t>
            </a:r>
            <a:r>
              <a:rPr lang="hu-HU" altLang="hu-HU" b="1" dirty="0" err="1">
                <a:solidFill>
                  <a:schemeClr val="tx1"/>
                </a:solidFill>
              </a:rPr>
              <a:t>indexdekompozíciós</a:t>
            </a:r>
            <a:r>
              <a:rPr lang="hu-HU" altLang="hu-HU" b="1" dirty="0">
                <a:solidFill>
                  <a:schemeClr val="tx1"/>
                </a:solidFill>
              </a:rPr>
              <a:t> módszer</a:t>
            </a:r>
            <a:endParaRPr lang="hu-H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23940"/>
      </p:ext>
    </p:extLst>
  </p:cSld>
  <p:clrMapOvr>
    <a:masterClrMapping/>
  </p:clrMapOvr>
</p:sld>
</file>

<file path=ppt/theme/theme1.xml><?xml version="1.0" encoding="utf-8"?>
<a:theme xmlns:a="http://schemas.openxmlformats.org/drawingml/2006/main" name="Téma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éma3" id="{F3C8FE3E-9E5C-4B15-A3B5-8EDE21045C1B}" vid="{083F5309-CA60-4A88-90D7-51EF68FC601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</TotalTime>
  <Words>2328</Words>
  <Application>Microsoft Office PowerPoint</Application>
  <PresentationFormat>Widescreen</PresentationFormat>
  <Paragraphs>304</Paragraphs>
  <Slides>24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Wingdings</vt:lpstr>
      <vt:lpstr>Téma3</vt:lpstr>
      <vt:lpstr>Hogyan hatott a rezsicsökkentés a fogyasztókra?</vt:lpstr>
      <vt:lpstr>Tartalom</vt:lpstr>
      <vt:lpstr>Kutatási előzmények</vt:lpstr>
      <vt:lpstr>Rezsicsökkentés szakaszai</vt:lpstr>
      <vt:lpstr>Szakpolitikai indokok</vt:lpstr>
      <vt:lpstr>A rezsijellegű kiadások aránya a háztartások éves kiadásaiban (Visegrádi Négyek, 2000, 2015, 2018, %)</vt:lpstr>
      <vt:lpstr>A közepes fogyasztók* adókkal és illetékekkel terhelt energiaárai az EU országaiban, 2010, 2015 és 2018 (EU28 = 100, EUR, vásárlóerő-egység/kilowattóra)</vt:lpstr>
      <vt:lpstr>Szakpolitika változása</vt:lpstr>
      <vt:lpstr>LMDI-féle indexdekompozíciós módszer</vt:lpstr>
      <vt:lpstr>A lakossági energiafelhasználás változásának összetevői,  2010–2018 (PJ)</vt:lpstr>
      <vt:lpstr>PowerPoint Presentation</vt:lpstr>
      <vt:lpstr>Az árhatás nagysága jövedelmi tizedenként, 2010–2018 (petajoule)</vt:lpstr>
      <vt:lpstr>Szegénység, energiaszegénység és társadalmi egyenlőtlenségek</vt:lpstr>
      <vt:lpstr>Fogyasztási kiadások összetétele</vt:lpstr>
      <vt:lpstr>Tűzifa-felhasználás</vt:lpstr>
      <vt:lpstr>A háztartási szektor végső energiafelhasználásának megoszlása (2010, 2015, 2020, %) </vt:lpstr>
      <vt:lpstr>A fenntartható energiaátmenet indexének földrajzi megoszlása az Európai Unióban 2019-ben és a változás (%, 2007 és 2019 között)</vt:lpstr>
      <vt:lpstr>Energiahatékonyság és energiatakarékosság </vt:lpstr>
      <vt:lpstr>Lakossági energiahatékonysági programok (2007-2020)</vt:lpstr>
      <vt:lpstr>Egyéb negatív hatások </vt:lpstr>
      <vt:lpstr>Összegzés és következtetések </vt:lpstr>
      <vt:lpstr>Kihívások és problémák</vt:lpstr>
      <vt:lpstr>Háttérelemzések</vt:lpstr>
      <vt:lpstr>Köszönöm a megtisztelő figyelmet!</vt:lpstr>
    </vt:vector>
  </TitlesOfParts>
  <Company>Mediart Stúdió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User</dc:creator>
  <cp:lastModifiedBy>Tekla Szép, PhD</cp:lastModifiedBy>
  <cp:revision>90</cp:revision>
  <dcterms:created xsi:type="dcterms:W3CDTF">2021-07-22T09:18:42Z</dcterms:created>
  <dcterms:modified xsi:type="dcterms:W3CDTF">2022-10-06T09:41:32Z</dcterms:modified>
</cp:coreProperties>
</file>