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11" r:id="rId1"/>
  </p:sldMasterIdLst>
  <p:sldIdLst>
    <p:sldId id="256" r:id="rId2"/>
    <p:sldId id="258" r:id="rId3"/>
    <p:sldId id="312" r:id="rId4"/>
    <p:sldId id="313" r:id="rId5"/>
    <p:sldId id="310" r:id="rId6"/>
    <p:sldId id="301" r:id="rId7"/>
    <p:sldId id="304" r:id="rId8"/>
    <p:sldId id="302" r:id="rId9"/>
    <p:sldId id="307" r:id="rId10"/>
    <p:sldId id="286" r:id="rId11"/>
    <p:sldId id="281" r:id="rId12"/>
    <p:sldId id="283" r:id="rId13"/>
    <p:sldId id="282" r:id="rId14"/>
    <p:sldId id="303" r:id="rId15"/>
    <p:sldId id="287" r:id="rId16"/>
    <p:sldId id="259" r:id="rId17"/>
    <p:sldId id="288" r:id="rId18"/>
    <p:sldId id="291" r:id="rId19"/>
    <p:sldId id="284" r:id="rId20"/>
    <p:sldId id="285" r:id="rId21"/>
    <p:sldId id="305" r:id="rId22"/>
    <p:sldId id="289" r:id="rId23"/>
    <p:sldId id="290" r:id="rId24"/>
    <p:sldId id="292" r:id="rId25"/>
    <p:sldId id="293" r:id="rId26"/>
    <p:sldId id="294" r:id="rId27"/>
    <p:sldId id="295" r:id="rId28"/>
    <p:sldId id="296" r:id="rId29"/>
    <p:sldId id="297" r:id="rId30"/>
    <p:sldId id="298" r:id="rId31"/>
    <p:sldId id="299" r:id="rId32"/>
    <p:sldId id="315" r:id="rId33"/>
    <p:sldId id="309" r:id="rId34"/>
    <p:sldId id="314" r:id="rId35"/>
    <p:sldId id="316" r:id="rId36"/>
    <p:sldId id="257" r:id="rId37"/>
    <p:sldId id="300" r:id="rId38"/>
    <p:sldId id="308" r:id="rId39"/>
    <p:sldId id="306" r:id="rId4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286" autoAdjust="0"/>
    <p:restoredTop sz="94660"/>
  </p:normalViewPr>
  <p:slideViewPr>
    <p:cSldViewPr snapToGrid="0">
      <p:cViewPr varScale="1">
        <p:scale>
          <a:sx n="56" d="100"/>
          <a:sy n="56" d="100"/>
        </p:scale>
        <p:origin x="872" y="44"/>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0" Type="http://schemas.openxmlformats.org/officeDocument/2006/relationships/slide" Target="slides/slide19.xml"/><Relationship Id="rId41"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zép Tekla" userId="3b7fe314-b6b2-4bb5-bc1c-68a235b89353" providerId="ADAL" clId="{3F503A18-2CAD-434B-8420-853A5186D5CF}"/>
    <pc:docChg chg="undo custSel addSld delSld modSld">
      <pc:chgData name="Szép Tekla" userId="3b7fe314-b6b2-4bb5-bc1c-68a235b89353" providerId="ADAL" clId="{3F503A18-2CAD-434B-8420-853A5186D5CF}" dt="2026-04-17T04:55:35.897" v="3768" actId="20577"/>
      <pc:docMkLst>
        <pc:docMk/>
      </pc:docMkLst>
      <pc:sldChg chg="modSp mod">
        <pc:chgData name="Szép Tekla" userId="3b7fe314-b6b2-4bb5-bc1c-68a235b89353" providerId="ADAL" clId="{3F503A18-2CAD-434B-8420-853A5186D5CF}" dt="2026-04-17T04:55:35.897" v="3768" actId="20577"/>
        <pc:sldMkLst>
          <pc:docMk/>
          <pc:sldMk cId="1659754120" sldId="282"/>
        </pc:sldMkLst>
        <pc:spChg chg="mod">
          <ac:chgData name="Szép Tekla" userId="3b7fe314-b6b2-4bb5-bc1c-68a235b89353" providerId="ADAL" clId="{3F503A18-2CAD-434B-8420-853A5186D5CF}" dt="2026-04-17T04:55:35.897" v="3768" actId="20577"/>
          <ac:spMkLst>
            <pc:docMk/>
            <pc:sldMk cId="1659754120" sldId="282"/>
            <ac:spMk id="3" creationId="{00000000-0000-0000-0000-000000000000}"/>
          </ac:spMkLst>
        </pc:spChg>
      </pc:sldChg>
      <pc:sldChg chg="mod modShow">
        <pc:chgData name="Szép Tekla" userId="3b7fe314-b6b2-4bb5-bc1c-68a235b89353" providerId="ADAL" clId="{3F503A18-2CAD-434B-8420-853A5186D5CF}" dt="2026-04-17T04:52:28.718" v="3765" actId="729"/>
        <pc:sldMkLst>
          <pc:docMk/>
          <pc:sldMk cId="1168867057" sldId="312"/>
        </pc:sldMkLst>
      </pc:sldChg>
      <pc:sldChg chg="mod modShow">
        <pc:chgData name="Szép Tekla" userId="3b7fe314-b6b2-4bb5-bc1c-68a235b89353" providerId="ADAL" clId="{3F503A18-2CAD-434B-8420-853A5186D5CF}" dt="2026-04-17T04:52:34.082" v="3766" actId="729"/>
        <pc:sldMkLst>
          <pc:docMk/>
          <pc:sldMk cId="2042817416" sldId="313"/>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4/17/2026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8127339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4/17/2026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7005547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4/17/2026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9627942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4/17/2026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9609844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4/17/2026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6492219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smtClean="0"/>
              <a:pPr/>
              <a:t>4/17/2026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5285945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4/17/2026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0190813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4/17/2026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94134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4/17/2026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9177229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4/17/2026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1424378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4/17/2026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8220174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61BEF0D-F0BB-DE4B-95CE-6DB70DBA9567}" type="datetimeFigureOut">
              <a:rPr lang="en-US" smtClean="0"/>
              <a:pPr/>
              <a:t>4/17/2026</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341191104"/>
      </p:ext>
    </p:extLst>
  </p:cSld>
  <p:clrMap bg1="lt1" tx1="dk1" bg2="lt2" tx2="dk2" accent1="accent1" accent2="accent2" accent3="accent3" accent4="accent4" accent5="accent5" accent6="accent6" hlink="hlink" folHlink="folHlink"/>
  <p:sldLayoutIdLst>
    <p:sldLayoutId id="2147483712" r:id="rId1"/>
    <p:sldLayoutId id="2147483713" r:id="rId2"/>
    <p:sldLayoutId id="2147483714" r:id="rId3"/>
    <p:sldLayoutId id="2147483715" r:id="rId4"/>
    <p:sldLayoutId id="2147483716" r:id="rId5"/>
    <p:sldLayoutId id="2147483717" r:id="rId6"/>
    <p:sldLayoutId id="2147483718" r:id="rId7"/>
    <p:sldLayoutId id="2147483719" r:id="rId8"/>
    <p:sldLayoutId id="2147483720" r:id="rId9"/>
    <p:sldLayoutId id="2147483721" r:id="rId10"/>
    <p:sldLayoutId id="214748372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271" name="Rectangle 11270">
            <a:extLst>
              <a:ext uri="{FF2B5EF4-FFF2-40B4-BE49-F238E27FC236}">
                <a16:creationId xmlns:a16="http://schemas.microsoft.com/office/drawing/2014/main" id="{932495F0-C5CB-4823-AE70-EED61EBAB1B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FA610A4-9890-CD84-5373-7C11B2EB9983}"/>
              </a:ext>
            </a:extLst>
          </p:cNvPr>
          <p:cNvSpPr>
            <a:spLocks noGrp="1"/>
          </p:cNvSpPr>
          <p:nvPr>
            <p:ph type="ctrTitle"/>
          </p:nvPr>
        </p:nvSpPr>
        <p:spPr>
          <a:xfrm>
            <a:off x="753091" y="156456"/>
            <a:ext cx="10883738" cy="2898648"/>
          </a:xfrm>
        </p:spPr>
        <p:txBody>
          <a:bodyPr>
            <a:normAutofit/>
          </a:bodyPr>
          <a:lstStyle/>
          <a:p>
            <a:pPr algn="l"/>
            <a:r>
              <a:rPr lang="en-GB" sz="4800" b="1" noProof="0" dirty="0"/>
              <a:t>Houses of pain: Paying the poverty premium for energy inefficiency and inequity in Hungary</a:t>
            </a:r>
          </a:p>
        </p:txBody>
      </p:sp>
      <p:sp>
        <p:nvSpPr>
          <p:cNvPr id="3" name="Subtitle 2">
            <a:extLst>
              <a:ext uri="{FF2B5EF4-FFF2-40B4-BE49-F238E27FC236}">
                <a16:creationId xmlns:a16="http://schemas.microsoft.com/office/drawing/2014/main" id="{815CA0EE-6829-99CD-26C4-9FF6A7028015}"/>
              </a:ext>
            </a:extLst>
          </p:cNvPr>
          <p:cNvSpPr>
            <a:spLocks noGrp="1"/>
          </p:cNvSpPr>
          <p:nvPr>
            <p:ph type="subTitle" idx="1"/>
          </p:nvPr>
        </p:nvSpPr>
        <p:spPr>
          <a:xfrm>
            <a:off x="256502" y="3429001"/>
            <a:ext cx="5839498" cy="3272544"/>
          </a:xfrm>
        </p:spPr>
        <p:txBody>
          <a:bodyPr>
            <a:normAutofit fontScale="32500" lnSpcReduction="20000"/>
          </a:bodyPr>
          <a:lstStyle/>
          <a:p>
            <a:pPr algn="l">
              <a:lnSpc>
                <a:spcPct val="120000"/>
              </a:lnSpc>
            </a:pPr>
            <a:r>
              <a:rPr lang="en-GB" sz="7400" b="1" noProof="0" dirty="0"/>
              <a:t>Tekla Szép</a:t>
            </a:r>
            <a:r>
              <a:rPr lang="en-GB" sz="7400" noProof="0" dirty="0"/>
              <a:t>, Associate Professor, Institute of World and Regional Economics, University of Miskolc</a:t>
            </a:r>
          </a:p>
          <a:p>
            <a:pPr algn="l">
              <a:lnSpc>
                <a:spcPct val="120000"/>
              </a:lnSpc>
            </a:pPr>
            <a:r>
              <a:rPr lang="en-GB" sz="7400" b="1" noProof="0" dirty="0"/>
              <a:t>Michael LaBelle</a:t>
            </a:r>
            <a:r>
              <a:rPr lang="en-GB" sz="7400" noProof="0" dirty="0"/>
              <a:t>, Professor, Department of Environmental Sciences and Policy, Central European University</a:t>
            </a:r>
          </a:p>
          <a:p>
            <a:pPr algn="l"/>
            <a:endParaRPr lang="en-GB" sz="1500" noProof="0" dirty="0"/>
          </a:p>
        </p:txBody>
      </p:sp>
      <p:sp>
        <p:nvSpPr>
          <p:cNvPr id="11273" name="Rectangle 11272">
            <a:extLst>
              <a:ext uri="{FF2B5EF4-FFF2-40B4-BE49-F238E27FC236}">
                <a16:creationId xmlns:a16="http://schemas.microsoft.com/office/drawing/2014/main" id="{CB8B9C25-D80D-48EC-B83A-231219A80C3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182975"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pic>
        <p:nvPicPr>
          <p:cNvPr id="4" name="Kép 6">
            <a:extLst>
              <a:ext uri="{FF2B5EF4-FFF2-40B4-BE49-F238E27FC236}">
                <a16:creationId xmlns:a16="http://schemas.microsoft.com/office/drawing/2014/main" id="{9C86DEBB-99F1-CED9-5543-02681B0E1B3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792686" y="3382022"/>
            <a:ext cx="2982500" cy="795726"/>
          </a:xfrm>
          <a:prstGeom prst="rect">
            <a:avLst/>
          </a:prstGeom>
        </p:spPr>
      </p:pic>
      <p:sp>
        <p:nvSpPr>
          <p:cNvPr id="11275" name="Rectangle 11274">
            <a:extLst>
              <a:ext uri="{FF2B5EF4-FFF2-40B4-BE49-F238E27FC236}">
                <a16:creationId xmlns:a16="http://schemas.microsoft.com/office/drawing/2014/main" id="{601CC70B-8875-45A1-8AFD-7D546E3C0C1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53897" y="4177748"/>
            <a:ext cx="4824407"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1266" name="Picture 2" descr="Central European University - Wikipedia">
            <a:extLst>
              <a:ext uri="{FF2B5EF4-FFF2-40B4-BE49-F238E27FC236}">
                <a16:creationId xmlns:a16="http://schemas.microsoft.com/office/drawing/2014/main" id="{149C6572-F6CC-6FA1-AF84-09ED61A13066}"/>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714356" y="4732556"/>
            <a:ext cx="2951972" cy="12545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565286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959D26-EBF6-3E00-76A1-4A479692FD2D}"/>
              </a:ext>
            </a:extLst>
          </p:cNvPr>
          <p:cNvSpPr>
            <a:spLocks noGrp="1"/>
          </p:cNvSpPr>
          <p:nvPr>
            <p:ph type="title"/>
          </p:nvPr>
        </p:nvSpPr>
        <p:spPr>
          <a:xfrm>
            <a:off x="233364" y="214265"/>
            <a:ext cx="11248389" cy="1280890"/>
          </a:xfrm>
        </p:spPr>
        <p:txBody>
          <a:bodyPr>
            <a:normAutofit fontScale="90000"/>
          </a:bodyPr>
          <a:lstStyle/>
          <a:p>
            <a:r>
              <a:rPr lang="en-GB" noProof="0" dirty="0"/>
              <a:t>Conceptual approach of the energy poverty premium and energy equity threshold</a:t>
            </a:r>
          </a:p>
        </p:txBody>
      </p:sp>
      <p:pic>
        <p:nvPicPr>
          <p:cNvPr id="4" name="Content Placeholder 3">
            <a:extLst>
              <a:ext uri="{FF2B5EF4-FFF2-40B4-BE49-F238E27FC236}">
                <a16:creationId xmlns:a16="http://schemas.microsoft.com/office/drawing/2014/main" id="{8C5C9952-2CE8-2369-32CB-C145F8BC3169}"/>
              </a:ext>
            </a:extLst>
          </p:cNvPr>
          <p:cNvPicPr>
            <a:picLocks noGrp="1" noChangeAspect="1"/>
          </p:cNvPicPr>
          <p:nvPr>
            <p:ph idx="1"/>
          </p:nvPr>
        </p:nvPicPr>
        <p:blipFill>
          <a:blip r:embed="rId2"/>
          <a:stretch>
            <a:fillRect/>
          </a:stretch>
        </p:blipFill>
        <p:spPr>
          <a:xfrm>
            <a:off x="233364" y="1620883"/>
            <a:ext cx="7952741" cy="5362848"/>
          </a:xfrm>
          <a:prstGeom prst="rect">
            <a:avLst/>
          </a:prstGeom>
        </p:spPr>
      </p:pic>
      <p:sp>
        <p:nvSpPr>
          <p:cNvPr id="5" name="TextBox 4">
            <a:extLst>
              <a:ext uri="{FF2B5EF4-FFF2-40B4-BE49-F238E27FC236}">
                <a16:creationId xmlns:a16="http://schemas.microsoft.com/office/drawing/2014/main" id="{7D553A44-8EB9-349A-8941-AB882552F10D}"/>
              </a:ext>
            </a:extLst>
          </p:cNvPr>
          <p:cNvSpPr txBox="1"/>
          <p:nvPr/>
        </p:nvSpPr>
        <p:spPr>
          <a:xfrm>
            <a:off x="8218169" y="1689462"/>
            <a:ext cx="3774757" cy="4401205"/>
          </a:xfrm>
          <a:prstGeom prst="rect">
            <a:avLst/>
          </a:prstGeom>
          <a:noFill/>
        </p:spPr>
        <p:txBody>
          <a:bodyPr wrap="square">
            <a:spAutoFit/>
          </a:bodyPr>
          <a:lstStyle/>
          <a:p>
            <a:pPr marL="285750" indent="-285750">
              <a:buFont typeface="Arial" panose="020B0604020202020204" pitchFamily="34" charset="0"/>
              <a:buChar char="•"/>
            </a:pPr>
            <a:r>
              <a:rPr lang="en-GB" sz="2000" noProof="0">
                <a:effectLst/>
                <a:ea typeface="Aptos" panose="020B0004020202020204" pitchFamily="34" charset="0"/>
                <a:cs typeface="Arial" panose="020B0604020202020204" pitchFamily="34" charset="0"/>
              </a:rPr>
              <a:t>Poverty premium </a:t>
            </a:r>
            <a:r>
              <a:rPr lang="en-GB" sz="2000" noProof="0">
                <a:effectLst/>
                <a:ea typeface="Aptos" panose="020B0004020202020204" pitchFamily="34" charset="0"/>
                <a:cs typeface="Arial" panose="020B0604020202020204" pitchFamily="34" charset="0"/>
                <a:sym typeface="Wingdings" panose="05000000000000000000" pitchFamily="2" charset="2"/>
              </a:rPr>
              <a:t> </a:t>
            </a:r>
            <a:r>
              <a:rPr lang="en-GB" sz="2000" noProof="0">
                <a:effectLst/>
                <a:ea typeface="Aptos" panose="020B0004020202020204" pitchFamily="34" charset="0"/>
                <a:cs typeface="Arial" panose="020B0604020202020204" pitchFamily="34" charset="0"/>
              </a:rPr>
              <a:t> combination of LILEE-index, the 2M and the 10% threshold to determine the energy equity threshold </a:t>
            </a:r>
          </a:p>
          <a:p>
            <a:pPr marL="285750" indent="-285750">
              <a:buFont typeface="Arial" panose="020B0604020202020204" pitchFamily="34" charset="0"/>
              <a:buChar char="•"/>
            </a:pPr>
            <a:r>
              <a:rPr lang="en-GB" sz="2000" noProof="0">
                <a:effectLst/>
                <a:ea typeface="Aptos" panose="020B0004020202020204" pitchFamily="34" charset="0"/>
                <a:cs typeface="Arial" panose="020B0604020202020204" pitchFamily="34" charset="0"/>
              </a:rPr>
              <a:t>Two conditions: </a:t>
            </a:r>
          </a:p>
          <a:p>
            <a:pPr marL="342900" indent="-342900">
              <a:buFont typeface="+mj-lt"/>
              <a:buAutoNum type="arabicPeriod"/>
            </a:pPr>
            <a:r>
              <a:rPr lang="en-GB" sz="2000" noProof="0">
                <a:effectLst/>
                <a:ea typeface="Aptos" panose="020B0004020202020204" pitchFamily="34" charset="0"/>
                <a:cs typeface="Arial" panose="020B0604020202020204" pitchFamily="34" charset="0"/>
              </a:rPr>
              <a:t>a household’s energy efficiency rating must be below a certain category (it will be defined later) </a:t>
            </a:r>
          </a:p>
          <a:p>
            <a:pPr marL="342900" indent="-342900">
              <a:buFont typeface="+mj-lt"/>
              <a:buAutoNum type="arabicPeriod"/>
            </a:pPr>
            <a:r>
              <a:rPr lang="en-GB" sz="2000" noProof="0">
                <a:effectLst/>
                <a:ea typeface="Aptos" panose="020B0004020202020204" pitchFamily="34" charset="0"/>
                <a:cs typeface="Arial" panose="020B0604020202020204" pitchFamily="34" charset="0"/>
              </a:rPr>
              <a:t>and the share of energy expenditures to net income must be above either 2M</a:t>
            </a:r>
            <a:r>
              <a:rPr lang="en-GB" sz="2000" baseline="-25000" noProof="0">
                <a:effectLst/>
                <a:ea typeface="Aptos" panose="020B0004020202020204" pitchFamily="34" charset="0"/>
                <a:cs typeface="Arial" panose="020B0604020202020204" pitchFamily="34" charset="0"/>
              </a:rPr>
              <a:t>quintiles </a:t>
            </a:r>
            <a:r>
              <a:rPr lang="en-GB" sz="2000" noProof="0">
                <a:effectLst/>
                <a:ea typeface="Aptos" panose="020B0004020202020204" pitchFamily="34" charset="0"/>
                <a:cs typeface="Arial" panose="020B0604020202020204" pitchFamily="34" charset="0"/>
              </a:rPr>
              <a:t>or 10%.</a:t>
            </a:r>
            <a:endParaRPr lang="en-GB" sz="2000" noProof="0" dirty="0"/>
          </a:p>
        </p:txBody>
      </p:sp>
    </p:spTree>
    <p:extLst>
      <p:ext uri="{BB962C8B-B14F-4D97-AF65-F5344CB8AC3E}">
        <p14:creationId xmlns:p14="http://schemas.microsoft.com/office/powerpoint/2010/main" val="21954574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ím 1"/>
          <p:cNvSpPr>
            <a:spLocks noGrp="1"/>
          </p:cNvSpPr>
          <p:nvPr>
            <p:ph type="title"/>
          </p:nvPr>
        </p:nvSpPr>
        <p:spPr>
          <a:xfrm>
            <a:off x="450849" y="108205"/>
            <a:ext cx="7028907" cy="504825"/>
          </a:xfrm>
        </p:spPr>
        <p:txBody>
          <a:bodyPr>
            <a:noAutofit/>
          </a:bodyPr>
          <a:lstStyle/>
          <a:p>
            <a:r>
              <a:rPr lang="en-GB" noProof="0" dirty="0"/>
              <a:t>Steps of the state intervention </a:t>
            </a:r>
          </a:p>
        </p:txBody>
      </p:sp>
      <p:sp>
        <p:nvSpPr>
          <p:cNvPr id="7" name="Tartalom helye 2"/>
          <p:cNvSpPr>
            <a:spLocks noGrp="1"/>
          </p:cNvSpPr>
          <p:nvPr>
            <p:ph idx="1"/>
          </p:nvPr>
        </p:nvSpPr>
        <p:spPr>
          <a:xfrm>
            <a:off x="450849" y="777240"/>
            <a:ext cx="11230611" cy="5972555"/>
          </a:xfrm>
        </p:spPr>
        <p:txBody>
          <a:bodyPr>
            <a:noAutofit/>
          </a:bodyPr>
          <a:lstStyle/>
          <a:p>
            <a:pPr marL="457200" indent="-457200">
              <a:buClr>
                <a:schemeClr val="tx2"/>
              </a:buClr>
              <a:buFont typeface="+mj-lt"/>
              <a:buAutoNum type="arabicPeriod"/>
            </a:pPr>
            <a:r>
              <a:rPr lang="en-GB" sz="2400" noProof="0" dirty="0">
                <a:solidFill>
                  <a:schemeClr val="tx1"/>
                </a:solidFill>
              </a:rPr>
              <a:t>Reduction in price of natural gas, electricity and district heating:</a:t>
            </a:r>
          </a:p>
          <a:p>
            <a:pPr marL="914400" lvl="1" indent="-457200">
              <a:buFont typeface="+mj-lt"/>
              <a:buAutoNum type="arabicPeriod"/>
            </a:pPr>
            <a:r>
              <a:rPr lang="en-GB" noProof="0" dirty="0">
                <a:solidFill>
                  <a:schemeClr val="tx1"/>
                </a:solidFill>
              </a:rPr>
              <a:t>January–October 2013: 10% for all the three energy sources</a:t>
            </a:r>
          </a:p>
          <a:p>
            <a:pPr marL="914400" lvl="1" indent="-457200">
              <a:buFont typeface="+mj-lt"/>
              <a:buAutoNum type="arabicPeriod"/>
            </a:pPr>
            <a:r>
              <a:rPr lang="en-GB" noProof="0" dirty="0">
                <a:solidFill>
                  <a:schemeClr val="tx1"/>
                </a:solidFill>
              </a:rPr>
              <a:t>From November 2013: 11.1% for all the three energy sources</a:t>
            </a:r>
          </a:p>
          <a:p>
            <a:pPr marL="914400" lvl="1" indent="-457200">
              <a:buFont typeface="+mj-lt"/>
              <a:buAutoNum type="arabicPeriod"/>
            </a:pPr>
            <a:r>
              <a:rPr lang="en-GB" noProof="0" dirty="0">
                <a:solidFill>
                  <a:schemeClr val="tx1"/>
                </a:solidFill>
              </a:rPr>
              <a:t>From April 2014: 6.5% for natural gas</a:t>
            </a:r>
          </a:p>
          <a:p>
            <a:pPr marL="457200" lvl="1" indent="0">
              <a:buClr>
                <a:schemeClr val="tx2"/>
              </a:buClr>
              <a:buNone/>
              <a:tabLst>
                <a:tab pos="903288" algn="l"/>
              </a:tabLst>
            </a:pPr>
            <a:r>
              <a:rPr lang="en-GB" noProof="0" dirty="0">
                <a:solidFill>
                  <a:schemeClr val="tx1"/>
                </a:solidFill>
              </a:rPr>
              <a:t>	September 2014: 5.7% for electricity</a:t>
            </a:r>
          </a:p>
          <a:p>
            <a:pPr marL="457200" lvl="1" indent="0">
              <a:buClr>
                <a:schemeClr val="tx2"/>
              </a:buClr>
              <a:buNone/>
              <a:tabLst>
                <a:tab pos="903288" algn="l"/>
              </a:tabLst>
            </a:pPr>
            <a:r>
              <a:rPr lang="en-GB" noProof="0" dirty="0">
                <a:solidFill>
                  <a:schemeClr val="tx1"/>
                </a:solidFill>
              </a:rPr>
              <a:t>	October 2014: 3.3% for district heating</a:t>
            </a:r>
          </a:p>
          <a:p>
            <a:pPr marL="457200" lvl="1" indent="0" algn="ctr">
              <a:buClr>
                <a:schemeClr val="tx2"/>
              </a:buClr>
              <a:buNone/>
              <a:tabLst>
                <a:tab pos="903288" algn="l"/>
              </a:tabLst>
            </a:pPr>
            <a:r>
              <a:rPr lang="en-GB" noProof="0" dirty="0">
                <a:solidFill>
                  <a:srgbClr val="FF0000"/>
                </a:solidFill>
              </a:rPr>
              <a:t>The prices are uniform across all households (with no differentiation based on income level or social status)!</a:t>
            </a:r>
          </a:p>
          <a:p>
            <a:pPr marL="457200" lvl="1" indent="0">
              <a:buClr>
                <a:schemeClr val="tx2"/>
              </a:buClr>
              <a:buNone/>
              <a:tabLst>
                <a:tab pos="903288" algn="l"/>
              </a:tabLst>
            </a:pPr>
            <a:endParaRPr lang="en-GB" noProof="0" dirty="0">
              <a:solidFill>
                <a:schemeClr val="tx1"/>
              </a:solidFill>
            </a:endParaRPr>
          </a:p>
          <a:p>
            <a:pPr marL="457200" lvl="1" indent="0">
              <a:buClr>
                <a:schemeClr val="tx2"/>
              </a:buClr>
              <a:buNone/>
              <a:tabLst>
                <a:tab pos="903288" algn="l"/>
              </a:tabLst>
            </a:pPr>
            <a:endParaRPr lang="en-GB" noProof="0" dirty="0">
              <a:solidFill>
                <a:schemeClr val="tx1"/>
              </a:solidFill>
            </a:endParaRPr>
          </a:p>
          <a:p>
            <a:pPr marL="457200" indent="-457200">
              <a:buClr>
                <a:schemeClr val="tx2"/>
              </a:buClr>
              <a:buFont typeface="+mj-lt"/>
              <a:buAutoNum type="arabicPeriod"/>
            </a:pPr>
            <a:endParaRPr lang="en-GB" sz="2400" noProof="0" dirty="0">
              <a:solidFill>
                <a:schemeClr val="tx1"/>
              </a:solidFill>
            </a:endParaRPr>
          </a:p>
          <a:p>
            <a:pPr marL="457200" indent="-457200">
              <a:buClr>
                <a:schemeClr val="tx2"/>
              </a:buClr>
              <a:buFont typeface="+mj-lt"/>
              <a:buAutoNum type="arabicPeriod"/>
            </a:pPr>
            <a:r>
              <a:rPr lang="en-GB" sz="2400" noProof="0" dirty="0">
                <a:solidFill>
                  <a:schemeClr val="tx1"/>
                </a:solidFill>
              </a:rPr>
              <a:t>No inflation adjustment </a:t>
            </a:r>
            <a:r>
              <a:rPr lang="en-GB" sz="2400" noProof="0" dirty="0">
                <a:solidFill>
                  <a:schemeClr val="tx1"/>
                </a:solidFill>
                <a:sym typeface="Wingdings" panose="05000000000000000000" pitchFamily="2" charset="2"/>
              </a:rPr>
              <a:t> hidden utility cost reduction </a:t>
            </a:r>
            <a:endParaRPr lang="en-GB" sz="2400" noProof="0" dirty="0">
              <a:solidFill>
                <a:schemeClr val="tx1"/>
              </a:solidFill>
            </a:endParaRPr>
          </a:p>
          <a:p>
            <a:pPr marL="457200" indent="-457200">
              <a:buClr>
                <a:schemeClr val="tx2"/>
              </a:buClr>
              <a:buFont typeface="+mj-lt"/>
              <a:buAutoNum type="arabicPeriod"/>
            </a:pPr>
            <a:r>
              <a:rPr lang="en-GB" sz="2400" noProof="0" dirty="0">
                <a:solidFill>
                  <a:schemeClr val="tx1"/>
                </a:solidFill>
              </a:rPr>
              <a:t>Russia – </a:t>
            </a:r>
            <a:r>
              <a:rPr lang="en-GB" sz="2400" noProof="0" dirty="0" err="1">
                <a:solidFill>
                  <a:schemeClr val="tx1"/>
                </a:solidFill>
              </a:rPr>
              <a:t>Ukrain</a:t>
            </a:r>
            <a:r>
              <a:rPr lang="hu-HU" sz="2400" noProof="0" dirty="0">
                <a:solidFill>
                  <a:schemeClr val="tx1"/>
                </a:solidFill>
              </a:rPr>
              <a:t>e</a:t>
            </a:r>
            <a:r>
              <a:rPr lang="en-GB" sz="2400" noProof="0" dirty="0">
                <a:solidFill>
                  <a:schemeClr val="tx1"/>
                </a:solidFill>
              </a:rPr>
              <a:t> war / energy crises </a:t>
            </a:r>
            <a:r>
              <a:rPr lang="en-GB" sz="2400" noProof="0" dirty="0">
                <a:solidFill>
                  <a:schemeClr val="tx1"/>
                </a:solidFill>
                <a:sym typeface="Wingdings" panose="05000000000000000000" pitchFamily="2" charset="2"/>
              </a:rPr>
              <a:t> </a:t>
            </a:r>
            <a:r>
              <a:rPr lang="en-GB" sz="2400" noProof="0" dirty="0">
                <a:solidFill>
                  <a:schemeClr val="tx1"/>
                </a:solidFill>
              </a:rPr>
              <a:t>Adjustment of the programme</a:t>
            </a:r>
          </a:p>
          <a:p>
            <a:pPr marL="857250" lvl="1" indent="-457200">
              <a:buClr>
                <a:schemeClr val="tx2"/>
              </a:buClr>
            </a:pPr>
            <a:r>
              <a:rPr lang="en-GB" noProof="0" dirty="0">
                <a:solidFill>
                  <a:schemeClr val="tx1"/>
                </a:solidFill>
              </a:rPr>
              <a:t>Government Decree 259/2022 (VII.21.) - block pricing system (so-called tiered rate)</a:t>
            </a:r>
          </a:p>
          <a:p>
            <a:pPr marL="0" indent="0">
              <a:buClr>
                <a:schemeClr val="tx2"/>
              </a:buClr>
              <a:buNone/>
            </a:pPr>
            <a:endParaRPr lang="en-GB" sz="2400" noProof="0" dirty="0">
              <a:solidFill>
                <a:schemeClr val="tx1"/>
              </a:solidFill>
            </a:endParaRPr>
          </a:p>
          <a:p>
            <a:pPr marL="0" indent="0">
              <a:buClr>
                <a:schemeClr val="tx2"/>
              </a:buClr>
              <a:buNone/>
            </a:pPr>
            <a:endParaRPr lang="en-GB" sz="2400" noProof="0" dirty="0"/>
          </a:p>
        </p:txBody>
      </p:sp>
      <p:sp>
        <p:nvSpPr>
          <p:cNvPr id="8" name="Téglalap 7"/>
          <p:cNvSpPr/>
          <p:nvPr/>
        </p:nvSpPr>
        <p:spPr>
          <a:xfrm>
            <a:off x="1268297" y="3946397"/>
            <a:ext cx="9655405" cy="1107996"/>
          </a:xfrm>
          <a:prstGeom prst="rect">
            <a:avLst/>
          </a:prstGeom>
          <a:solidFill>
            <a:schemeClr val="bg1">
              <a:lumMod val="75000"/>
            </a:schemeClr>
          </a:solidFill>
        </p:spPr>
        <p:txBody>
          <a:bodyPr wrap="square">
            <a:spAutoFit/>
          </a:bodyPr>
          <a:lstStyle/>
          <a:p>
            <a:pPr algn="ctr"/>
            <a:r>
              <a:rPr lang="en-GB" sz="2200" noProof="0" dirty="0"/>
              <a:t>Consequently, prices paid by households have fallen by a total of 25.2% for natural gas, 24.6% for electricity and 22.6% for district heating (10% for LPG).</a:t>
            </a:r>
          </a:p>
        </p:txBody>
      </p:sp>
    </p:spTree>
    <p:extLst>
      <p:ext uri="{BB962C8B-B14F-4D97-AF65-F5344CB8AC3E}">
        <p14:creationId xmlns:p14="http://schemas.microsoft.com/office/powerpoint/2010/main" val="24873487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2E0A67-FE08-897D-8647-09AA45AF9A13}"/>
              </a:ext>
            </a:extLst>
          </p:cNvPr>
          <p:cNvSpPr>
            <a:spLocks noGrp="1"/>
          </p:cNvSpPr>
          <p:nvPr>
            <p:ph type="title"/>
          </p:nvPr>
        </p:nvSpPr>
        <p:spPr>
          <a:xfrm>
            <a:off x="285751" y="0"/>
            <a:ext cx="9790112" cy="1280890"/>
          </a:xfrm>
        </p:spPr>
        <p:txBody>
          <a:bodyPr/>
          <a:lstStyle/>
          <a:p>
            <a:r>
              <a:rPr lang="en-GB" noProof="0" dirty="0"/>
              <a:t>Residential energy prices and thresholds </a:t>
            </a:r>
          </a:p>
        </p:txBody>
      </p:sp>
      <p:graphicFrame>
        <p:nvGraphicFramePr>
          <p:cNvPr id="4" name="Content Placeholder 3">
            <a:extLst>
              <a:ext uri="{FF2B5EF4-FFF2-40B4-BE49-F238E27FC236}">
                <a16:creationId xmlns:a16="http://schemas.microsoft.com/office/drawing/2014/main" id="{D940C7B8-B12A-2BAA-4FAC-5F3E72A451FE}"/>
              </a:ext>
            </a:extLst>
          </p:cNvPr>
          <p:cNvGraphicFramePr>
            <a:graphicFrameLocks noGrp="1"/>
          </p:cNvGraphicFramePr>
          <p:nvPr>
            <p:ph idx="1"/>
            <p:extLst>
              <p:ext uri="{D42A27DB-BD31-4B8C-83A1-F6EECF244321}">
                <p14:modId xmlns:p14="http://schemas.microsoft.com/office/powerpoint/2010/main" val="4119543057"/>
              </p:ext>
            </p:extLst>
          </p:nvPr>
        </p:nvGraphicFramePr>
        <p:xfrm>
          <a:off x="935832" y="1084257"/>
          <a:ext cx="8242458" cy="2950347"/>
        </p:xfrm>
        <a:graphic>
          <a:graphicData uri="http://schemas.openxmlformats.org/drawingml/2006/table">
            <a:tbl>
              <a:tblPr firstRow="1" firstCol="1" bandRow="1">
                <a:tableStyleId>{BC89EF96-8CEA-46FF-86C4-4CE0E7609802}</a:tableStyleId>
              </a:tblPr>
              <a:tblGrid>
                <a:gridCol w="1623059">
                  <a:extLst>
                    <a:ext uri="{9D8B030D-6E8A-4147-A177-3AD203B41FA5}">
                      <a16:colId xmlns:a16="http://schemas.microsoft.com/office/drawing/2014/main" val="3673152151"/>
                    </a:ext>
                  </a:extLst>
                </a:gridCol>
                <a:gridCol w="2251710">
                  <a:extLst>
                    <a:ext uri="{9D8B030D-6E8A-4147-A177-3AD203B41FA5}">
                      <a16:colId xmlns:a16="http://schemas.microsoft.com/office/drawing/2014/main" val="3303614756"/>
                    </a:ext>
                  </a:extLst>
                </a:gridCol>
                <a:gridCol w="2297430">
                  <a:extLst>
                    <a:ext uri="{9D8B030D-6E8A-4147-A177-3AD203B41FA5}">
                      <a16:colId xmlns:a16="http://schemas.microsoft.com/office/drawing/2014/main" val="1957593762"/>
                    </a:ext>
                  </a:extLst>
                </a:gridCol>
                <a:gridCol w="2070259">
                  <a:extLst>
                    <a:ext uri="{9D8B030D-6E8A-4147-A177-3AD203B41FA5}">
                      <a16:colId xmlns:a16="http://schemas.microsoft.com/office/drawing/2014/main" val="754998972"/>
                    </a:ext>
                  </a:extLst>
                </a:gridCol>
              </a:tblGrid>
              <a:tr h="278130">
                <a:tc rowSpan="2">
                  <a:txBody>
                    <a:bodyPr/>
                    <a:lstStyle/>
                    <a:p>
                      <a:pPr algn="ctr">
                        <a:lnSpc>
                          <a:spcPct val="115000"/>
                        </a:lnSpc>
                        <a:spcAft>
                          <a:spcPts val="800"/>
                        </a:spcAft>
                        <a:buNone/>
                      </a:pPr>
                      <a:r>
                        <a:rPr lang="en-GB" sz="2000" kern="0" noProof="0" dirty="0">
                          <a:effectLst/>
                        </a:rPr>
                        <a:t>Energy Product</a:t>
                      </a:r>
                      <a:endParaRPr lang="en-GB" sz="32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ctr"/>
                </a:tc>
                <a:tc rowSpan="2">
                  <a:txBody>
                    <a:bodyPr/>
                    <a:lstStyle/>
                    <a:p>
                      <a:pPr algn="ctr">
                        <a:lnSpc>
                          <a:spcPct val="115000"/>
                        </a:lnSpc>
                        <a:spcAft>
                          <a:spcPts val="800"/>
                        </a:spcAft>
                        <a:buNone/>
                      </a:pPr>
                      <a:r>
                        <a:rPr lang="en-GB" sz="2000" kern="0" noProof="0" dirty="0">
                          <a:effectLst/>
                        </a:rPr>
                        <a:t>Consumption level</a:t>
                      </a:r>
                      <a:endParaRPr lang="en-GB" sz="32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ctr"/>
                </a:tc>
                <a:tc gridSpan="2">
                  <a:txBody>
                    <a:bodyPr/>
                    <a:lstStyle/>
                    <a:p>
                      <a:pPr algn="ctr">
                        <a:lnSpc>
                          <a:spcPct val="115000"/>
                        </a:lnSpc>
                        <a:spcAft>
                          <a:spcPts val="800"/>
                        </a:spcAft>
                        <a:buNone/>
                      </a:pPr>
                      <a:r>
                        <a:rPr lang="en-GB" sz="2000" kern="0" noProof="0" dirty="0">
                          <a:effectLst/>
                        </a:rPr>
                        <a:t>Unit price (including all taxes and levies)</a:t>
                      </a:r>
                      <a:endParaRPr lang="en-GB" sz="32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b"/>
                </a:tc>
                <a:tc hMerge="1">
                  <a:txBody>
                    <a:bodyPr/>
                    <a:lstStyle/>
                    <a:p>
                      <a:endParaRPr lang="hu-HU"/>
                    </a:p>
                  </a:txBody>
                  <a:tcPr/>
                </a:tc>
                <a:extLst>
                  <a:ext uri="{0D108BD9-81ED-4DB2-BD59-A6C34878D82A}">
                    <a16:rowId xmlns:a16="http://schemas.microsoft.com/office/drawing/2014/main" val="3235417146"/>
                  </a:ext>
                </a:extLst>
              </a:tr>
              <a:tr h="275931">
                <a:tc vMerge="1">
                  <a:txBody>
                    <a:bodyPr/>
                    <a:lstStyle/>
                    <a:p>
                      <a:endParaRPr lang="hu-HU"/>
                    </a:p>
                  </a:txBody>
                  <a:tcPr/>
                </a:tc>
                <a:tc vMerge="1">
                  <a:txBody>
                    <a:bodyPr/>
                    <a:lstStyle/>
                    <a:p>
                      <a:endParaRPr lang="hu-HU"/>
                    </a:p>
                  </a:txBody>
                  <a:tcPr/>
                </a:tc>
                <a:tc>
                  <a:txBody>
                    <a:bodyPr/>
                    <a:lstStyle/>
                    <a:p>
                      <a:pPr algn="ctr">
                        <a:lnSpc>
                          <a:spcPct val="115000"/>
                        </a:lnSpc>
                        <a:spcAft>
                          <a:spcPts val="800"/>
                        </a:spcAft>
                        <a:buNone/>
                      </a:pPr>
                      <a:r>
                        <a:rPr lang="en-GB" sz="2000" kern="0" noProof="0" dirty="0">
                          <a:effectLst/>
                        </a:rPr>
                        <a:t>HUF</a:t>
                      </a:r>
                      <a:endParaRPr lang="en-GB" sz="32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b"/>
                </a:tc>
                <a:tc>
                  <a:txBody>
                    <a:bodyPr/>
                    <a:lstStyle/>
                    <a:p>
                      <a:pPr algn="ctr">
                        <a:lnSpc>
                          <a:spcPct val="115000"/>
                        </a:lnSpc>
                        <a:spcAft>
                          <a:spcPts val="800"/>
                        </a:spcAft>
                        <a:buNone/>
                      </a:pPr>
                      <a:r>
                        <a:rPr lang="en-GB" sz="2000" kern="0" noProof="0" dirty="0">
                          <a:effectLst/>
                        </a:rPr>
                        <a:t>EUR</a:t>
                      </a:r>
                      <a:endParaRPr lang="en-GB" sz="32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tc>
                <a:extLst>
                  <a:ext uri="{0D108BD9-81ED-4DB2-BD59-A6C34878D82A}">
                    <a16:rowId xmlns:a16="http://schemas.microsoft.com/office/drawing/2014/main" val="3664337882"/>
                  </a:ext>
                </a:extLst>
              </a:tr>
              <a:tr h="568843">
                <a:tc rowSpan="2">
                  <a:txBody>
                    <a:bodyPr/>
                    <a:lstStyle/>
                    <a:p>
                      <a:pPr algn="ctr">
                        <a:lnSpc>
                          <a:spcPct val="115000"/>
                        </a:lnSpc>
                        <a:spcAft>
                          <a:spcPts val="800"/>
                        </a:spcAft>
                        <a:buNone/>
                      </a:pPr>
                      <a:r>
                        <a:rPr lang="en-GB" sz="2000" kern="0" noProof="0" dirty="0">
                          <a:effectLst/>
                        </a:rPr>
                        <a:t>Electricity</a:t>
                      </a:r>
                      <a:endParaRPr lang="en-GB" sz="32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ctr"/>
                </a:tc>
                <a:tc>
                  <a:txBody>
                    <a:bodyPr/>
                    <a:lstStyle/>
                    <a:p>
                      <a:pPr>
                        <a:lnSpc>
                          <a:spcPct val="115000"/>
                        </a:lnSpc>
                        <a:spcAft>
                          <a:spcPts val="800"/>
                        </a:spcAft>
                        <a:buNone/>
                      </a:pPr>
                      <a:r>
                        <a:rPr lang="en-GB" sz="2000" kern="0" noProof="0" dirty="0">
                          <a:effectLst/>
                        </a:rPr>
                        <a:t>&lt;2523 kWh/year (discount band)</a:t>
                      </a:r>
                      <a:endParaRPr lang="en-GB" sz="32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ctr"/>
                </a:tc>
                <a:tc>
                  <a:txBody>
                    <a:bodyPr/>
                    <a:lstStyle/>
                    <a:p>
                      <a:pPr algn="r">
                        <a:lnSpc>
                          <a:spcPct val="115000"/>
                        </a:lnSpc>
                        <a:spcAft>
                          <a:spcPts val="800"/>
                        </a:spcAft>
                        <a:buNone/>
                      </a:pPr>
                      <a:r>
                        <a:rPr lang="en-GB" sz="2000" kern="0" noProof="0" dirty="0">
                          <a:effectLst/>
                        </a:rPr>
                        <a:t>36 HUF/kWh</a:t>
                      </a:r>
                      <a:endParaRPr lang="en-GB" sz="32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ctr"/>
                </a:tc>
                <a:tc>
                  <a:txBody>
                    <a:bodyPr/>
                    <a:lstStyle/>
                    <a:p>
                      <a:pPr algn="r">
                        <a:lnSpc>
                          <a:spcPct val="115000"/>
                        </a:lnSpc>
                        <a:spcAft>
                          <a:spcPts val="800"/>
                        </a:spcAft>
                        <a:buNone/>
                      </a:pPr>
                      <a:r>
                        <a:rPr lang="en-GB" sz="2000" kern="100" noProof="0" dirty="0">
                          <a:effectLst/>
                        </a:rPr>
                        <a:t>0.09 EUR/kWh</a:t>
                      </a:r>
                      <a:endParaRPr lang="en-GB" sz="32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ctr"/>
                </a:tc>
                <a:extLst>
                  <a:ext uri="{0D108BD9-81ED-4DB2-BD59-A6C34878D82A}">
                    <a16:rowId xmlns:a16="http://schemas.microsoft.com/office/drawing/2014/main" val="2410412881"/>
                  </a:ext>
                </a:extLst>
              </a:tr>
              <a:tr h="568843">
                <a:tc vMerge="1">
                  <a:txBody>
                    <a:bodyPr/>
                    <a:lstStyle/>
                    <a:p>
                      <a:endParaRPr lang="hu-HU"/>
                    </a:p>
                  </a:txBody>
                  <a:tcPr/>
                </a:tc>
                <a:tc>
                  <a:txBody>
                    <a:bodyPr/>
                    <a:lstStyle/>
                    <a:p>
                      <a:pPr>
                        <a:lnSpc>
                          <a:spcPct val="115000"/>
                        </a:lnSpc>
                        <a:spcAft>
                          <a:spcPts val="800"/>
                        </a:spcAft>
                        <a:buNone/>
                      </a:pPr>
                      <a:r>
                        <a:rPr lang="en-GB" sz="2000" kern="0" noProof="0" dirty="0">
                          <a:effectLst/>
                        </a:rPr>
                        <a:t>&gt;2523 kWh/year</a:t>
                      </a:r>
                      <a:endParaRPr lang="en-GB" sz="32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b"/>
                </a:tc>
                <a:tc>
                  <a:txBody>
                    <a:bodyPr/>
                    <a:lstStyle/>
                    <a:p>
                      <a:pPr algn="r">
                        <a:lnSpc>
                          <a:spcPct val="115000"/>
                        </a:lnSpc>
                        <a:spcAft>
                          <a:spcPts val="800"/>
                        </a:spcAft>
                        <a:buNone/>
                      </a:pPr>
                      <a:r>
                        <a:rPr lang="en-GB" sz="2000" kern="0" noProof="0" dirty="0">
                          <a:effectLst/>
                        </a:rPr>
                        <a:t>70.104 HUF/kWh</a:t>
                      </a:r>
                      <a:endParaRPr lang="en-GB" sz="32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ctr"/>
                </a:tc>
                <a:tc>
                  <a:txBody>
                    <a:bodyPr/>
                    <a:lstStyle/>
                    <a:p>
                      <a:pPr algn="r">
                        <a:lnSpc>
                          <a:spcPct val="115000"/>
                        </a:lnSpc>
                        <a:spcAft>
                          <a:spcPts val="800"/>
                        </a:spcAft>
                        <a:buNone/>
                      </a:pPr>
                      <a:r>
                        <a:rPr lang="en-GB" sz="2000" kern="100" noProof="0" dirty="0">
                          <a:effectLst/>
                        </a:rPr>
                        <a:t>0.18 EUR/kWh</a:t>
                      </a:r>
                      <a:endParaRPr lang="en-GB" sz="32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ctr"/>
                </a:tc>
                <a:extLst>
                  <a:ext uri="{0D108BD9-81ED-4DB2-BD59-A6C34878D82A}">
                    <a16:rowId xmlns:a16="http://schemas.microsoft.com/office/drawing/2014/main" val="34527449"/>
                  </a:ext>
                </a:extLst>
              </a:tr>
              <a:tr h="568843">
                <a:tc rowSpan="2">
                  <a:txBody>
                    <a:bodyPr/>
                    <a:lstStyle/>
                    <a:p>
                      <a:pPr algn="ctr">
                        <a:lnSpc>
                          <a:spcPct val="115000"/>
                        </a:lnSpc>
                        <a:spcAft>
                          <a:spcPts val="800"/>
                        </a:spcAft>
                        <a:buNone/>
                      </a:pPr>
                      <a:r>
                        <a:rPr lang="en-GB" sz="2000" kern="0" noProof="0" dirty="0">
                          <a:effectLst/>
                        </a:rPr>
                        <a:t>Natural gas</a:t>
                      </a:r>
                      <a:endParaRPr lang="en-GB" sz="32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ctr"/>
                </a:tc>
                <a:tc>
                  <a:txBody>
                    <a:bodyPr/>
                    <a:lstStyle/>
                    <a:p>
                      <a:pPr>
                        <a:lnSpc>
                          <a:spcPct val="115000"/>
                        </a:lnSpc>
                        <a:spcAft>
                          <a:spcPts val="800"/>
                        </a:spcAft>
                        <a:buNone/>
                      </a:pPr>
                      <a:r>
                        <a:rPr lang="en-GB" sz="2000" kern="0" noProof="0" dirty="0">
                          <a:effectLst/>
                        </a:rPr>
                        <a:t>&lt;1729 m</a:t>
                      </a:r>
                      <a:r>
                        <a:rPr lang="en-GB" sz="2000" kern="0" baseline="30000" noProof="0" dirty="0">
                          <a:effectLst/>
                        </a:rPr>
                        <a:t>3</a:t>
                      </a:r>
                      <a:r>
                        <a:rPr lang="en-GB" sz="2000" kern="0" noProof="0" dirty="0">
                          <a:effectLst/>
                        </a:rPr>
                        <a:t>/year* (discount band)</a:t>
                      </a:r>
                      <a:endParaRPr lang="en-GB" sz="32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ctr"/>
                </a:tc>
                <a:tc>
                  <a:txBody>
                    <a:bodyPr/>
                    <a:lstStyle/>
                    <a:p>
                      <a:pPr algn="r">
                        <a:lnSpc>
                          <a:spcPct val="115000"/>
                        </a:lnSpc>
                        <a:spcAft>
                          <a:spcPts val="800"/>
                        </a:spcAft>
                        <a:buNone/>
                      </a:pPr>
                      <a:r>
                        <a:rPr lang="en-GB" sz="2000" kern="0" noProof="0" dirty="0">
                          <a:effectLst/>
                        </a:rPr>
                        <a:t>102 HUF/m</a:t>
                      </a:r>
                      <a:r>
                        <a:rPr lang="en-GB" sz="2000" kern="0" baseline="30000" noProof="0" dirty="0">
                          <a:effectLst/>
                        </a:rPr>
                        <a:t>3</a:t>
                      </a:r>
                      <a:endParaRPr lang="en-GB" sz="32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ctr"/>
                </a:tc>
                <a:tc>
                  <a:txBody>
                    <a:bodyPr/>
                    <a:lstStyle/>
                    <a:p>
                      <a:pPr algn="r">
                        <a:lnSpc>
                          <a:spcPct val="115000"/>
                        </a:lnSpc>
                        <a:spcAft>
                          <a:spcPts val="800"/>
                        </a:spcAft>
                        <a:buNone/>
                      </a:pPr>
                      <a:r>
                        <a:rPr lang="en-GB" sz="2000" kern="100" noProof="0" dirty="0">
                          <a:effectLst/>
                        </a:rPr>
                        <a:t>0.26 EUR/m³</a:t>
                      </a:r>
                      <a:endParaRPr lang="en-GB" sz="32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ctr"/>
                </a:tc>
                <a:extLst>
                  <a:ext uri="{0D108BD9-81ED-4DB2-BD59-A6C34878D82A}">
                    <a16:rowId xmlns:a16="http://schemas.microsoft.com/office/drawing/2014/main" val="1100046674"/>
                  </a:ext>
                </a:extLst>
              </a:tr>
              <a:tr h="275931">
                <a:tc vMerge="1">
                  <a:txBody>
                    <a:bodyPr/>
                    <a:lstStyle/>
                    <a:p>
                      <a:endParaRPr lang="hu-HU"/>
                    </a:p>
                  </a:txBody>
                  <a:tcPr/>
                </a:tc>
                <a:tc>
                  <a:txBody>
                    <a:bodyPr/>
                    <a:lstStyle/>
                    <a:p>
                      <a:pPr>
                        <a:lnSpc>
                          <a:spcPct val="115000"/>
                        </a:lnSpc>
                        <a:spcAft>
                          <a:spcPts val="800"/>
                        </a:spcAft>
                        <a:buNone/>
                      </a:pPr>
                      <a:r>
                        <a:rPr lang="en-GB" sz="2000" kern="0" noProof="0" dirty="0">
                          <a:effectLst/>
                        </a:rPr>
                        <a:t>&gt;1729 m</a:t>
                      </a:r>
                      <a:r>
                        <a:rPr lang="en-GB" sz="2000" kern="0" baseline="30000" noProof="0" dirty="0">
                          <a:effectLst/>
                        </a:rPr>
                        <a:t>3</a:t>
                      </a:r>
                      <a:r>
                        <a:rPr lang="en-GB" sz="2000" kern="0" noProof="0" dirty="0">
                          <a:effectLst/>
                        </a:rPr>
                        <a:t>/year</a:t>
                      </a:r>
                      <a:endParaRPr lang="en-GB" sz="32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b"/>
                </a:tc>
                <a:tc>
                  <a:txBody>
                    <a:bodyPr/>
                    <a:lstStyle/>
                    <a:p>
                      <a:pPr algn="r">
                        <a:lnSpc>
                          <a:spcPct val="115000"/>
                        </a:lnSpc>
                        <a:spcAft>
                          <a:spcPts val="800"/>
                        </a:spcAft>
                        <a:buNone/>
                      </a:pPr>
                      <a:r>
                        <a:rPr lang="en-GB" sz="2000" kern="0" noProof="0" dirty="0">
                          <a:effectLst/>
                        </a:rPr>
                        <a:t>747 HUF/m</a:t>
                      </a:r>
                      <a:r>
                        <a:rPr lang="en-GB" sz="2000" kern="0" baseline="30000" noProof="0" dirty="0">
                          <a:effectLst/>
                        </a:rPr>
                        <a:t>3</a:t>
                      </a:r>
                      <a:endParaRPr lang="en-GB" sz="32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ctr"/>
                </a:tc>
                <a:tc>
                  <a:txBody>
                    <a:bodyPr/>
                    <a:lstStyle/>
                    <a:p>
                      <a:pPr algn="r">
                        <a:lnSpc>
                          <a:spcPct val="115000"/>
                        </a:lnSpc>
                        <a:spcAft>
                          <a:spcPts val="800"/>
                        </a:spcAft>
                        <a:buNone/>
                      </a:pPr>
                      <a:r>
                        <a:rPr lang="en-GB" sz="2000" kern="100" noProof="0" dirty="0">
                          <a:effectLst/>
                        </a:rPr>
                        <a:t>1.87 EUR/m³</a:t>
                      </a:r>
                      <a:endParaRPr lang="en-GB" sz="32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ctr"/>
                </a:tc>
                <a:extLst>
                  <a:ext uri="{0D108BD9-81ED-4DB2-BD59-A6C34878D82A}">
                    <a16:rowId xmlns:a16="http://schemas.microsoft.com/office/drawing/2014/main" val="458757217"/>
                  </a:ext>
                </a:extLst>
              </a:tr>
            </a:tbl>
          </a:graphicData>
        </a:graphic>
      </p:graphicFrame>
      <p:sp>
        <p:nvSpPr>
          <p:cNvPr id="6" name="TextBox 5">
            <a:extLst>
              <a:ext uri="{FF2B5EF4-FFF2-40B4-BE49-F238E27FC236}">
                <a16:creationId xmlns:a16="http://schemas.microsoft.com/office/drawing/2014/main" id="{634C37F1-FB06-8476-C5A1-F4AE87A2C518}"/>
              </a:ext>
            </a:extLst>
          </p:cNvPr>
          <p:cNvSpPr txBox="1"/>
          <p:nvPr/>
        </p:nvSpPr>
        <p:spPr>
          <a:xfrm>
            <a:off x="770693" y="4095230"/>
            <a:ext cx="8717040" cy="584775"/>
          </a:xfrm>
          <a:prstGeom prst="rect">
            <a:avLst/>
          </a:prstGeom>
          <a:noFill/>
        </p:spPr>
        <p:txBody>
          <a:bodyPr wrap="square">
            <a:spAutoFit/>
          </a:bodyPr>
          <a:lstStyle/>
          <a:p>
            <a:pPr indent="90170">
              <a:buNone/>
            </a:pPr>
            <a:r>
              <a:rPr lang="en-GB" sz="1600" kern="100" noProof="0" dirty="0">
                <a:effectLst/>
                <a:ea typeface="Aptos" panose="020B0004020202020204" pitchFamily="34" charset="0"/>
                <a:cs typeface="Arial" panose="020B0604020202020204" pitchFamily="34" charset="0"/>
              </a:rPr>
              <a:t>Note: *1729 m</a:t>
            </a:r>
            <a:r>
              <a:rPr lang="en-GB" sz="1600" kern="100" baseline="30000" noProof="0" dirty="0">
                <a:effectLst/>
                <a:ea typeface="Aptos" panose="020B0004020202020204" pitchFamily="34" charset="0"/>
                <a:cs typeface="Arial" panose="020B0604020202020204" pitchFamily="34" charset="0"/>
              </a:rPr>
              <a:t>3</a:t>
            </a:r>
            <a:r>
              <a:rPr lang="en-GB" sz="1600" kern="100" noProof="0" dirty="0">
                <a:effectLst/>
                <a:ea typeface="Aptos" panose="020B0004020202020204" pitchFamily="34" charset="0"/>
                <a:cs typeface="Arial" panose="020B0604020202020204" pitchFamily="34" charset="0"/>
              </a:rPr>
              <a:t>/year=63,645 MJ/year=18,088 kWh/year</a:t>
            </a:r>
          </a:p>
          <a:p>
            <a:pPr algn="ctr">
              <a:buNone/>
            </a:pPr>
            <a:r>
              <a:rPr lang="en-GB" sz="1600" kern="100" noProof="0" dirty="0">
                <a:effectLst/>
                <a:ea typeface="Aptos" panose="020B0004020202020204" pitchFamily="34" charset="0"/>
                <a:cs typeface="Arial" panose="020B0604020202020204" pitchFamily="34" charset="0"/>
              </a:rPr>
              <a:t>Source: own compilation based on (MVM Next </a:t>
            </a:r>
            <a:r>
              <a:rPr lang="en-GB" sz="1600" kern="100" noProof="0" dirty="0" err="1">
                <a:effectLst/>
                <a:ea typeface="Aptos" panose="020B0004020202020204" pitchFamily="34" charset="0"/>
                <a:cs typeface="Arial" panose="020B0604020202020204" pitchFamily="34" charset="0"/>
              </a:rPr>
              <a:t>Energiakereskedelmi</a:t>
            </a:r>
            <a:r>
              <a:rPr lang="en-GB" sz="1600" kern="100" noProof="0" dirty="0">
                <a:effectLst/>
                <a:ea typeface="Aptos" panose="020B0004020202020204" pitchFamily="34" charset="0"/>
                <a:cs typeface="Arial" panose="020B0604020202020204" pitchFamily="34" charset="0"/>
              </a:rPr>
              <a:t> </a:t>
            </a:r>
            <a:r>
              <a:rPr lang="en-GB" sz="1600" kern="100" noProof="0" dirty="0" err="1">
                <a:effectLst/>
                <a:ea typeface="Aptos" panose="020B0004020202020204" pitchFamily="34" charset="0"/>
                <a:cs typeface="Arial" panose="020B0604020202020204" pitchFamily="34" charset="0"/>
              </a:rPr>
              <a:t>Zrt</a:t>
            </a:r>
            <a:r>
              <a:rPr lang="en-GB" sz="1600" kern="100" noProof="0" dirty="0">
                <a:effectLst/>
                <a:ea typeface="Aptos" panose="020B0004020202020204" pitchFamily="34" charset="0"/>
                <a:cs typeface="Arial" panose="020B0604020202020204" pitchFamily="34" charset="0"/>
              </a:rPr>
              <a:t>., 2025b)</a:t>
            </a:r>
          </a:p>
        </p:txBody>
      </p:sp>
      <p:sp>
        <p:nvSpPr>
          <p:cNvPr id="5" name="TextBox 4">
            <a:extLst>
              <a:ext uri="{FF2B5EF4-FFF2-40B4-BE49-F238E27FC236}">
                <a16:creationId xmlns:a16="http://schemas.microsoft.com/office/drawing/2014/main" id="{4B92EF85-4482-A01E-B48C-0BC7B0F1070D}"/>
              </a:ext>
            </a:extLst>
          </p:cNvPr>
          <p:cNvSpPr txBox="1"/>
          <p:nvPr/>
        </p:nvSpPr>
        <p:spPr>
          <a:xfrm>
            <a:off x="285751" y="4681014"/>
            <a:ext cx="11366304" cy="2123658"/>
          </a:xfrm>
          <a:prstGeom prst="rect">
            <a:avLst/>
          </a:prstGeom>
          <a:noFill/>
        </p:spPr>
        <p:txBody>
          <a:bodyPr wrap="square">
            <a:spAutoFit/>
          </a:bodyPr>
          <a:lstStyle/>
          <a:p>
            <a:r>
              <a:rPr lang="en-GB" sz="2200" noProof="0" dirty="0">
                <a:effectLst/>
                <a:ea typeface="Aptos" panose="020B0004020202020204" pitchFamily="34" charset="0"/>
              </a:rPr>
              <a:t>But! The climate-adjusted average consumption for the period 2015-2021 is:</a:t>
            </a:r>
          </a:p>
          <a:p>
            <a:pPr marL="285750" indent="-285750">
              <a:buFont typeface="Arial" panose="020B0604020202020204" pitchFamily="34" charset="0"/>
              <a:buChar char="•"/>
            </a:pPr>
            <a:r>
              <a:rPr lang="en-GB" sz="2200" noProof="0" dirty="0">
                <a:effectLst/>
                <a:ea typeface="Aptos" panose="020B0004020202020204" pitchFamily="34" charset="0"/>
              </a:rPr>
              <a:t>1151.31 m</a:t>
            </a:r>
            <a:r>
              <a:rPr lang="en-GB" sz="2200" baseline="30000" noProof="0" dirty="0">
                <a:effectLst/>
                <a:ea typeface="Aptos" panose="020B0004020202020204" pitchFamily="34" charset="0"/>
              </a:rPr>
              <a:t>3</a:t>
            </a:r>
            <a:r>
              <a:rPr lang="en-GB" sz="2200" noProof="0" dirty="0">
                <a:effectLst/>
                <a:ea typeface="Aptos" panose="020B0004020202020204" pitchFamily="34" charset="0"/>
              </a:rPr>
              <a:t> for gas</a:t>
            </a:r>
          </a:p>
          <a:p>
            <a:pPr marL="285750" indent="-285750">
              <a:buFont typeface="Arial" panose="020B0604020202020204" pitchFamily="34" charset="0"/>
              <a:buChar char="•"/>
            </a:pPr>
            <a:r>
              <a:rPr lang="en-GB" sz="2200" noProof="0" dirty="0">
                <a:effectLst/>
                <a:ea typeface="Aptos" panose="020B0004020202020204" pitchFamily="34" charset="0"/>
              </a:rPr>
              <a:t>2198.1 kWh for electricity. </a:t>
            </a:r>
          </a:p>
          <a:p>
            <a:endParaRPr lang="en-GB" sz="2200" noProof="0" dirty="0">
              <a:ea typeface="Aptos" panose="020B0004020202020204" pitchFamily="34" charset="0"/>
            </a:endParaRPr>
          </a:p>
          <a:p>
            <a:r>
              <a:rPr lang="en-GB" sz="2200" noProof="0" dirty="0">
                <a:effectLst/>
                <a:ea typeface="Aptos" panose="020B0004020202020204" pitchFamily="34" charset="0"/>
              </a:rPr>
              <a:t>The ‘market prices’ applied to above-average consumption are themselves determined by regulation and do not reflect actual market dynamics.</a:t>
            </a:r>
          </a:p>
        </p:txBody>
      </p:sp>
      <p:sp>
        <p:nvSpPr>
          <p:cNvPr id="8" name="TextBox 7">
            <a:extLst>
              <a:ext uri="{FF2B5EF4-FFF2-40B4-BE49-F238E27FC236}">
                <a16:creationId xmlns:a16="http://schemas.microsoft.com/office/drawing/2014/main" id="{01F628B3-FC30-BDE2-095B-BEB6402731E5}"/>
              </a:ext>
            </a:extLst>
          </p:cNvPr>
          <p:cNvSpPr txBox="1"/>
          <p:nvPr/>
        </p:nvSpPr>
        <p:spPr>
          <a:xfrm>
            <a:off x="9692561" y="3574628"/>
            <a:ext cx="2040853" cy="646331"/>
          </a:xfrm>
          <a:prstGeom prst="rect">
            <a:avLst/>
          </a:prstGeom>
          <a:noFill/>
        </p:spPr>
        <p:txBody>
          <a:bodyPr wrap="square">
            <a:spAutoFit/>
          </a:bodyPr>
          <a:lstStyle/>
          <a:p>
            <a:r>
              <a:rPr lang="en-GB" noProof="0" dirty="0">
                <a:solidFill>
                  <a:srgbClr val="FF0000"/>
                </a:solidFill>
              </a:rPr>
              <a:t>300.53 HUF/m</a:t>
            </a:r>
            <a:r>
              <a:rPr lang="en-GB" baseline="30000" noProof="0" dirty="0">
                <a:solidFill>
                  <a:srgbClr val="FF0000"/>
                </a:solidFill>
              </a:rPr>
              <a:t>3</a:t>
            </a:r>
            <a:r>
              <a:rPr lang="en-GB" noProof="0" dirty="0">
                <a:solidFill>
                  <a:srgbClr val="FF0000"/>
                </a:solidFill>
              </a:rPr>
              <a:t> (~0.75 EUR/m³) </a:t>
            </a:r>
          </a:p>
        </p:txBody>
      </p:sp>
      <p:sp>
        <p:nvSpPr>
          <p:cNvPr id="12" name="TextBox 11">
            <a:extLst>
              <a:ext uri="{FF2B5EF4-FFF2-40B4-BE49-F238E27FC236}">
                <a16:creationId xmlns:a16="http://schemas.microsoft.com/office/drawing/2014/main" id="{17BE9BEA-ACBE-38ED-F536-0AE9A1F454E4}"/>
              </a:ext>
            </a:extLst>
          </p:cNvPr>
          <p:cNvSpPr txBox="1"/>
          <p:nvPr/>
        </p:nvSpPr>
        <p:spPr>
          <a:xfrm>
            <a:off x="9732248" y="2479608"/>
            <a:ext cx="2123244" cy="646331"/>
          </a:xfrm>
          <a:prstGeom prst="rect">
            <a:avLst/>
          </a:prstGeom>
          <a:noFill/>
        </p:spPr>
        <p:txBody>
          <a:bodyPr wrap="square">
            <a:spAutoFit/>
          </a:bodyPr>
          <a:lstStyle/>
          <a:p>
            <a:r>
              <a:rPr lang="en-GB" noProof="0" dirty="0">
                <a:solidFill>
                  <a:srgbClr val="FF0000"/>
                </a:solidFill>
              </a:rPr>
              <a:t>106.96 HUF/kWh (~0.27 EUR/kWh) </a:t>
            </a:r>
          </a:p>
        </p:txBody>
      </p:sp>
      <p:sp>
        <p:nvSpPr>
          <p:cNvPr id="14" name="TextBox 13">
            <a:extLst>
              <a:ext uri="{FF2B5EF4-FFF2-40B4-BE49-F238E27FC236}">
                <a16:creationId xmlns:a16="http://schemas.microsoft.com/office/drawing/2014/main" id="{9D37C2D5-2EAC-7CCC-2FAC-E9BB3CD10D48}"/>
              </a:ext>
            </a:extLst>
          </p:cNvPr>
          <p:cNvSpPr txBox="1"/>
          <p:nvPr/>
        </p:nvSpPr>
        <p:spPr>
          <a:xfrm>
            <a:off x="10190163" y="2141944"/>
            <a:ext cx="1211580" cy="369332"/>
          </a:xfrm>
          <a:prstGeom prst="rect">
            <a:avLst/>
          </a:prstGeom>
          <a:noFill/>
        </p:spPr>
        <p:txBody>
          <a:bodyPr wrap="square">
            <a:spAutoFit/>
          </a:bodyPr>
          <a:lstStyle/>
          <a:p>
            <a:r>
              <a:rPr lang="en-GB" noProof="0" dirty="0"/>
              <a:t>2025-S1</a:t>
            </a:r>
          </a:p>
        </p:txBody>
      </p:sp>
      <p:cxnSp>
        <p:nvCxnSpPr>
          <p:cNvPr id="16" name="Straight Arrow Connector 15">
            <a:extLst>
              <a:ext uri="{FF2B5EF4-FFF2-40B4-BE49-F238E27FC236}">
                <a16:creationId xmlns:a16="http://schemas.microsoft.com/office/drawing/2014/main" id="{F9460F25-B20C-2EA0-FD04-00B49B6A7683}"/>
              </a:ext>
            </a:extLst>
          </p:cNvPr>
          <p:cNvCxnSpPr>
            <a:cxnSpLocks/>
          </p:cNvCxnSpPr>
          <p:nvPr/>
        </p:nvCxnSpPr>
        <p:spPr>
          <a:xfrm>
            <a:off x="9201150" y="3897794"/>
            <a:ext cx="387191"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002CAAD6-2906-74C3-ECEA-7659BB18BD8E}"/>
              </a:ext>
            </a:extLst>
          </p:cNvPr>
          <p:cNvCxnSpPr>
            <a:cxnSpLocks/>
          </p:cNvCxnSpPr>
          <p:nvPr/>
        </p:nvCxnSpPr>
        <p:spPr>
          <a:xfrm>
            <a:off x="9178290" y="2758440"/>
            <a:ext cx="387191"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408952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ím 1"/>
          <p:cNvSpPr>
            <a:spLocks noGrp="1"/>
          </p:cNvSpPr>
          <p:nvPr>
            <p:ph type="title"/>
          </p:nvPr>
        </p:nvSpPr>
        <p:spPr>
          <a:xfrm>
            <a:off x="171379" y="49036"/>
            <a:ext cx="10633327" cy="792379"/>
          </a:xfrm>
        </p:spPr>
        <p:txBody>
          <a:bodyPr>
            <a:normAutofit/>
          </a:bodyPr>
          <a:lstStyle/>
          <a:p>
            <a:r>
              <a:rPr lang="en-GB" sz="4000" noProof="0" dirty="0"/>
              <a:t>Policy</a:t>
            </a:r>
            <a:r>
              <a:rPr lang="en-GB" sz="3600" b="1" noProof="0" dirty="0">
                <a:solidFill>
                  <a:schemeClr val="bg1"/>
                </a:solidFill>
              </a:rPr>
              <a:t> </a:t>
            </a:r>
            <a:r>
              <a:rPr lang="en-GB" sz="4000" noProof="0" dirty="0"/>
              <a:t>reasons and potential intervention points</a:t>
            </a:r>
          </a:p>
        </p:txBody>
      </p:sp>
      <p:sp>
        <p:nvSpPr>
          <p:cNvPr id="3" name="Tartalom helye 2"/>
          <p:cNvSpPr>
            <a:spLocks noGrp="1"/>
          </p:cNvSpPr>
          <p:nvPr>
            <p:ph idx="1"/>
          </p:nvPr>
        </p:nvSpPr>
        <p:spPr>
          <a:xfrm>
            <a:off x="121921" y="905065"/>
            <a:ext cx="4598669" cy="5770055"/>
          </a:xfrm>
          <a:solidFill>
            <a:schemeClr val="bg1"/>
          </a:solidFill>
        </p:spPr>
        <p:txBody>
          <a:bodyPr>
            <a:noAutofit/>
          </a:bodyPr>
          <a:lstStyle/>
          <a:p>
            <a:pPr>
              <a:buClr>
                <a:schemeClr val="tx2"/>
              </a:buClr>
            </a:pPr>
            <a:r>
              <a:rPr lang="en-GB" sz="2400" noProof="0" dirty="0">
                <a:solidFill>
                  <a:schemeClr val="tx1"/>
                </a:solidFill>
              </a:rPr>
              <a:t>Main problem: high rate of </a:t>
            </a:r>
            <a:r>
              <a:rPr lang="en-GB" sz="2400" i="1" noProof="0" dirty="0">
                <a:solidFill>
                  <a:schemeClr val="tx1"/>
                </a:solidFill>
              </a:rPr>
              <a:t>housing and energy </a:t>
            </a:r>
            <a:r>
              <a:rPr lang="en-GB" sz="2400" noProof="0" dirty="0">
                <a:solidFill>
                  <a:schemeClr val="tx1"/>
                </a:solidFill>
              </a:rPr>
              <a:t>expenditure </a:t>
            </a:r>
          </a:p>
          <a:p>
            <a:pPr>
              <a:buClr>
                <a:schemeClr val="tx2"/>
              </a:buClr>
            </a:pPr>
            <a:r>
              <a:rPr lang="en-GB" sz="2400" noProof="0" dirty="0">
                <a:solidFill>
                  <a:schemeClr val="tx1"/>
                </a:solidFill>
              </a:rPr>
              <a:t>Reasons: </a:t>
            </a:r>
          </a:p>
          <a:p>
            <a:pPr marL="914400" lvl="1" indent="-457200">
              <a:buClr>
                <a:schemeClr val="tx2"/>
              </a:buClr>
              <a:buFont typeface="+mj-lt"/>
              <a:buAutoNum type="arabicPeriod"/>
            </a:pPr>
            <a:r>
              <a:rPr lang="en-GB" noProof="0" dirty="0">
                <a:solidFill>
                  <a:schemeClr val="tx1"/>
                </a:solidFill>
              </a:rPr>
              <a:t>relatively low levels of disposable income (net income per capita and  annual per capita expenditure is under EU average)</a:t>
            </a:r>
          </a:p>
          <a:p>
            <a:pPr marL="914400" lvl="1" indent="-457200">
              <a:buClr>
                <a:schemeClr val="tx2"/>
              </a:buClr>
              <a:buFont typeface="+mj-lt"/>
              <a:buAutoNum type="arabicPeriod"/>
            </a:pPr>
            <a:r>
              <a:rPr lang="hu-HU" dirty="0"/>
              <a:t>r</a:t>
            </a:r>
            <a:r>
              <a:rPr lang="en-GB" noProof="0" dirty="0" err="1">
                <a:solidFill>
                  <a:schemeClr val="tx1"/>
                </a:solidFill>
              </a:rPr>
              <a:t>elatively</a:t>
            </a:r>
            <a:r>
              <a:rPr lang="en-GB" noProof="0" dirty="0">
                <a:solidFill>
                  <a:schemeClr val="tx1"/>
                </a:solidFill>
              </a:rPr>
              <a:t> high energy prices (in PPS)</a:t>
            </a:r>
          </a:p>
          <a:p>
            <a:pPr marL="914400" lvl="1" indent="-457200">
              <a:buClr>
                <a:schemeClr val="tx2"/>
              </a:buClr>
              <a:buFont typeface="+mj-lt"/>
              <a:buAutoNum type="arabicPeriod"/>
            </a:pPr>
            <a:r>
              <a:rPr lang="en-GB" noProof="0" dirty="0">
                <a:solidFill>
                  <a:schemeClr val="tx1"/>
                </a:solidFill>
              </a:rPr>
              <a:t>poor (technically obsolete and deteriorating) buildings in the residential sector</a:t>
            </a:r>
          </a:p>
          <a:p>
            <a:pPr>
              <a:buClr>
                <a:schemeClr val="tx2"/>
              </a:buClr>
            </a:pPr>
            <a:r>
              <a:rPr lang="en-GB" sz="2400" noProof="0" dirty="0">
                <a:solidFill>
                  <a:schemeClr val="tx1"/>
                </a:solidFill>
              </a:rPr>
              <a:t>Consequence: high share of families living in energy poverty</a:t>
            </a:r>
          </a:p>
        </p:txBody>
      </p:sp>
      <p:sp>
        <p:nvSpPr>
          <p:cNvPr id="5" name="Szövegdoboz 4"/>
          <p:cNvSpPr txBox="1"/>
          <p:nvPr/>
        </p:nvSpPr>
        <p:spPr>
          <a:xfrm>
            <a:off x="5337810" y="905065"/>
            <a:ext cx="6732269" cy="923330"/>
          </a:xfrm>
          <a:prstGeom prst="rect">
            <a:avLst/>
          </a:prstGeom>
          <a:noFill/>
        </p:spPr>
        <p:txBody>
          <a:bodyPr wrap="square" rtlCol="0">
            <a:spAutoFit/>
          </a:bodyPr>
          <a:lstStyle/>
          <a:p>
            <a:pPr algn="r"/>
            <a:r>
              <a:rPr lang="en-GB" b="1" noProof="0" dirty="0">
                <a:solidFill>
                  <a:schemeClr val="tx2"/>
                </a:solidFill>
              </a:rPr>
              <a:t>Persons (age class: 16 years or over) living in a dwelling not comfortably warm during winter by sex, age and risk of poverty or social exclusion situation in 2023 (%)</a:t>
            </a:r>
          </a:p>
        </p:txBody>
      </p:sp>
      <p:sp>
        <p:nvSpPr>
          <p:cNvPr id="6" name="Szövegdoboz 5"/>
          <p:cNvSpPr txBox="1"/>
          <p:nvPr/>
        </p:nvSpPr>
        <p:spPr>
          <a:xfrm>
            <a:off x="7174682" y="6488668"/>
            <a:ext cx="4895397" cy="369332"/>
          </a:xfrm>
          <a:prstGeom prst="rect">
            <a:avLst/>
          </a:prstGeom>
          <a:noFill/>
        </p:spPr>
        <p:txBody>
          <a:bodyPr wrap="square" rtlCol="0">
            <a:spAutoFit/>
          </a:bodyPr>
          <a:lstStyle/>
          <a:p>
            <a:pPr algn="r"/>
            <a:r>
              <a:rPr lang="en-GB" noProof="0" dirty="0">
                <a:solidFill>
                  <a:schemeClr val="tx2"/>
                </a:solidFill>
              </a:rPr>
              <a:t>Source: Eurostat (2025)</a:t>
            </a:r>
          </a:p>
        </p:txBody>
      </p:sp>
      <p:pic>
        <p:nvPicPr>
          <p:cNvPr id="7" name="Picture 6">
            <a:extLst>
              <a:ext uri="{FF2B5EF4-FFF2-40B4-BE49-F238E27FC236}">
                <a16:creationId xmlns:a16="http://schemas.microsoft.com/office/drawing/2014/main" id="{D6C9C040-03F8-62AA-B4C4-C5ACEA1FDFA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937760" y="1879294"/>
            <a:ext cx="7132319" cy="4655842"/>
          </a:xfrm>
          <a:prstGeom prst="rect">
            <a:avLst/>
          </a:prstGeom>
          <a:noFill/>
          <a:ln>
            <a:noFill/>
          </a:ln>
        </p:spPr>
      </p:pic>
    </p:spTree>
    <p:extLst>
      <p:ext uri="{BB962C8B-B14F-4D97-AF65-F5344CB8AC3E}">
        <p14:creationId xmlns:p14="http://schemas.microsoft.com/office/powerpoint/2010/main" val="165975412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907EF6B7-1338-4443-8C46-6A318D952D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DAAE4CDD-124C-4DCF-9584-B6033B545D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167271" cy="6858000"/>
          </a:xfrm>
          <a:custGeom>
            <a:avLst/>
            <a:gdLst>
              <a:gd name="connsiteX0" fmla="*/ 0 w 4167271"/>
              <a:gd name="connsiteY0" fmla="*/ 0 h 6858000"/>
              <a:gd name="connsiteX1" fmla="*/ 2259550 w 4167271"/>
              <a:gd name="connsiteY1" fmla="*/ 0 h 6858000"/>
              <a:gd name="connsiteX2" fmla="*/ 2387803 w 4167271"/>
              <a:gd name="connsiteY2" fmla="*/ 82222 h 6858000"/>
              <a:gd name="connsiteX3" fmla="*/ 4167271 w 4167271"/>
              <a:gd name="connsiteY3" fmla="*/ 3429000 h 6858000"/>
              <a:gd name="connsiteX4" fmla="*/ 2387803 w 4167271"/>
              <a:gd name="connsiteY4" fmla="*/ 6775779 h 6858000"/>
              <a:gd name="connsiteX5" fmla="*/ 2259550 w 4167271"/>
              <a:gd name="connsiteY5" fmla="*/ 6858000 h 6858000"/>
              <a:gd name="connsiteX6" fmla="*/ 0 w 416727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67271" h="6858000">
                <a:moveTo>
                  <a:pt x="0" y="0"/>
                </a:moveTo>
                <a:lnTo>
                  <a:pt x="2259550" y="0"/>
                </a:lnTo>
                <a:lnTo>
                  <a:pt x="2387803" y="82222"/>
                </a:lnTo>
                <a:cubicBezTo>
                  <a:pt x="3461407" y="807534"/>
                  <a:pt x="4167271" y="2035835"/>
                  <a:pt x="4167271" y="3429000"/>
                </a:cubicBezTo>
                <a:cubicBezTo>
                  <a:pt x="4167271" y="4822165"/>
                  <a:pt x="3461407" y="6050467"/>
                  <a:pt x="2387803" y="6775779"/>
                </a:cubicBezTo>
                <a:lnTo>
                  <a:pt x="2259550" y="6858000"/>
                </a:lnTo>
                <a:lnTo>
                  <a:pt x="0" y="6858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C0EE562-BB34-8161-04FB-101BC92DA617}"/>
              </a:ext>
            </a:extLst>
          </p:cNvPr>
          <p:cNvSpPr>
            <a:spLocks noGrp="1"/>
          </p:cNvSpPr>
          <p:nvPr>
            <p:ph type="title"/>
          </p:nvPr>
        </p:nvSpPr>
        <p:spPr>
          <a:xfrm>
            <a:off x="686834" y="1153572"/>
            <a:ext cx="3200400" cy="4461163"/>
          </a:xfrm>
        </p:spPr>
        <p:txBody>
          <a:bodyPr>
            <a:normAutofit/>
          </a:bodyPr>
          <a:lstStyle/>
          <a:p>
            <a:r>
              <a:rPr lang="en-GB" noProof="0">
                <a:solidFill>
                  <a:srgbClr val="FFFFFF"/>
                </a:solidFill>
              </a:rPr>
              <a:t>Some critics regarding the utility cost reduction programme</a:t>
            </a:r>
          </a:p>
        </p:txBody>
      </p:sp>
      <p:sp>
        <p:nvSpPr>
          <p:cNvPr id="12"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7550402" y="2455479"/>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14DA94E3-CF5A-C9E4-0B52-EE59F4BA5710}"/>
              </a:ext>
            </a:extLst>
          </p:cNvPr>
          <p:cNvSpPr>
            <a:spLocks noGrp="1"/>
          </p:cNvSpPr>
          <p:nvPr>
            <p:ph idx="1"/>
          </p:nvPr>
        </p:nvSpPr>
        <p:spPr>
          <a:xfrm>
            <a:off x="4447308" y="591344"/>
            <a:ext cx="6906491" cy="5585619"/>
          </a:xfrm>
        </p:spPr>
        <p:txBody>
          <a:bodyPr anchor="ctr">
            <a:noAutofit/>
          </a:bodyPr>
          <a:lstStyle/>
          <a:p>
            <a:r>
              <a:rPr lang="en-GB" sz="2400" noProof="0" dirty="0"/>
              <a:t>Hungarian society prefers predictability over cost-efficiency </a:t>
            </a:r>
          </a:p>
          <a:p>
            <a:r>
              <a:rPr lang="en-GB" sz="2400" noProof="0" dirty="0"/>
              <a:t>The programme politically popular </a:t>
            </a:r>
            <a:r>
              <a:rPr lang="en-GB" sz="2400" noProof="0" dirty="0">
                <a:sym typeface="Wingdings" panose="05000000000000000000" pitchFamily="2" charset="2"/>
              </a:rPr>
              <a:t> flagship propaganda tool</a:t>
            </a:r>
          </a:p>
          <a:p>
            <a:r>
              <a:rPr lang="en-GB" sz="2400" noProof="0" dirty="0"/>
              <a:t>Extremely expensive to maintain </a:t>
            </a:r>
            <a:r>
              <a:rPr lang="en-GB" sz="2400" noProof="0" dirty="0">
                <a:sym typeface="Wingdings" panose="05000000000000000000" pitchFamily="2" charset="2"/>
              </a:rPr>
              <a:t> </a:t>
            </a:r>
            <a:r>
              <a:rPr lang="en-GB" sz="2400" noProof="0" dirty="0"/>
              <a:t>Under this scheme, the state budget reimburses energy suppliers for the difference between the regulated consumer price and the actual market price. </a:t>
            </a:r>
          </a:p>
          <a:p>
            <a:pPr lvl="1"/>
            <a:r>
              <a:rPr lang="en-GB" noProof="0" dirty="0"/>
              <a:t>Between 2022 and 2024, it cost approximately HUF 5,000 billion (around EUR 12.5 billion) (HVG, 2025a), and HUF 639 billion (~EUR 1.6 billion) in Q1-Q3 2025 (Magyar </a:t>
            </a:r>
            <a:r>
              <a:rPr lang="en-GB" noProof="0" dirty="0" err="1"/>
              <a:t>Közlöny</a:t>
            </a:r>
            <a:r>
              <a:rPr lang="en-GB" noProof="0" dirty="0"/>
              <a:t>, 2025; MVM, 2025), </a:t>
            </a:r>
          </a:p>
          <a:p>
            <a:r>
              <a:rPr lang="en-GB" sz="2400" noProof="0" dirty="0"/>
              <a:t>Huge fiscal burden that has diverted public resources away from much-needed deep renovation and energy efficiency programs. </a:t>
            </a:r>
          </a:p>
        </p:txBody>
      </p:sp>
    </p:spTree>
    <p:extLst>
      <p:ext uri="{BB962C8B-B14F-4D97-AF65-F5344CB8AC3E}">
        <p14:creationId xmlns:p14="http://schemas.microsoft.com/office/powerpoint/2010/main" val="173579728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1906BF-B75D-F57F-31BC-55E6B89C2B35}"/>
              </a:ext>
            </a:extLst>
          </p:cNvPr>
          <p:cNvSpPr>
            <a:spLocks noGrp="1"/>
          </p:cNvSpPr>
          <p:nvPr>
            <p:ph type="title"/>
          </p:nvPr>
        </p:nvSpPr>
        <p:spPr>
          <a:xfrm>
            <a:off x="1103759" y="-263620"/>
            <a:ext cx="10288685" cy="1280890"/>
          </a:xfrm>
        </p:spPr>
        <p:txBody>
          <a:bodyPr/>
          <a:lstStyle/>
          <a:p>
            <a:r>
              <a:rPr lang="en-GB" noProof="0" dirty="0"/>
              <a:t>The examined type of vulnerable consumers</a:t>
            </a:r>
          </a:p>
        </p:txBody>
      </p:sp>
      <p:graphicFrame>
        <p:nvGraphicFramePr>
          <p:cNvPr id="4" name="Content Placeholder 3">
            <a:extLst>
              <a:ext uri="{FF2B5EF4-FFF2-40B4-BE49-F238E27FC236}">
                <a16:creationId xmlns:a16="http://schemas.microsoft.com/office/drawing/2014/main" id="{C4897AA4-C03C-4DFB-BE3E-385AF8BFC131}"/>
              </a:ext>
            </a:extLst>
          </p:cNvPr>
          <p:cNvGraphicFramePr>
            <a:graphicFrameLocks noGrp="1"/>
          </p:cNvGraphicFramePr>
          <p:nvPr>
            <p:ph idx="1"/>
            <p:extLst>
              <p:ext uri="{D42A27DB-BD31-4B8C-83A1-F6EECF244321}">
                <p14:modId xmlns:p14="http://schemas.microsoft.com/office/powerpoint/2010/main" val="3618646069"/>
              </p:ext>
            </p:extLst>
          </p:nvPr>
        </p:nvGraphicFramePr>
        <p:xfrm>
          <a:off x="2926080" y="1017270"/>
          <a:ext cx="9086850" cy="5760719"/>
        </p:xfrm>
        <a:graphic>
          <a:graphicData uri="http://schemas.openxmlformats.org/drawingml/2006/table">
            <a:tbl>
              <a:tblPr firstRow="1" firstCol="1" bandRow="1">
                <a:tableStyleId>{5940675A-B579-460E-94D1-54222C63F5DA}</a:tableStyleId>
              </a:tblPr>
              <a:tblGrid>
                <a:gridCol w="9086850">
                  <a:extLst>
                    <a:ext uri="{9D8B030D-6E8A-4147-A177-3AD203B41FA5}">
                      <a16:colId xmlns:a16="http://schemas.microsoft.com/office/drawing/2014/main" val="3676106991"/>
                    </a:ext>
                  </a:extLst>
                </a:gridCol>
              </a:tblGrid>
              <a:tr h="357235">
                <a:tc>
                  <a:txBody>
                    <a:bodyPr/>
                    <a:lstStyle/>
                    <a:p>
                      <a:pPr algn="ctr">
                        <a:lnSpc>
                          <a:spcPct val="115000"/>
                        </a:lnSpc>
                        <a:spcAft>
                          <a:spcPts val="800"/>
                        </a:spcAft>
                        <a:buNone/>
                      </a:pPr>
                      <a:r>
                        <a:rPr lang="en-GB" sz="1600" b="1" kern="100" noProof="0" dirty="0">
                          <a:effectLst/>
                        </a:rPr>
                        <a:t>Type of households with or without children or single person</a:t>
                      </a:r>
                      <a:endParaRPr lang="en-GB" sz="1800" b="1" kern="100" noProof="0" dirty="0">
                        <a:effectLst/>
                        <a:latin typeface="Aptos" panose="020B0004020202020204" pitchFamily="34" charset="0"/>
                        <a:ea typeface="Aptos" panose="020B0004020202020204" pitchFamily="34" charset="0"/>
                        <a:cs typeface="Arial" panose="020B0604020202020204" pitchFamily="34" charset="0"/>
                      </a:endParaRPr>
                    </a:p>
                  </a:txBody>
                  <a:tcPr marL="58839" marR="58839" marT="0" marB="0"/>
                </a:tc>
                <a:extLst>
                  <a:ext uri="{0D108BD9-81ED-4DB2-BD59-A6C34878D82A}">
                    <a16:rowId xmlns:a16="http://schemas.microsoft.com/office/drawing/2014/main" val="340071618"/>
                  </a:ext>
                </a:extLst>
              </a:tr>
              <a:tr h="293780">
                <a:tc>
                  <a:txBody>
                    <a:bodyPr/>
                    <a:lstStyle/>
                    <a:p>
                      <a:pPr>
                        <a:lnSpc>
                          <a:spcPct val="115000"/>
                        </a:lnSpc>
                        <a:spcAft>
                          <a:spcPts val="800"/>
                        </a:spcAft>
                        <a:buNone/>
                      </a:pPr>
                      <a:r>
                        <a:rPr lang="en-GB" sz="1600" b="0" kern="0" noProof="0" dirty="0">
                          <a:effectLst/>
                        </a:rPr>
                        <a:t>Households with dependent children: single person, at least one dependent child</a:t>
                      </a:r>
                      <a:r>
                        <a:rPr lang="en-GB" sz="1600" b="0" kern="100" noProof="0" dirty="0">
                          <a:effectLst/>
                        </a:rPr>
                        <a:t> (Gr.1.)</a:t>
                      </a:r>
                      <a:endParaRPr lang="en-GB" sz="1800" b="0" kern="100" noProof="0" dirty="0">
                        <a:effectLst/>
                        <a:latin typeface="Aptos" panose="020B0004020202020204" pitchFamily="34" charset="0"/>
                        <a:ea typeface="Aptos" panose="020B0004020202020204" pitchFamily="34" charset="0"/>
                        <a:cs typeface="Arial" panose="020B0604020202020204" pitchFamily="34" charset="0"/>
                      </a:endParaRPr>
                    </a:p>
                  </a:txBody>
                  <a:tcPr marL="58839" marR="58839" marT="0" marB="0"/>
                </a:tc>
                <a:extLst>
                  <a:ext uri="{0D108BD9-81ED-4DB2-BD59-A6C34878D82A}">
                    <a16:rowId xmlns:a16="http://schemas.microsoft.com/office/drawing/2014/main" val="1590190016"/>
                  </a:ext>
                </a:extLst>
              </a:tr>
              <a:tr h="302446">
                <a:tc>
                  <a:txBody>
                    <a:bodyPr/>
                    <a:lstStyle/>
                    <a:p>
                      <a:pPr algn="just">
                        <a:lnSpc>
                          <a:spcPct val="115000"/>
                        </a:lnSpc>
                        <a:spcAft>
                          <a:spcPts val="800"/>
                        </a:spcAft>
                        <a:buNone/>
                      </a:pPr>
                      <a:r>
                        <a:rPr lang="en-GB" sz="1600" b="0" kern="0" noProof="0" dirty="0">
                          <a:effectLst/>
                        </a:rPr>
                        <a:t>Households with dependent children: two adults, one dependent child</a:t>
                      </a:r>
                      <a:r>
                        <a:rPr lang="en-GB" sz="1600" b="0" kern="100" noProof="0" dirty="0">
                          <a:effectLst/>
                        </a:rPr>
                        <a:t> (Gr.2.)</a:t>
                      </a:r>
                      <a:endParaRPr lang="en-GB" sz="1800" b="0" kern="100" noProof="0" dirty="0">
                        <a:effectLst/>
                        <a:latin typeface="Aptos" panose="020B0004020202020204" pitchFamily="34" charset="0"/>
                        <a:ea typeface="Aptos" panose="020B0004020202020204" pitchFamily="34" charset="0"/>
                        <a:cs typeface="Arial" panose="020B0604020202020204" pitchFamily="34" charset="0"/>
                      </a:endParaRPr>
                    </a:p>
                  </a:txBody>
                  <a:tcPr marL="58839" marR="58839" marT="0" marB="0"/>
                </a:tc>
                <a:extLst>
                  <a:ext uri="{0D108BD9-81ED-4DB2-BD59-A6C34878D82A}">
                    <a16:rowId xmlns:a16="http://schemas.microsoft.com/office/drawing/2014/main" val="4246636665"/>
                  </a:ext>
                </a:extLst>
              </a:tr>
              <a:tr h="319012">
                <a:tc>
                  <a:txBody>
                    <a:bodyPr/>
                    <a:lstStyle/>
                    <a:p>
                      <a:pPr algn="just">
                        <a:lnSpc>
                          <a:spcPct val="115000"/>
                        </a:lnSpc>
                        <a:spcAft>
                          <a:spcPts val="800"/>
                        </a:spcAft>
                        <a:buNone/>
                      </a:pPr>
                      <a:r>
                        <a:rPr lang="en-GB" sz="1600" b="0" kern="0" noProof="0" dirty="0">
                          <a:effectLst/>
                        </a:rPr>
                        <a:t>Households with dependent children: two adults, two dependent children</a:t>
                      </a:r>
                      <a:r>
                        <a:rPr lang="en-GB" sz="1600" b="0" kern="100" noProof="0" dirty="0">
                          <a:effectLst/>
                        </a:rPr>
                        <a:t> (Gr.3.)</a:t>
                      </a:r>
                      <a:endParaRPr lang="en-GB" sz="1800" b="0" kern="100" noProof="0" dirty="0">
                        <a:effectLst/>
                        <a:latin typeface="Aptos" panose="020B0004020202020204" pitchFamily="34" charset="0"/>
                        <a:ea typeface="Aptos" panose="020B0004020202020204" pitchFamily="34" charset="0"/>
                        <a:cs typeface="Arial" panose="020B0604020202020204" pitchFamily="34" charset="0"/>
                      </a:endParaRPr>
                    </a:p>
                  </a:txBody>
                  <a:tcPr marL="58839" marR="58839" marT="0" marB="0"/>
                </a:tc>
                <a:extLst>
                  <a:ext uri="{0D108BD9-81ED-4DB2-BD59-A6C34878D82A}">
                    <a16:rowId xmlns:a16="http://schemas.microsoft.com/office/drawing/2014/main" val="1813620206"/>
                  </a:ext>
                </a:extLst>
              </a:tr>
              <a:tr h="330502">
                <a:tc>
                  <a:txBody>
                    <a:bodyPr/>
                    <a:lstStyle/>
                    <a:p>
                      <a:pPr algn="just">
                        <a:lnSpc>
                          <a:spcPct val="115000"/>
                        </a:lnSpc>
                        <a:spcAft>
                          <a:spcPts val="800"/>
                        </a:spcAft>
                        <a:buNone/>
                      </a:pPr>
                      <a:r>
                        <a:rPr lang="en-GB" sz="1600" b="0" kern="0" noProof="0" dirty="0">
                          <a:effectLst/>
                        </a:rPr>
                        <a:t>Households with dependent children: two adults, three or more dependent children</a:t>
                      </a:r>
                      <a:r>
                        <a:rPr lang="en-GB" sz="1600" b="0" kern="100" noProof="0" dirty="0">
                          <a:effectLst/>
                        </a:rPr>
                        <a:t> (Gr.4.)</a:t>
                      </a:r>
                      <a:endParaRPr lang="en-GB" sz="1800" b="0" kern="100" noProof="0" dirty="0">
                        <a:effectLst/>
                        <a:latin typeface="Aptos" panose="020B0004020202020204" pitchFamily="34" charset="0"/>
                        <a:ea typeface="Aptos" panose="020B0004020202020204" pitchFamily="34" charset="0"/>
                        <a:cs typeface="Arial" panose="020B0604020202020204" pitchFamily="34" charset="0"/>
                      </a:endParaRPr>
                    </a:p>
                  </a:txBody>
                  <a:tcPr marL="58839" marR="58839" marT="0" marB="0"/>
                </a:tc>
                <a:extLst>
                  <a:ext uri="{0D108BD9-81ED-4DB2-BD59-A6C34878D82A}">
                    <a16:rowId xmlns:a16="http://schemas.microsoft.com/office/drawing/2014/main" val="2033194078"/>
                  </a:ext>
                </a:extLst>
              </a:tr>
              <a:tr h="293780">
                <a:tc>
                  <a:txBody>
                    <a:bodyPr/>
                    <a:lstStyle/>
                    <a:p>
                      <a:pPr algn="just">
                        <a:lnSpc>
                          <a:spcPct val="115000"/>
                        </a:lnSpc>
                        <a:spcAft>
                          <a:spcPts val="800"/>
                        </a:spcAft>
                        <a:buNone/>
                      </a:pPr>
                      <a:r>
                        <a:rPr lang="en-GB" sz="1600" b="0" kern="0" noProof="0" dirty="0">
                          <a:effectLst/>
                        </a:rPr>
                        <a:t>Other household with dependent children</a:t>
                      </a:r>
                      <a:r>
                        <a:rPr lang="en-GB" sz="1600" b="0" kern="100" noProof="0" dirty="0">
                          <a:effectLst/>
                        </a:rPr>
                        <a:t> (Gr.5.)</a:t>
                      </a:r>
                      <a:endParaRPr lang="en-GB" sz="1800" b="0" kern="100" noProof="0" dirty="0">
                        <a:effectLst/>
                        <a:latin typeface="Aptos" panose="020B0004020202020204" pitchFamily="34" charset="0"/>
                        <a:ea typeface="Aptos" panose="020B0004020202020204" pitchFamily="34" charset="0"/>
                        <a:cs typeface="Arial" panose="020B0604020202020204" pitchFamily="34" charset="0"/>
                      </a:endParaRPr>
                    </a:p>
                  </a:txBody>
                  <a:tcPr marL="58839" marR="58839" marT="0" marB="0"/>
                </a:tc>
                <a:extLst>
                  <a:ext uri="{0D108BD9-81ED-4DB2-BD59-A6C34878D82A}">
                    <a16:rowId xmlns:a16="http://schemas.microsoft.com/office/drawing/2014/main" val="1857044045"/>
                  </a:ext>
                </a:extLst>
              </a:tr>
              <a:tr h="293780">
                <a:tc>
                  <a:txBody>
                    <a:bodyPr/>
                    <a:lstStyle/>
                    <a:p>
                      <a:pPr algn="just">
                        <a:lnSpc>
                          <a:spcPct val="115000"/>
                        </a:lnSpc>
                        <a:spcAft>
                          <a:spcPts val="800"/>
                        </a:spcAft>
                        <a:buNone/>
                      </a:pPr>
                      <a:r>
                        <a:rPr lang="en-GB" sz="1600" b="0" kern="0" noProof="0" dirty="0">
                          <a:effectLst/>
                        </a:rPr>
                        <a:t>Total of households with dependent children</a:t>
                      </a:r>
                      <a:r>
                        <a:rPr lang="en-GB" sz="1600" b="0" kern="100" noProof="0" dirty="0">
                          <a:effectLst/>
                        </a:rPr>
                        <a:t> (Gr.6.)</a:t>
                      </a:r>
                      <a:endParaRPr lang="en-GB" sz="1800" b="0" kern="100" noProof="0" dirty="0">
                        <a:effectLst/>
                        <a:latin typeface="Aptos" panose="020B0004020202020204" pitchFamily="34" charset="0"/>
                        <a:ea typeface="Aptos" panose="020B0004020202020204" pitchFamily="34" charset="0"/>
                        <a:cs typeface="Arial" panose="020B0604020202020204" pitchFamily="34" charset="0"/>
                      </a:endParaRPr>
                    </a:p>
                  </a:txBody>
                  <a:tcPr marL="58839" marR="58839" marT="0" marB="0"/>
                </a:tc>
                <a:extLst>
                  <a:ext uri="{0D108BD9-81ED-4DB2-BD59-A6C34878D82A}">
                    <a16:rowId xmlns:a16="http://schemas.microsoft.com/office/drawing/2014/main" val="262251696"/>
                  </a:ext>
                </a:extLst>
              </a:tr>
              <a:tr h="293780">
                <a:tc>
                  <a:txBody>
                    <a:bodyPr/>
                    <a:lstStyle/>
                    <a:p>
                      <a:pPr algn="just">
                        <a:lnSpc>
                          <a:spcPct val="115000"/>
                        </a:lnSpc>
                        <a:spcAft>
                          <a:spcPts val="800"/>
                        </a:spcAft>
                        <a:buNone/>
                      </a:pPr>
                      <a:r>
                        <a:rPr lang="en-GB" sz="1600" b="0" kern="0" noProof="0" dirty="0">
                          <a:effectLst/>
                        </a:rPr>
                        <a:t>Households without child: single person households</a:t>
                      </a:r>
                      <a:r>
                        <a:rPr lang="en-GB" sz="1600" b="0" kern="100" noProof="0" dirty="0">
                          <a:effectLst/>
                        </a:rPr>
                        <a:t> (Gr.7.)</a:t>
                      </a:r>
                      <a:endParaRPr lang="en-GB" sz="1800" b="0" kern="100" noProof="0" dirty="0">
                        <a:effectLst/>
                        <a:latin typeface="Aptos" panose="020B0004020202020204" pitchFamily="34" charset="0"/>
                        <a:ea typeface="Aptos" panose="020B0004020202020204" pitchFamily="34" charset="0"/>
                        <a:cs typeface="Arial" panose="020B0604020202020204" pitchFamily="34" charset="0"/>
                      </a:endParaRPr>
                    </a:p>
                  </a:txBody>
                  <a:tcPr marL="58839" marR="58839" marT="0" marB="0"/>
                </a:tc>
                <a:extLst>
                  <a:ext uri="{0D108BD9-81ED-4DB2-BD59-A6C34878D82A}">
                    <a16:rowId xmlns:a16="http://schemas.microsoft.com/office/drawing/2014/main" val="359163032"/>
                  </a:ext>
                </a:extLst>
              </a:tr>
              <a:tr h="605639">
                <a:tc>
                  <a:txBody>
                    <a:bodyPr/>
                    <a:lstStyle/>
                    <a:p>
                      <a:pPr algn="just">
                        <a:lnSpc>
                          <a:spcPct val="115000"/>
                        </a:lnSpc>
                        <a:spcAft>
                          <a:spcPts val="800"/>
                        </a:spcAft>
                        <a:buNone/>
                      </a:pPr>
                      <a:r>
                        <a:rPr lang="en-GB" sz="1600" b="0" kern="0" noProof="0" dirty="0">
                          <a:effectLst/>
                        </a:rPr>
                        <a:t>Households without child: two adults without children, both adults younger than 65 years</a:t>
                      </a:r>
                      <a:r>
                        <a:rPr lang="en-GB" sz="1600" b="0" kern="100" noProof="0" dirty="0">
                          <a:effectLst/>
                        </a:rPr>
                        <a:t> (Gr.8.)</a:t>
                      </a:r>
                      <a:endParaRPr lang="en-GB" sz="1800" b="0" kern="100" noProof="0" dirty="0">
                        <a:effectLst/>
                        <a:latin typeface="Aptos" panose="020B0004020202020204" pitchFamily="34" charset="0"/>
                        <a:ea typeface="Aptos" panose="020B0004020202020204" pitchFamily="34" charset="0"/>
                        <a:cs typeface="Arial" panose="020B0604020202020204" pitchFamily="34" charset="0"/>
                      </a:endParaRPr>
                    </a:p>
                  </a:txBody>
                  <a:tcPr marL="58839" marR="58839" marT="0" marB="0"/>
                </a:tc>
                <a:extLst>
                  <a:ext uri="{0D108BD9-81ED-4DB2-BD59-A6C34878D82A}">
                    <a16:rowId xmlns:a16="http://schemas.microsoft.com/office/drawing/2014/main" val="1148893051"/>
                  </a:ext>
                </a:extLst>
              </a:tr>
              <a:tr h="605639">
                <a:tc>
                  <a:txBody>
                    <a:bodyPr/>
                    <a:lstStyle/>
                    <a:p>
                      <a:pPr algn="just">
                        <a:lnSpc>
                          <a:spcPct val="115000"/>
                        </a:lnSpc>
                        <a:spcAft>
                          <a:spcPts val="800"/>
                        </a:spcAft>
                        <a:buNone/>
                      </a:pPr>
                      <a:r>
                        <a:rPr lang="en-GB" sz="1600" b="0" kern="0" noProof="0" dirty="0">
                          <a:effectLst/>
                        </a:rPr>
                        <a:t>Households without child: two adults without children, at least one of them aged 65 years or older</a:t>
                      </a:r>
                      <a:r>
                        <a:rPr lang="en-GB" sz="1600" b="0" kern="100" noProof="0" dirty="0">
                          <a:effectLst/>
                        </a:rPr>
                        <a:t> (Gr.9.)</a:t>
                      </a:r>
                      <a:endParaRPr lang="en-GB" sz="1800" b="0" kern="100" noProof="0" dirty="0">
                        <a:effectLst/>
                        <a:latin typeface="Aptos" panose="020B0004020202020204" pitchFamily="34" charset="0"/>
                        <a:ea typeface="Aptos" panose="020B0004020202020204" pitchFamily="34" charset="0"/>
                        <a:cs typeface="Arial" panose="020B0604020202020204" pitchFamily="34" charset="0"/>
                      </a:endParaRPr>
                    </a:p>
                  </a:txBody>
                  <a:tcPr marL="58839" marR="58839" marT="0" marB="0"/>
                </a:tc>
                <a:extLst>
                  <a:ext uri="{0D108BD9-81ED-4DB2-BD59-A6C34878D82A}">
                    <a16:rowId xmlns:a16="http://schemas.microsoft.com/office/drawing/2014/main" val="3959822588"/>
                  </a:ext>
                </a:extLst>
              </a:tr>
              <a:tr h="293780">
                <a:tc>
                  <a:txBody>
                    <a:bodyPr/>
                    <a:lstStyle/>
                    <a:p>
                      <a:pPr algn="just">
                        <a:lnSpc>
                          <a:spcPct val="115000"/>
                        </a:lnSpc>
                        <a:spcAft>
                          <a:spcPts val="800"/>
                        </a:spcAft>
                        <a:buNone/>
                      </a:pPr>
                      <a:r>
                        <a:rPr lang="en-GB" sz="1600" b="0" kern="0" noProof="0" dirty="0">
                          <a:effectLst/>
                        </a:rPr>
                        <a:t>Other households without child</a:t>
                      </a:r>
                      <a:r>
                        <a:rPr lang="en-GB" sz="1600" b="0" kern="100" noProof="0" dirty="0">
                          <a:effectLst/>
                        </a:rPr>
                        <a:t> (Gr.10.)</a:t>
                      </a:r>
                      <a:endParaRPr lang="en-GB" sz="1800" b="0" kern="100" noProof="0" dirty="0">
                        <a:effectLst/>
                        <a:latin typeface="Aptos" panose="020B0004020202020204" pitchFamily="34" charset="0"/>
                        <a:ea typeface="Aptos" panose="020B0004020202020204" pitchFamily="34" charset="0"/>
                        <a:cs typeface="Arial" panose="020B0604020202020204" pitchFamily="34" charset="0"/>
                      </a:endParaRPr>
                    </a:p>
                  </a:txBody>
                  <a:tcPr marL="58839" marR="58839" marT="0" marB="0"/>
                </a:tc>
                <a:extLst>
                  <a:ext uri="{0D108BD9-81ED-4DB2-BD59-A6C34878D82A}">
                    <a16:rowId xmlns:a16="http://schemas.microsoft.com/office/drawing/2014/main" val="2449818931"/>
                  </a:ext>
                </a:extLst>
              </a:tr>
              <a:tr h="293780">
                <a:tc>
                  <a:txBody>
                    <a:bodyPr/>
                    <a:lstStyle/>
                    <a:p>
                      <a:pPr algn="just">
                        <a:lnSpc>
                          <a:spcPct val="115000"/>
                        </a:lnSpc>
                        <a:spcAft>
                          <a:spcPts val="800"/>
                        </a:spcAft>
                        <a:buNone/>
                      </a:pPr>
                      <a:r>
                        <a:rPr lang="en-GB" sz="1600" b="0" kern="0" noProof="0" dirty="0">
                          <a:effectLst/>
                        </a:rPr>
                        <a:t>Total of households without child</a:t>
                      </a:r>
                      <a:r>
                        <a:rPr lang="en-GB" sz="1600" b="0" kern="100" noProof="0" dirty="0">
                          <a:effectLst/>
                        </a:rPr>
                        <a:t> (Gr.11.)</a:t>
                      </a:r>
                      <a:endParaRPr lang="en-GB" sz="1800" b="0" kern="100" noProof="0" dirty="0">
                        <a:effectLst/>
                        <a:latin typeface="Aptos" panose="020B0004020202020204" pitchFamily="34" charset="0"/>
                        <a:ea typeface="Aptos" panose="020B0004020202020204" pitchFamily="34" charset="0"/>
                        <a:cs typeface="Arial" panose="020B0604020202020204" pitchFamily="34" charset="0"/>
                      </a:endParaRPr>
                    </a:p>
                  </a:txBody>
                  <a:tcPr marL="58839" marR="58839" marT="0" marB="0"/>
                </a:tc>
                <a:extLst>
                  <a:ext uri="{0D108BD9-81ED-4DB2-BD59-A6C34878D82A}">
                    <a16:rowId xmlns:a16="http://schemas.microsoft.com/office/drawing/2014/main" val="2382183740"/>
                  </a:ext>
                </a:extLst>
              </a:tr>
              <a:tr h="293780">
                <a:tc>
                  <a:txBody>
                    <a:bodyPr/>
                    <a:lstStyle/>
                    <a:p>
                      <a:pPr algn="just">
                        <a:lnSpc>
                          <a:spcPct val="115000"/>
                        </a:lnSpc>
                        <a:spcAft>
                          <a:spcPts val="800"/>
                        </a:spcAft>
                        <a:buNone/>
                      </a:pPr>
                      <a:r>
                        <a:rPr lang="en-GB" sz="1600" b="0" kern="0" noProof="0" dirty="0">
                          <a:effectLst/>
                        </a:rPr>
                        <a:t>Total of single person households</a:t>
                      </a:r>
                      <a:r>
                        <a:rPr lang="en-GB" sz="1600" b="0" kern="100" noProof="0" dirty="0">
                          <a:effectLst/>
                        </a:rPr>
                        <a:t> (Gr.12.)</a:t>
                      </a:r>
                      <a:endParaRPr lang="en-GB" sz="1800" b="0" kern="100" noProof="0" dirty="0">
                        <a:effectLst/>
                        <a:latin typeface="Aptos" panose="020B0004020202020204" pitchFamily="34" charset="0"/>
                        <a:ea typeface="Aptos" panose="020B0004020202020204" pitchFamily="34" charset="0"/>
                        <a:cs typeface="Arial" panose="020B0604020202020204" pitchFamily="34" charset="0"/>
                      </a:endParaRPr>
                    </a:p>
                  </a:txBody>
                  <a:tcPr marL="58839" marR="58839" marT="0" marB="0"/>
                </a:tc>
                <a:extLst>
                  <a:ext uri="{0D108BD9-81ED-4DB2-BD59-A6C34878D82A}">
                    <a16:rowId xmlns:a16="http://schemas.microsoft.com/office/drawing/2014/main" val="4259407493"/>
                  </a:ext>
                </a:extLst>
              </a:tr>
              <a:tr h="293780">
                <a:tc>
                  <a:txBody>
                    <a:bodyPr/>
                    <a:lstStyle/>
                    <a:p>
                      <a:pPr algn="just">
                        <a:lnSpc>
                          <a:spcPct val="115000"/>
                        </a:lnSpc>
                        <a:spcAft>
                          <a:spcPts val="800"/>
                        </a:spcAft>
                        <a:buNone/>
                      </a:pPr>
                      <a:r>
                        <a:rPr lang="en-GB" sz="1600" b="0" kern="0" noProof="0" dirty="0">
                          <a:effectLst/>
                        </a:rPr>
                        <a:t>Single person households, male</a:t>
                      </a:r>
                      <a:r>
                        <a:rPr lang="en-GB" sz="1600" b="0" kern="100" noProof="0" dirty="0">
                          <a:effectLst/>
                        </a:rPr>
                        <a:t> (Gr.13.)</a:t>
                      </a:r>
                      <a:endParaRPr lang="en-GB" sz="1800" b="0" kern="100" noProof="0" dirty="0">
                        <a:effectLst/>
                        <a:latin typeface="Aptos" panose="020B0004020202020204" pitchFamily="34" charset="0"/>
                        <a:ea typeface="Aptos" panose="020B0004020202020204" pitchFamily="34" charset="0"/>
                        <a:cs typeface="Arial" panose="020B0604020202020204" pitchFamily="34" charset="0"/>
                      </a:endParaRPr>
                    </a:p>
                  </a:txBody>
                  <a:tcPr marL="58839" marR="58839" marT="0" marB="0"/>
                </a:tc>
                <a:extLst>
                  <a:ext uri="{0D108BD9-81ED-4DB2-BD59-A6C34878D82A}">
                    <a16:rowId xmlns:a16="http://schemas.microsoft.com/office/drawing/2014/main" val="2016885776"/>
                  </a:ext>
                </a:extLst>
              </a:tr>
              <a:tr h="293780">
                <a:tc>
                  <a:txBody>
                    <a:bodyPr/>
                    <a:lstStyle/>
                    <a:p>
                      <a:pPr algn="just">
                        <a:lnSpc>
                          <a:spcPct val="115000"/>
                        </a:lnSpc>
                        <a:spcAft>
                          <a:spcPts val="800"/>
                        </a:spcAft>
                        <a:buNone/>
                      </a:pPr>
                      <a:r>
                        <a:rPr lang="en-GB" sz="1600" b="0" kern="0" noProof="0" dirty="0">
                          <a:effectLst/>
                        </a:rPr>
                        <a:t>Single person households, female</a:t>
                      </a:r>
                      <a:r>
                        <a:rPr lang="en-GB" sz="1600" b="0" kern="100" noProof="0" dirty="0">
                          <a:effectLst/>
                        </a:rPr>
                        <a:t> (Gr.14.)</a:t>
                      </a:r>
                      <a:endParaRPr lang="en-GB" sz="1800" b="0" kern="100" noProof="0" dirty="0">
                        <a:effectLst/>
                        <a:latin typeface="Aptos" panose="020B0004020202020204" pitchFamily="34" charset="0"/>
                        <a:ea typeface="Aptos" panose="020B0004020202020204" pitchFamily="34" charset="0"/>
                        <a:cs typeface="Arial" panose="020B0604020202020204" pitchFamily="34" charset="0"/>
                      </a:endParaRPr>
                    </a:p>
                  </a:txBody>
                  <a:tcPr marL="58839" marR="58839" marT="0" marB="0"/>
                </a:tc>
                <a:extLst>
                  <a:ext uri="{0D108BD9-81ED-4DB2-BD59-A6C34878D82A}">
                    <a16:rowId xmlns:a16="http://schemas.microsoft.com/office/drawing/2014/main" val="2195877154"/>
                  </a:ext>
                </a:extLst>
              </a:tr>
              <a:tr h="293780">
                <a:tc>
                  <a:txBody>
                    <a:bodyPr/>
                    <a:lstStyle/>
                    <a:p>
                      <a:pPr algn="just">
                        <a:lnSpc>
                          <a:spcPct val="115000"/>
                        </a:lnSpc>
                        <a:spcAft>
                          <a:spcPts val="800"/>
                        </a:spcAft>
                        <a:buNone/>
                      </a:pPr>
                      <a:r>
                        <a:rPr lang="en-GB" sz="1600" b="0" kern="0" noProof="0" dirty="0">
                          <a:effectLst/>
                        </a:rPr>
                        <a:t>Single person households, persons younger than 65 years</a:t>
                      </a:r>
                      <a:r>
                        <a:rPr lang="en-GB" sz="1600" b="0" kern="100" noProof="0" dirty="0">
                          <a:effectLst/>
                        </a:rPr>
                        <a:t> (Gr.15.)</a:t>
                      </a:r>
                      <a:endParaRPr lang="en-GB" sz="1800" b="0" kern="100" noProof="0" dirty="0">
                        <a:effectLst/>
                        <a:latin typeface="Aptos" panose="020B0004020202020204" pitchFamily="34" charset="0"/>
                        <a:ea typeface="Aptos" panose="020B0004020202020204" pitchFamily="34" charset="0"/>
                        <a:cs typeface="Arial" panose="020B0604020202020204" pitchFamily="34" charset="0"/>
                      </a:endParaRPr>
                    </a:p>
                  </a:txBody>
                  <a:tcPr marL="58839" marR="58839" marT="0" marB="0"/>
                </a:tc>
                <a:extLst>
                  <a:ext uri="{0D108BD9-81ED-4DB2-BD59-A6C34878D82A}">
                    <a16:rowId xmlns:a16="http://schemas.microsoft.com/office/drawing/2014/main" val="3974868698"/>
                  </a:ext>
                </a:extLst>
              </a:tr>
              <a:tr h="302446">
                <a:tc>
                  <a:txBody>
                    <a:bodyPr/>
                    <a:lstStyle/>
                    <a:p>
                      <a:pPr algn="just">
                        <a:lnSpc>
                          <a:spcPct val="115000"/>
                        </a:lnSpc>
                        <a:spcAft>
                          <a:spcPts val="800"/>
                        </a:spcAft>
                        <a:buNone/>
                      </a:pPr>
                      <a:r>
                        <a:rPr lang="en-GB" sz="1600" b="0" kern="0" noProof="0" dirty="0">
                          <a:effectLst/>
                        </a:rPr>
                        <a:t>Single person households, 65 year-old or older persons</a:t>
                      </a:r>
                      <a:r>
                        <a:rPr lang="en-GB" sz="1600" b="0" kern="100" noProof="0" dirty="0">
                          <a:effectLst/>
                        </a:rPr>
                        <a:t> (Gr.16.)</a:t>
                      </a:r>
                      <a:endParaRPr lang="en-GB" sz="1800" b="0" kern="100" noProof="0" dirty="0">
                        <a:effectLst/>
                        <a:latin typeface="Aptos" panose="020B0004020202020204" pitchFamily="34" charset="0"/>
                        <a:ea typeface="Aptos" panose="020B0004020202020204" pitchFamily="34" charset="0"/>
                        <a:cs typeface="Arial" panose="020B0604020202020204" pitchFamily="34" charset="0"/>
                      </a:endParaRPr>
                    </a:p>
                  </a:txBody>
                  <a:tcPr marL="58839" marR="58839" marT="0" marB="0"/>
                </a:tc>
                <a:extLst>
                  <a:ext uri="{0D108BD9-81ED-4DB2-BD59-A6C34878D82A}">
                    <a16:rowId xmlns:a16="http://schemas.microsoft.com/office/drawing/2014/main" val="2114694001"/>
                  </a:ext>
                </a:extLst>
              </a:tr>
            </a:tbl>
          </a:graphicData>
        </a:graphic>
      </p:graphicFrame>
      <p:graphicFrame>
        <p:nvGraphicFramePr>
          <p:cNvPr id="5" name="Content Placeholder 3">
            <a:extLst>
              <a:ext uri="{FF2B5EF4-FFF2-40B4-BE49-F238E27FC236}">
                <a16:creationId xmlns:a16="http://schemas.microsoft.com/office/drawing/2014/main" id="{71B77750-A19E-8870-4242-EAE91DD058B8}"/>
              </a:ext>
            </a:extLst>
          </p:cNvPr>
          <p:cNvGraphicFramePr>
            <a:graphicFrameLocks/>
          </p:cNvGraphicFramePr>
          <p:nvPr>
            <p:extLst>
              <p:ext uri="{D42A27DB-BD31-4B8C-83A1-F6EECF244321}">
                <p14:modId xmlns:p14="http://schemas.microsoft.com/office/powerpoint/2010/main" val="3093109448"/>
              </p:ext>
            </p:extLst>
          </p:nvPr>
        </p:nvGraphicFramePr>
        <p:xfrm>
          <a:off x="702322" y="1439976"/>
          <a:ext cx="2043845" cy="3134148"/>
        </p:xfrm>
        <a:graphic>
          <a:graphicData uri="http://schemas.openxmlformats.org/drawingml/2006/table">
            <a:tbl>
              <a:tblPr firstRow="1" firstCol="1" bandRow="1">
                <a:tableStyleId>{5940675A-B579-460E-94D1-54222C63F5DA}</a:tableStyleId>
              </a:tblPr>
              <a:tblGrid>
                <a:gridCol w="2043845">
                  <a:extLst>
                    <a:ext uri="{9D8B030D-6E8A-4147-A177-3AD203B41FA5}">
                      <a16:colId xmlns:a16="http://schemas.microsoft.com/office/drawing/2014/main" val="3481329851"/>
                    </a:ext>
                  </a:extLst>
                </a:gridCol>
              </a:tblGrid>
              <a:tr h="789753">
                <a:tc>
                  <a:txBody>
                    <a:bodyPr/>
                    <a:lstStyle/>
                    <a:p>
                      <a:pPr algn="ctr">
                        <a:lnSpc>
                          <a:spcPct val="115000"/>
                        </a:lnSpc>
                        <a:spcAft>
                          <a:spcPts val="800"/>
                        </a:spcAft>
                        <a:buNone/>
                      </a:pPr>
                      <a:r>
                        <a:rPr lang="en-GB" sz="1600" b="1" kern="100" noProof="0" dirty="0">
                          <a:effectLst/>
                        </a:rPr>
                        <a:t>Type of households by economic activities</a:t>
                      </a:r>
                      <a:endParaRPr lang="en-GB" sz="1600" b="1" kern="100" noProof="0" dirty="0">
                        <a:effectLst/>
                        <a:latin typeface="Aptos" panose="020B0004020202020204" pitchFamily="34" charset="0"/>
                        <a:ea typeface="Aptos" panose="020B0004020202020204" pitchFamily="34" charset="0"/>
                        <a:cs typeface="Arial" panose="020B0604020202020204" pitchFamily="34" charset="0"/>
                      </a:endParaRPr>
                    </a:p>
                  </a:txBody>
                  <a:tcPr marL="58839" marR="58839" marT="0" marB="0">
                    <a:solidFill>
                      <a:schemeClr val="bg1"/>
                    </a:solidFill>
                  </a:tcPr>
                </a:tc>
                <a:extLst>
                  <a:ext uri="{0D108BD9-81ED-4DB2-BD59-A6C34878D82A}">
                    <a16:rowId xmlns:a16="http://schemas.microsoft.com/office/drawing/2014/main" val="340071618"/>
                  </a:ext>
                </a:extLst>
              </a:tr>
              <a:tr h="521435">
                <a:tc>
                  <a:txBody>
                    <a:bodyPr/>
                    <a:lstStyle/>
                    <a:p>
                      <a:pPr algn="just">
                        <a:lnSpc>
                          <a:spcPct val="115000"/>
                        </a:lnSpc>
                        <a:spcAft>
                          <a:spcPts val="800"/>
                        </a:spcAft>
                        <a:buNone/>
                      </a:pPr>
                      <a:r>
                        <a:rPr lang="en-GB" sz="1600" kern="0" noProof="0" dirty="0">
                          <a:effectLst/>
                        </a:rPr>
                        <a:t>Active households, total</a:t>
                      </a:r>
                      <a:endParaRPr lang="en-GB" sz="1600" kern="100" noProof="0" dirty="0">
                        <a:effectLst/>
                        <a:latin typeface="Aptos" panose="020B0004020202020204" pitchFamily="34" charset="0"/>
                        <a:ea typeface="Aptos" panose="020B0004020202020204" pitchFamily="34" charset="0"/>
                        <a:cs typeface="Arial" panose="020B0604020202020204" pitchFamily="34" charset="0"/>
                      </a:endParaRPr>
                    </a:p>
                  </a:txBody>
                  <a:tcPr marL="58839" marR="58839" marT="0" marB="0">
                    <a:solidFill>
                      <a:schemeClr val="bg1"/>
                    </a:solidFill>
                  </a:tcPr>
                </a:tc>
                <a:extLst>
                  <a:ext uri="{0D108BD9-81ED-4DB2-BD59-A6C34878D82A}">
                    <a16:rowId xmlns:a16="http://schemas.microsoft.com/office/drawing/2014/main" val="1590190016"/>
                  </a:ext>
                </a:extLst>
              </a:tr>
              <a:tr h="547992">
                <a:tc>
                  <a:txBody>
                    <a:bodyPr/>
                    <a:lstStyle/>
                    <a:p>
                      <a:pPr marL="0" marR="0" lvl="0" indent="0" algn="just" defTabSz="457200" rtl="0" eaLnBrk="1" fontAlgn="auto" latinLnBrk="0" hangingPunct="1">
                        <a:lnSpc>
                          <a:spcPct val="115000"/>
                        </a:lnSpc>
                        <a:spcBef>
                          <a:spcPts val="0"/>
                        </a:spcBef>
                        <a:spcAft>
                          <a:spcPts val="800"/>
                        </a:spcAft>
                        <a:buClrTx/>
                        <a:buSzTx/>
                        <a:buFontTx/>
                        <a:buNone/>
                        <a:tabLst/>
                        <a:defRPr/>
                      </a:pPr>
                      <a:r>
                        <a:rPr lang="en-GB" sz="1600" kern="0" noProof="0" dirty="0">
                          <a:effectLst/>
                        </a:rPr>
                        <a:t>Pensioner households, total</a:t>
                      </a:r>
                      <a:endParaRPr lang="en-GB" sz="1600" kern="100" noProof="0" dirty="0">
                        <a:effectLst/>
                        <a:latin typeface="Aptos" panose="020B0004020202020204" pitchFamily="34" charset="0"/>
                        <a:ea typeface="Aptos" panose="020B0004020202020204" pitchFamily="34" charset="0"/>
                        <a:cs typeface="Arial" panose="020B0604020202020204" pitchFamily="34" charset="0"/>
                      </a:endParaRPr>
                    </a:p>
                  </a:txBody>
                  <a:tcPr marL="58839" marR="58839" marT="0" marB="0">
                    <a:solidFill>
                      <a:schemeClr val="bg1"/>
                    </a:solidFill>
                  </a:tcPr>
                </a:tc>
                <a:extLst>
                  <a:ext uri="{0D108BD9-81ED-4DB2-BD59-A6C34878D82A}">
                    <a16:rowId xmlns:a16="http://schemas.microsoft.com/office/drawing/2014/main" val="1813620206"/>
                  </a:ext>
                </a:extLst>
              </a:tr>
              <a:tr h="588260">
                <a:tc>
                  <a:txBody>
                    <a:bodyPr/>
                    <a:lstStyle/>
                    <a:p>
                      <a:pPr algn="just">
                        <a:lnSpc>
                          <a:spcPct val="115000"/>
                        </a:lnSpc>
                        <a:spcAft>
                          <a:spcPts val="800"/>
                        </a:spcAft>
                        <a:buNone/>
                      </a:pPr>
                      <a:r>
                        <a:rPr lang="en-GB" sz="1600" kern="0" noProof="0" dirty="0">
                          <a:effectLst/>
                        </a:rPr>
                        <a:t>Unemployed households, total</a:t>
                      </a:r>
                      <a:r>
                        <a:rPr lang="en-GB" sz="1600" kern="100" noProof="0" dirty="0">
                          <a:effectLst/>
                        </a:rPr>
                        <a:t> </a:t>
                      </a:r>
                      <a:endParaRPr lang="en-GB" sz="1600" kern="100" noProof="0" dirty="0">
                        <a:effectLst/>
                        <a:latin typeface="Aptos" panose="020B0004020202020204" pitchFamily="34" charset="0"/>
                        <a:cs typeface="Arial" panose="020B0604020202020204" pitchFamily="34" charset="0"/>
                      </a:endParaRPr>
                    </a:p>
                  </a:txBody>
                  <a:tcPr marL="58839" marR="58839" marT="0" marB="0">
                    <a:solidFill>
                      <a:schemeClr val="bg1"/>
                    </a:solidFill>
                  </a:tcPr>
                </a:tc>
                <a:extLst>
                  <a:ext uri="{0D108BD9-81ED-4DB2-BD59-A6C34878D82A}">
                    <a16:rowId xmlns:a16="http://schemas.microsoft.com/office/drawing/2014/main" val="1857044045"/>
                  </a:ext>
                </a:extLst>
              </a:tr>
              <a:tr h="661725">
                <a:tc>
                  <a:txBody>
                    <a:bodyPr/>
                    <a:lstStyle/>
                    <a:p>
                      <a:pPr algn="just">
                        <a:lnSpc>
                          <a:spcPct val="115000"/>
                        </a:lnSpc>
                        <a:spcAft>
                          <a:spcPts val="800"/>
                        </a:spcAft>
                        <a:buNone/>
                      </a:pPr>
                      <a:r>
                        <a:rPr lang="en-GB" sz="1600" kern="0" noProof="0" dirty="0">
                          <a:effectLst/>
                        </a:rPr>
                        <a:t>Other inactive households, total</a:t>
                      </a:r>
                      <a:endParaRPr lang="en-GB" sz="1600" kern="100" noProof="0" dirty="0">
                        <a:effectLst/>
                        <a:latin typeface="Aptos" panose="020B0004020202020204" pitchFamily="34" charset="0"/>
                        <a:cs typeface="Arial" panose="020B0604020202020204" pitchFamily="34" charset="0"/>
                      </a:endParaRPr>
                    </a:p>
                  </a:txBody>
                  <a:tcPr marL="58839" marR="58839" marT="0" marB="0">
                    <a:solidFill>
                      <a:schemeClr val="bg1"/>
                    </a:solidFill>
                  </a:tcPr>
                </a:tc>
                <a:extLst>
                  <a:ext uri="{0D108BD9-81ED-4DB2-BD59-A6C34878D82A}">
                    <a16:rowId xmlns:a16="http://schemas.microsoft.com/office/drawing/2014/main" val="359163032"/>
                  </a:ext>
                </a:extLst>
              </a:tr>
            </a:tbl>
          </a:graphicData>
        </a:graphic>
      </p:graphicFrame>
    </p:spTree>
    <p:extLst>
      <p:ext uri="{BB962C8B-B14F-4D97-AF65-F5344CB8AC3E}">
        <p14:creationId xmlns:p14="http://schemas.microsoft.com/office/powerpoint/2010/main" val="419776124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755E96-D276-5D03-0211-62CFB5A1B46C}"/>
              </a:ext>
            </a:extLst>
          </p:cNvPr>
          <p:cNvSpPr>
            <a:spLocks noGrp="1"/>
          </p:cNvSpPr>
          <p:nvPr>
            <p:ph type="title"/>
          </p:nvPr>
        </p:nvSpPr>
        <p:spPr>
          <a:xfrm>
            <a:off x="365377" y="239175"/>
            <a:ext cx="4359023" cy="667480"/>
          </a:xfrm>
        </p:spPr>
        <p:txBody>
          <a:bodyPr>
            <a:normAutofit fontScale="90000"/>
          </a:bodyPr>
          <a:lstStyle/>
          <a:p>
            <a:r>
              <a:rPr lang="en-GB" noProof="0" dirty="0"/>
              <a:t>Applied data</a:t>
            </a:r>
          </a:p>
        </p:txBody>
      </p:sp>
      <p:graphicFrame>
        <p:nvGraphicFramePr>
          <p:cNvPr id="4" name="Content Placeholder 3">
            <a:extLst>
              <a:ext uri="{FF2B5EF4-FFF2-40B4-BE49-F238E27FC236}">
                <a16:creationId xmlns:a16="http://schemas.microsoft.com/office/drawing/2014/main" id="{091D8971-B8D0-2C2C-900A-E3F6C4FC1CE2}"/>
              </a:ext>
            </a:extLst>
          </p:cNvPr>
          <p:cNvGraphicFramePr>
            <a:graphicFrameLocks noGrp="1"/>
          </p:cNvGraphicFramePr>
          <p:nvPr>
            <p:ph idx="1"/>
            <p:extLst>
              <p:ext uri="{D42A27DB-BD31-4B8C-83A1-F6EECF244321}">
                <p14:modId xmlns:p14="http://schemas.microsoft.com/office/powerpoint/2010/main" val="1045514442"/>
              </p:ext>
            </p:extLst>
          </p:nvPr>
        </p:nvGraphicFramePr>
        <p:xfrm>
          <a:off x="457200" y="1001300"/>
          <a:ext cx="11532871" cy="5504949"/>
        </p:xfrm>
        <a:graphic>
          <a:graphicData uri="http://schemas.openxmlformats.org/drawingml/2006/table">
            <a:tbl>
              <a:tblPr firstRow="1" firstCol="1" bandRow="1">
                <a:tableStyleId>{5940675A-B579-460E-94D1-54222C63F5DA}</a:tableStyleId>
              </a:tblPr>
              <a:tblGrid>
                <a:gridCol w="1725930">
                  <a:extLst>
                    <a:ext uri="{9D8B030D-6E8A-4147-A177-3AD203B41FA5}">
                      <a16:colId xmlns:a16="http://schemas.microsoft.com/office/drawing/2014/main" val="969652498"/>
                    </a:ext>
                  </a:extLst>
                </a:gridCol>
                <a:gridCol w="7578090">
                  <a:extLst>
                    <a:ext uri="{9D8B030D-6E8A-4147-A177-3AD203B41FA5}">
                      <a16:colId xmlns:a16="http://schemas.microsoft.com/office/drawing/2014/main" val="2176234545"/>
                    </a:ext>
                  </a:extLst>
                </a:gridCol>
                <a:gridCol w="2228851">
                  <a:extLst>
                    <a:ext uri="{9D8B030D-6E8A-4147-A177-3AD203B41FA5}">
                      <a16:colId xmlns:a16="http://schemas.microsoft.com/office/drawing/2014/main" val="1263348558"/>
                    </a:ext>
                  </a:extLst>
                </a:gridCol>
              </a:tblGrid>
              <a:tr h="141196">
                <a:tc>
                  <a:txBody>
                    <a:bodyPr/>
                    <a:lstStyle/>
                    <a:p>
                      <a:pPr algn="ctr">
                        <a:lnSpc>
                          <a:spcPct val="115000"/>
                        </a:lnSpc>
                        <a:spcAft>
                          <a:spcPts val="800"/>
                        </a:spcAft>
                        <a:buNone/>
                      </a:pPr>
                      <a:r>
                        <a:rPr lang="en-GB" sz="1800" b="1" kern="100" noProof="0" dirty="0">
                          <a:effectLst/>
                        </a:rPr>
                        <a:t>Data group</a:t>
                      </a:r>
                      <a:endParaRPr lang="en-GB" sz="1800" b="1" kern="100" noProof="0" dirty="0">
                        <a:effectLst/>
                        <a:latin typeface="Aptos" panose="020B0004020202020204" pitchFamily="34" charset="0"/>
                        <a:ea typeface="Aptos" panose="020B0004020202020204" pitchFamily="34" charset="0"/>
                        <a:cs typeface="Arial" panose="020B0604020202020204" pitchFamily="34" charset="0"/>
                      </a:endParaRPr>
                    </a:p>
                  </a:txBody>
                  <a:tcPr marL="51010" marR="51010" marT="0" marB="0">
                    <a:solidFill>
                      <a:schemeClr val="bg1"/>
                    </a:solidFill>
                  </a:tcPr>
                </a:tc>
                <a:tc>
                  <a:txBody>
                    <a:bodyPr/>
                    <a:lstStyle/>
                    <a:p>
                      <a:pPr algn="ctr">
                        <a:lnSpc>
                          <a:spcPct val="115000"/>
                        </a:lnSpc>
                        <a:spcAft>
                          <a:spcPts val="800"/>
                        </a:spcAft>
                        <a:buNone/>
                      </a:pPr>
                      <a:r>
                        <a:rPr lang="en-GB" sz="1800" b="1" kern="100" noProof="0" dirty="0">
                          <a:effectLst/>
                        </a:rPr>
                        <a:t>Indicator</a:t>
                      </a:r>
                      <a:endParaRPr lang="en-GB" sz="1800" b="1" kern="100" noProof="0" dirty="0">
                        <a:effectLst/>
                        <a:latin typeface="Aptos" panose="020B0004020202020204" pitchFamily="34" charset="0"/>
                        <a:ea typeface="Aptos" panose="020B0004020202020204" pitchFamily="34" charset="0"/>
                        <a:cs typeface="Arial" panose="020B0604020202020204" pitchFamily="34" charset="0"/>
                      </a:endParaRPr>
                    </a:p>
                  </a:txBody>
                  <a:tcPr marL="51010" marR="51010" marT="0" marB="0">
                    <a:solidFill>
                      <a:schemeClr val="bg1"/>
                    </a:solidFill>
                  </a:tcPr>
                </a:tc>
                <a:tc>
                  <a:txBody>
                    <a:bodyPr/>
                    <a:lstStyle/>
                    <a:p>
                      <a:pPr algn="ctr">
                        <a:lnSpc>
                          <a:spcPct val="115000"/>
                        </a:lnSpc>
                        <a:spcAft>
                          <a:spcPts val="800"/>
                        </a:spcAft>
                        <a:buNone/>
                      </a:pPr>
                      <a:r>
                        <a:rPr lang="en-GB" sz="1800" b="1" kern="100" noProof="0" dirty="0">
                          <a:effectLst/>
                        </a:rPr>
                        <a:t>Source</a:t>
                      </a:r>
                      <a:endParaRPr lang="en-GB" sz="1800" b="1" kern="100" noProof="0" dirty="0">
                        <a:effectLst/>
                        <a:latin typeface="Aptos" panose="020B0004020202020204" pitchFamily="34" charset="0"/>
                        <a:ea typeface="Aptos" panose="020B0004020202020204" pitchFamily="34" charset="0"/>
                        <a:cs typeface="Arial" panose="020B0604020202020204" pitchFamily="34" charset="0"/>
                      </a:endParaRPr>
                    </a:p>
                  </a:txBody>
                  <a:tcPr marL="51010" marR="51010" marT="0" marB="0">
                    <a:solidFill>
                      <a:schemeClr val="bg1"/>
                    </a:solidFill>
                  </a:tcPr>
                </a:tc>
                <a:extLst>
                  <a:ext uri="{0D108BD9-81ED-4DB2-BD59-A6C34878D82A}">
                    <a16:rowId xmlns:a16="http://schemas.microsoft.com/office/drawing/2014/main" val="4085626710"/>
                  </a:ext>
                </a:extLst>
              </a:tr>
              <a:tr h="261796">
                <a:tc rowSpan="3">
                  <a:txBody>
                    <a:bodyPr/>
                    <a:lstStyle/>
                    <a:p>
                      <a:pPr>
                        <a:lnSpc>
                          <a:spcPct val="115000"/>
                        </a:lnSpc>
                        <a:spcAft>
                          <a:spcPts val="800"/>
                        </a:spcAft>
                        <a:buNone/>
                      </a:pPr>
                      <a:r>
                        <a:rPr lang="en-GB" sz="1800" kern="100" noProof="0" dirty="0">
                          <a:effectLst/>
                        </a:rPr>
                        <a:t>Net income of households</a:t>
                      </a:r>
                      <a:endParaRPr lang="en-GB" sz="1800" kern="100" noProof="0" dirty="0">
                        <a:effectLst/>
                        <a:latin typeface="Aptos" panose="020B0004020202020204" pitchFamily="34" charset="0"/>
                        <a:ea typeface="Aptos" panose="020B0004020202020204" pitchFamily="34" charset="0"/>
                        <a:cs typeface="Arial" panose="020B0604020202020204" pitchFamily="34" charset="0"/>
                      </a:endParaRPr>
                    </a:p>
                  </a:txBody>
                  <a:tcPr marL="51010" marR="51010" marT="0" marB="0" anchor="ctr">
                    <a:solidFill>
                      <a:schemeClr val="bg1"/>
                    </a:solidFill>
                  </a:tcPr>
                </a:tc>
                <a:tc>
                  <a:txBody>
                    <a:bodyPr/>
                    <a:lstStyle/>
                    <a:p>
                      <a:pPr algn="just">
                        <a:lnSpc>
                          <a:spcPct val="115000"/>
                        </a:lnSpc>
                        <a:spcAft>
                          <a:spcPts val="800"/>
                        </a:spcAft>
                        <a:buNone/>
                      </a:pPr>
                      <a:r>
                        <a:rPr lang="en-GB" sz="1800" kern="100" noProof="0" dirty="0">
                          <a:effectLst/>
                        </a:rPr>
                        <a:t>Net income per capita by income quintiles [HUF/person/year]</a:t>
                      </a:r>
                      <a:endParaRPr lang="en-GB" sz="1800" kern="100" noProof="0" dirty="0">
                        <a:effectLst/>
                        <a:latin typeface="Aptos" panose="020B0004020202020204" pitchFamily="34" charset="0"/>
                        <a:ea typeface="Aptos" panose="020B0004020202020204" pitchFamily="34" charset="0"/>
                        <a:cs typeface="Arial" panose="020B0604020202020204" pitchFamily="34" charset="0"/>
                      </a:endParaRPr>
                    </a:p>
                  </a:txBody>
                  <a:tcPr marL="51010" marR="51010" marT="0" marB="0">
                    <a:solidFill>
                      <a:schemeClr val="bg1"/>
                    </a:solidFill>
                  </a:tcPr>
                </a:tc>
                <a:tc rowSpan="6">
                  <a:txBody>
                    <a:bodyPr/>
                    <a:lstStyle/>
                    <a:p>
                      <a:pPr algn="just">
                        <a:lnSpc>
                          <a:spcPct val="115000"/>
                        </a:lnSpc>
                        <a:spcAft>
                          <a:spcPts val="800"/>
                        </a:spcAft>
                        <a:buNone/>
                      </a:pPr>
                      <a:r>
                        <a:rPr lang="en-GB" sz="1800" kern="100" noProof="0" dirty="0">
                          <a:effectLst/>
                        </a:rPr>
                        <a:t>(Hungarian Central Statistical Office, 2025b)</a:t>
                      </a:r>
                    </a:p>
                    <a:p>
                      <a:pPr algn="just">
                        <a:lnSpc>
                          <a:spcPct val="115000"/>
                        </a:lnSpc>
                        <a:spcAft>
                          <a:spcPts val="800"/>
                        </a:spcAft>
                        <a:buNone/>
                      </a:pPr>
                      <a:r>
                        <a:rPr lang="en-GB" sz="1800" kern="100" noProof="0" dirty="0">
                          <a:effectLst/>
                        </a:rPr>
                        <a:t> </a:t>
                      </a:r>
                    </a:p>
                    <a:p>
                      <a:pPr algn="just">
                        <a:lnSpc>
                          <a:spcPct val="115000"/>
                        </a:lnSpc>
                        <a:spcAft>
                          <a:spcPts val="800"/>
                        </a:spcAft>
                        <a:buNone/>
                      </a:pPr>
                      <a:r>
                        <a:rPr lang="en-GB" sz="1800" kern="100" noProof="0" dirty="0">
                          <a:effectLst/>
                        </a:rPr>
                        <a:t> </a:t>
                      </a:r>
                    </a:p>
                    <a:p>
                      <a:pPr algn="just">
                        <a:lnSpc>
                          <a:spcPct val="115000"/>
                        </a:lnSpc>
                        <a:spcAft>
                          <a:spcPts val="800"/>
                        </a:spcAft>
                        <a:buNone/>
                      </a:pPr>
                      <a:r>
                        <a:rPr lang="en-GB" sz="1800" kern="100" noProof="0" dirty="0">
                          <a:effectLst/>
                        </a:rPr>
                        <a:t> </a:t>
                      </a:r>
                    </a:p>
                    <a:p>
                      <a:pPr algn="just">
                        <a:lnSpc>
                          <a:spcPct val="115000"/>
                        </a:lnSpc>
                        <a:spcAft>
                          <a:spcPts val="800"/>
                        </a:spcAft>
                        <a:buNone/>
                      </a:pPr>
                      <a:r>
                        <a:rPr lang="en-GB" sz="1800" kern="100" noProof="0" dirty="0">
                          <a:effectLst/>
                        </a:rPr>
                        <a:t> </a:t>
                      </a:r>
                    </a:p>
                    <a:p>
                      <a:pPr algn="just">
                        <a:lnSpc>
                          <a:spcPct val="115000"/>
                        </a:lnSpc>
                        <a:spcAft>
                          <a:spcPts val="800"/>
                        </a:spcAft>
                        <a:buNone/>
                      </a:pPr>
                      <a:r>
                        <a:rPr lang="en-GB" sz="1800" kern="100" noProof="0" dirty="0">
                          <a:effectLst/>
                        </a:rPr>
                        <a:t> </a:t>
                      </a:r>
                      <a:endParaRPr lang="en-GB" sz="1800" kern="100" noProof="0" dirty="0">
                        <a:effectLst/>
                        <a:latin typeface="Aptos" panose="020B0004020202020204" pitchFamily="34" charset="0"/>
                        <a:ea typeface="Aptos" panose="020B0004020202020204" pitchFamily="34" charset="0"/>
                        <a:cs typeface="Arial" panose="020B0604020202020204" pitchFamily="34" charset="0"/>
                      </a:endParaRPr>
                    </a:p>
                  </a:txBody>
                  <a:tcPr marL="51010" marR="51010" marT="0" marB="0">
                    <a:solidFill>
                      <a:schemeClr val="bg1"/>
                    </a:solidFill>
                  </a:tcPr>
                </a:tc>
                <a:extLst>
                  <a:ext uri="{0D108BD9-81ED-4DB2-BD59-A6C34878D82A}">
                    <a16:rowId xmlns:a16="http://schemas.microsoft.com/office/drawing/2014/main" val="3827997624"/>
                  </a:ext>
                </a:extLst>
              </a:tr>
              <a:tr h="290794">
                <a:tc vMerge="1">
                  <a:txBody>
                    <a:bodyPr/>
                    <a:lstStyle/>
                    <a:p>
                      <a:endParaRPr lang="hu-HU"/>
                    </a:p>
                  </a:txBody>
                  <a:tcPr/>
                </a:tc>
                <a:tc>
                  <a:txBody>
                    <a:bodyPr/>
                    <a:lstStyle/>
                    <a:p>
                      <a:pPr algn="just">
                        <a:lnSpc>
                          <a:spcPct val="115000"/>
                        </a:lnSpc>
                        <a:spcAft>
                          <a:spcPts val="800"/>
                        </a:spcAft>
                        <a:buNone/>
                      </a:pPr>
                      <a:r>
                        <a:rPr lang="en-GB" sz="1800" kern="100" noProof="0" dirty="0">
                          <a:effectLst/>
                        </a:rPr>
                        <a:t>Net income of households with or without children or single person [HUF/person/year]</a:t>
                      </a:r>
                      <a:endParaRPr lang="en-GB" sz="1800" kern="100" noProof="0" dirty="0">
                        <a:effectLst/>
                        <a:latin typeface="Aptos" panose="020B0004020202020204" pitchFamily="34" charset="0"/>
                        <a:ea typeface="Aptos" panose="020B0004020202020204" pitchFamily="34" charset="0"/>
                        <a:cs typeface="Arial" panose="020B0604020202020204" pitchFamily="34" charset="0"/>
                      </a:endParaRPr>
                    </a:p>
                  </a:txBody>
                  <a:tcPr marL="51010" marR="51010" marT="0" marB="0">
                    <a:solidFill>
                      <a:schemeClr val="bg1"/>
                    </a:solidFill>
                  </a:tcPr>
                </a:tc>
                <a:tc vMerge="1">
                  <a:txBody>
                    <a:bodyPr/>
                    <a:lstStyle/>
                    <a:p>
                      <a:endParaRPr lang="hu-HU"/>
                    </a:p>
                  </a:txBody>
                  <a:tcPr/>
                </a:tc>
                <a:extLst>
                  <a:ext uri="{0D108BD9-81ED-4DB2-BD59-A6C34878D82A}">
                    <a16:rowId xmlns:a16="http://schemas.microsoft.com/office/drawing/2014/main" val="93762736"/>
                  </a:ext>
                </a:extLst>
              </a:tr>
              <a:tr h="290794">
                <a:tc vMerge="1">
                  <a:txBody>
                    <a:bodyPr/>
                    <a:lstStyle/>
                    <a:p>
                      <a:endParaRPr lang="hu-HU"/>
                    </a:p>
                  </a:txBody>
                  <a:tcPr/>
                </a:tc>
                <a:tc>
                  <a:txBody>
                    <a:bodyPr/>
                    <a:lstStyle/>
                    <a:p>
                      <a:pPr algn="just">
                        <a:lnSpc>
                          <a:spcPct val="115000"/>
                        </a:lnSpc>
                        <a:spcAft>
                          <a:spcPts val="800"/>
                        </a:spcAft>
                        <a:buNone/>
                      </a:pPr>
                      <a:r>
                        <a:rPr lang="en-GB" sz="1800" kern="100" noProof="0" dirty="0">
                          <a:effectLst/>
                        </a:rPr>
                        <a:t>Net income per capita of active, retired, unemployed and other inactive households [HUF/person/year]</a:t>
                      </a:r>
                      <a:endParaRPr lang="en-GB" sz="1800" kern="100" noProof="0" dirty="0">
                        <a:effectLst/>
                        <a:latin typeface="Aptos" panose="020B0004020202020204" pitchFamily="34" charset="0"/>
                        <a:ea typeface="Aptos" panose="020B0004020202020204" pitchFamily="34" charset="0"/>
                        <a:cs typeface="Arial" panose="020B0604020202020204" pitchFamily="34" charset="0"/>
                      </a:endParaRPr>
                    </a:p>
                  </a:txBody>
                  <a:tcPr marL="51010" marR="51010" marT="0" marB="0">
                    <a:solidFill>
                      <a:schemeClr val="bg1"/>
                    </a:solidFill>
                  </a:tcPr>
                </a:tc>
                <a:tc vMerge="1">
                  <a:txBody>
                    <a:bodyPr/>
                    <a:lstStyle/>
                    <a:p>
                      <a:endParaRPr lang="hu-HU"/>
                    </a:p>
                  </a:txBody>
                  <a:tcPr/>
                </a:tc>
                <a:extLst>
                  <a:ext uri="{0D108BD9-81ED-4DB2-BD59-A6C34878D82A}">
                    <a16:rowId xmlns:a16="http://schemas.microsoft.com/office/drawing/2014/main" val="2272632960"/>
                  </a:ext>
                </a:extLst>
              </a:tr>
              <a:tr h="394422">
                <a:tc rowSpan="5">
                  <a:txBody>
                    <a:bodyPr/>
                    <a:lstStyle/>
                    <a:p>
                      <a:pPr>
                        <a:lnSpc>
                          <a:spcPct val="115000"/>
                        </a:lnSpc>
                        <a:spcAft>
                          <a:spcPts val="800"/>
                        </a:spcAft>
                        <a:buNone/>
                      </a:pPr>
                      <a:r>
                        <a:rPr lang="en-GB" sz="1800" kern="100" noProof="0" dirty="0">
                          <a:effectLst/>
                        </a:rPr>
                        <a:t>Average size and energy efficiency of dwellings</a:t>
                      </a:r>
                      <a:endParaRPr lang="en-GB" sz="1800" kern="100" noProof="0" dirty="0">
                        <a:effectLst/>
                        <a:latin typeface="Aptos" panose="020B0004020202020204" pitchFamily="34" charset="0"/>
                        <a:ea typeface="Aptos" panose="020B0004020202020204" pitchFamily="34" charset="0"/>
                        <a:cs typeface="Arial" panose="020B0604020202020204" pitchFamily="34" charset="0"/>
                      </a:endParaRPr>
                    </a:p>
                  </a:txBody>
                  <a:tcPr marL="51010" marR="51010" marT="0" marB="0" anchor="ctr">
                    <a:solidFill>
                      <a:schemeClr val="bg1"/>
                    </a:solidFill>
                  </a:tcPr>
                </a:tc>
                <a:tc>
                  <a:txBody>
                    <a:bodyPr/>
                    <a:lstStyle/>
                    <a:p>
                      <a:pPr algn="just">
                        <a:lnSpc>
                          <a:spcPct val="115000"/>
                        </a:lnSpc>
                        <a:spcAft>
                          <a:spcPts val="800"/>
                        </a:spcAft>
                        <a:buNone/>
                      </a:pPr>
                      <a:r>
                        <a:rPr lang="en-GB" sz="1800" kern="100" noProof="0" dirty="0">
                          <a:effectLst/>
                        </a:rPr>
                        <a:t>Number of households and persons by income quintiles</a:t>
                      </a:r>
                    </a:p>
                  </a:txBody>
                  <a:tcPr marL="51010" marR="51010" marT="0" marB="0">
                    <a:solidFill>
                      <a:schemeClr val="bg1"/>
                    </a:solidFill>
                  </a:tcPr>
                </a:tc>
                <a:tc vMerge="1">
                  <a:txBody>
                    <a:bodyPr/>
                    <a:lstStyle/>
                    <a:p>
                      <a:endParaRPr lang="hu-HU"/>
                    </a:p>
                  </a:txBody>
                  <a:tcPr/>
                </a:tc>
                <a:extLst>
                  <a:ext uri="{0D108BD9-81ED-4DB2-BD59-A6C34878D82A}">
                    <a16:rowId xmlns:a16="http://schemas.microsoft.com/office/drawing/2014/main" val="1561025432"/>
                  </a:ext>
                </a:extLst>
              </a:tr>
              <a:tr h="496775">
                <a:tc vMerge="1">
                  <a:txBody>
                    <a:bodyPr/>
                    <a:lstStyle/>
                    <a:p>
                      <a:endParaRPr lang="hu-HU"/>
                    </a:p>
                  </a:txBody>
                  <a:tcPr/>
                </a:tc>
                <a:tc>
                  <a:txBody>
                    <a:bodyPr/>
                    <a:lstStyle/>
                    <a:p>
                      <a:pPr algn="just">
                        <a:lnSpc>
                          <a:spcPct val="115000"/>
                        </a:lnSpc>
                        <a:spcAft>
                          <a:spcPts val="800"/>
                        </a:spcAft>
                        <a:buNone/>
                      </a:pPr>
                      <a:r>
                        <a:rPr lang="en-GB" sz="1800" kern="100" noProof="0" dirty="0">
                          <a:effectLst/>
                        </a:rPr>
                        <a:t>Number of households and persons with or without children as well as one-person households</a:t>
                      </a:r>
                    </a:p>
                  </a:txBody>
                  <a:tcPr marL="51010" marR="51010" marT="0" marB="0">
                    <a:solidFill>
                      <a:schemeClr val="bg1"/>
                    </a:solidFill>
                  </a:tcPr>
                </a:tc>
                <a:tc vMerge="1">
                  <a:txBody>
                    <a:bodyPr/>
                    <a:lstStyle/>
                    <a:p>
                      <a:endParaRPr lang="hu-HU"/>
                    </a:p>
                  </a:txBody>
                  <a:tcPr/>
                </a:tc>
                <a:extLst>
                  <a:ext uri="{0D108BD9-81ED-4DB2-BD59-A6C34878D82A}">
                    <a16:rowId xmlns:a16="http://schemas.microsoft.com/office/drawing/2014/main" val="897751879"/>
                  </a:ext>
                </a:extLst>
              </a:tr>
              <a:tr h="826309">
                <a:tc vMerge="1">
                  <a:txBody>
                    <a:bodyPr/>
                    <a:lstStyle/>
                    <a:p>
                      <a:endParaRPr lang="hu-HU"/>
                    </a:p>
                  </a:txBody>
                  <a:tcPr/>
                </a:tc>
                <a:tc>
                  <a:txBody>
                    <a:bodyPr/>
                    <a:lstStyle/>
                    <a:p>
                      <a:pPr algn="just">
                        <a:lnSpc>
                          <a:spcPct val="115000"/>
                        </a:lnSpc>
                        <a:spcAft>
                          <a:spcPts val="800"/>
                        </a:spcAft>
                        <a:buNone/>
                      </a:pPr>
                      <a:r>
                        <a:rPr lang="en-GB" sz="1800" kern="100" noProof="0" dirty="0">
                          <a:effectLst/>
                        </a:rPr>
                        <a:t>Number of active, retired, unemployed and other inactive households and persons </a:t>
                      </a:r>
                    </a:p>
                  </a:txBody>
                  <a:tcPr marL="51010" marR="51010" marT="0" marB="0">
                    <a:solidFill>
                      <a:schemeClr val="bg1"/>
                    </a:solidFill>
                  </a:tcPr>
                </a:tc>
                <a:tc vMerge="1">
                  <a:txBody>
                    <a:bodyPr/>
                    <a:lstStyle/>
                    <a:p>
                      <a:endParaRPr lang="hu-HU"/>
                    </a:p>
                  </a:txBody>
                  <a:tcPr/>
                </a:tc>
                <a:extLst>
                  <a:ext uri="{0D108BD9-81ED-4DB2-BD59-A6C34878D82A}">
                    <a16:rowId xmlns:a16="http://schemas.microsoft.com/office/drawing/2014/main" val="1807083041"/>
                  </a:ext>
                </a:extLst>
              </a:tr>
              <a:tr h="273344">
                <a:tc vMerge="1">
                  <a:txBody>
                    <a:bodyPr/>
                    <a:lstStyle/>
                    <a:p>
                      <a:endParaRPr lang="hu-HU"/>
                    </a:p>
                  </a:txBody>
                  <a:tcPr/>
                </a:tc>
                <a:tc>
                  <a:txBody>
                    <a:bodyPr/>
                    <a:lstStyle/>
                    <a:p>
                      <a:pPr algn="just">
                        <a:lnSpc>
                          <a:spcPct val="115000"/>
                        </a:lnSpc>
                        <a:spcAft>
                          <a:spcPts val="800"/>
                        </a:spcAft>
                        <a:buNone/>
                      </a:pPr>
                      <a:r>
                        <a:rPr lang="en-GB" sz="1800" kern="100" noProof="0" dirty="0">
                          <a:effectLst/>
                        </a:rPr>
                        <a:t>Average size of dwelling by income quintile and tenure status [m</a:t>
                      </a:r>
                      <a:r>
                        <a:rPr lang="en-GB" sz="1800" kern="100" baseline="30000" noProof="0" dirty="0">
                          <a:effectLst/>
                        </a:rPr>
                        <a:t>2</a:t>
                      </a:r>
                      <a:r>
                        <a:rPr lang="en-GB" sz="1800" kern="100" noProof="0" dirty="0">
                          <a:effectLst/>
                        </a:rPr>
                        <a:t>]</a:t>
                      </a:r>
                      <a:endParaRPr lang="en-GB" sz="1800" kern="100" noProof="0" dirty="0">
                        <a:effectLst/>
                        <a:latin typeface="Aptos" panose="020B0004020202020204" pitchFamily="34" charset="0"/>
                        <a:ea typeface="Aptos" panose="020B0004020202020204" pitchFamily="34" charset="0"/>
                        <a:cs typeface="Arial" panose="020B0604020202020204" pitchFamily="34" charset="0"/>
                      </a:endParaRPr>
                    </a:p>
                  </a:txBody>
                  <a:tcPr marL="51010" marR="51010" marT="0" marB="0">
                    <a:solidFill>
                      <a:schemeClr val="bg1"/>
                    </a:solidFill>
                  </a:tcPr>
                </a:tc>
                <a:tc>
                  <a:txBody>
                    <a:bodyPr/>
                    <a:lstStyle/>
                    <a:p>
                      <a:pPr algn="just">
                        <a:lnSpc>
                          <a:spcPct val="115000"/>
                        </a:lnSpc>
                        <a:spcAft>
                          <a:spcPts val="800"/>
                        </a:spcAft>
                        <a:buNone/>
                      </a:pPr>
                      <a:r>
                        <a:rPr lang="en-GB" sz="1800" kern="100" noProof="0" dirty="0">
                          <a:effectLst/>
                        </a:rPr>
                        <a:t>(Eurostat, 2025)</a:t>
                      </a:r>
                      <a:endParaRPr lang="en-GB" sz="1800" kern="100" noProof="0" dirty="0">
                        <a:effectLst/>
                        <a:latin typeface="Aptos" panose="020B0004020202020204" pitchFamily="34" charset="0"/>
                        <a:ea typeface="Aptos" panose="020B0004020202020204" pitchFamily="34" charset="0"/>
                        <a:cs typeface="Arial" panose="020B0604020202020204" pitchFamily="34" charset="0"/>
                      </a:endParaRPr>
                    </a:p>
                  </a:txBody>
                  <a:tcPr marL="51010" marR="51010" marT="0" marB="0">
                    <a:solidFill>
                      <a:schemeClr val="bg1"/>
                    </a:solidFill>
                  </a:tcPr>
                </a:tc>
                <a:extLst>
                  <a:ext uri="{0D108BD9-81ED-4DB2-BD59-A6C34878D82A}">
                    <a16:rowId xmlns:a16="http://schemas.microsoft.com/office/drawing/2014/main" val="3011327561"/>
                  </a:ext>
                </a:extLst>
              </a:tr>
              <a:tr h="440392">
                <a:tc vMerge="1">
                  <a:txBody>
                    <a:bodyPr/>
                    <a:lstStyle/>
                    <a:p>
                      <a:endParaRPr lang="hu-HU"/>
                    </a:p>
                  </a:txBody>
                  <a:tcPr/>
                </a:tc>
                <a:tc>
                  <a:txBody>
                    <a:bodyPr/>
                    <a:lstStyle/>
                    <a:p>
                      <a:pPr algn="just">
                        <a:lnSpc>
                          <a:spcPct val="115000"/>
                        </a:lnSpc>
                        <a:spcAft>
                          <a:spcPts val="800"/>
                        </a:spcAft>
                        <a:buNone/>
                      </a:pPr>
                      <a:r>
                        <a:rPr lang="en-GB" sz="1800" kern="100" noProof="0" dirty="0">
                          <a:effectLst/>
                        </a:rPr>
                        <a:t>Number of new energy performance certificates in 2022-2023 by county level </a:t>
                      </a:r>
                      <a:endParaRPr lang="en-GB" sz="1800" kern="100" noProof="0" dirty="0">
                        <a:effectLst/>
                        <a:latin typeface="Aptos" panose="020B0004020202020204" pitchFamily="34" charset="0"/>
                        <a:ea typeface="Aptos" panose="020B0004020202020204" pitchFamily="34" charset="0"/>
                        <a:cs typeface="Arial" panose="020B0604020202020204" pitchFamily="34" charset="0"/>
                      </a:endParaRPr>
                    </a:p>
                  </a:txBody>
                  <a:tcPr marL="51010" marR="51010" marT="0" marB="0">
                    <a:solidFill>
                      <a:schemeClr val="bg1"/>
                    </a:solidFill>
                  </a:tcPr>
                </a:tc>
                <a:tc>
                  <a:txBody>
                    <a:bodyPr/>
                    <a:lstStyle/>
                    <a:p>
                      <a:pPr algn="just">
                        <a:lnSpc>
                          <a:spcPct val="115000"/>
                        </a:lnSpc>
                        <a:spcAft>
                          <a:spcPts val="800"/>
                        </a:spcAft>
                        <a:buNone/>
                      </a:pPr>
                      <a:r>
                        <a:rPr lang="en-GB" sz="1800" kern="100" noProof="0" dirty="0">
                          <a:effectLst/>
                        </a:rPr>
                        <a:t>(Lechner Nonprofit Kft., 2025)</a:t>
                      </a:r>
                      <a:endParaRPr lang="en-GB" sz="1800" kern="100" noProof="0" dirty="0">
                        <a:effectLst/>
                        <a:latin typeface="Aptos" panose="020B0004020202020204" pitchFamily="34" charset="0"/>
                        <a:ea typeface="Aptos" panose="020B0004020202020204" pitchFamily="34" charset="0"/>
                        <a:cs typeface="Arial" panose="020B0604020202020204" pitchFamily="34" charset="0"/>
                      </a:endParaRPr>
                    </a:p>
                  </a:txBody>
                  <a:tcPr marL="51010" marR="51010" marT="0" marB="0">
                    <a:solidFill>
                      <a:schemeClr val="bg1"/>
                    </a:solidFill>
                  </a:tcPr>
                </a:tc>
                <a:extLst>
                  <a:ext uri="{0D108BD9-81ED-4DB2-BD59-A6C34878D82A}">
                    <a16:rowId xmlns:a16="http://schemas.microsoft.com/office/drawing/2014/main" val="3346983098"/>
                  </a:ext>
                </a:extLst>
              </a:tr>
              <a:tr h="290794">
                <a:tc rowSpan="2">
                  <a:txBody>
                    <a:bodyPr/>
                    <a:lstStyle/>
                    <a:p>
                      <a:pPr>
                        <a:lnSpc>
                          <a:spcPct val="115000"/>
                        </a:lnSpc>
                        <a:spcAft>
                          <a:spcPts val="800"/>
                        </a:spcAft>
                        <a:buNone/>
                      </a:pPr>
                      <a:r>
                        <a:rPr lang="en-GB" sz="1800" kern="100" noProof="0" dirty="0">
                          <a:effectLst/>
                        </a:rPr>
                        <a:t>Electricity and gas prices</a:t>
                      </a:r>
                      <a:endParaRPr lang="en-GB" sz="1800" kern="100" noProof="0" dirty="0">
                        <a:effectLst/>
                        <a:latin typeface="Aptos" panose="020B0004020202020204" pitchFamily="34" charset="0"/>
                        <a:ea typeface="Aptos" panose="020B0004020202020204" pitchFamily="34" charset="0"/>
                        <a:cs typeface="Arial" panose="020B0604020202020204" pitchFamily="34" charset="0"/>
                      </a:endParaRPr>
                    </a:p>
                  </a:txBody>
                  <a:tcPr marL="51010" marR="51010" marT="0" marB="0" anchor="ctr">
                    <a:solidFill>
                      <a:schemeClr val="bg1"/>
                    </a:solidFill>
                  </a:tcPr>
                </a:tc>
                <a:tc>
                  <a:txBody>
                    <a:bodyPr/>
                    <a:lstStyle/>
                    <a:p>
                      <a:pPr algn="just">
                        <a:lnSpc>
                          <a:spcPct val="115000"/>
                        </a:lnSpc>
                        <a:spcAft>
                          <a:spcPts val="800"/>
                        </a:spcAft>
                        <a:buNone/>
                      </a:pPr>
                      <a:r>
                        <a:rPr lang="en-GB" sz="1800" kern="100" noProof="0" dirty="0">
                          <a:effectLst/>
                        </a:rPr>
                        <a:t>Gas and electricity prices in the household sector [HUF/m</a:t>
                      </a:r>
                      <a:r>
                        <a:rPr lang="en-GB" sz="1800" kern="100" baseline="30000" noProof="0" dirty="0">
                          <a:effectLst/>
                        </a:rPr>
                        <a:t>3 </a:t>
                      </a:r>
                      <a:r>
                        <a:rPr lang="en-GB" sz="1800" kern="100" noProof="0" dirty="0">
                          <a:effectLst/>
                        </a:rPr>
                        <a:t>and HUF/kWh]</a:t>
                      </a:r>
                      <a:endParaRPr lang="en-GB" sz="1800" kern="100" noProof="0" dirty="0">
                        <a:effectLst/>
                        <a:latin typeface="Aptos" panose="020B0004020202020204" pitchFamily="34" charset="0"/>
                        <a:ea typeface="Aptos" panose="020B0004020202020204" pitchFamily="34" charset="0"/>
                        <a:cs typeface="Arial" panose="020B0604020202020204" pitchFamily="34" charset="0"/>
                      </a:endParaRPr>
                    </a:p>
                  </a:txBody>
                  <a:tcPr marL="51010" marR="51010" marT="0" marB="0">
                    <a:solidFill>
                      <a:schemeClr val="bg1"/>
                    </a:solidFill>
                  </a:tcPr>
                </a:tc>
                <a:tc rowSpan="2">
                  <a:txBody>
                    <a:bodyPr/>
                    <a:lstStyle/>
                    <a:p>
                      <a:pPr algn="just">
                        <a:lnSpc>
                          <a:spcPct val="115000"/>
                        </a:lnSpc>
                        <a:spcAft>
                          <a:spcPts val="800"/>
                        </a:spcAft>
                        <a:buNone/>
                      </a:pPr>
                      <a:r>
                        <a:rPr lang="en-GB" sz="1800" kern="100" noProof="0" dirty="0">
                          <a:effectLst/>
                        </a:rPr>
                        <a:t>(MVM Next </a:t>
                      </a:r>
                      <a:r>
                        <a:rPr lang="en-GB" sz="1800" kern="100" noProof="0" dirty="0" err="1">
                          <a:effectLst/>
                        </a:rPr>
                        <a:t>Energiakereskedelmi</a:t>
                      </a:r>
                      <a:r>
                        <a:rPr lang="en-GB" sz="1800" kern="100" noProof="0" dirty="0">
                          <a:effectLst/>
                        </a:rPr>
                        <a:t> </a:t>
                      </a:r>
                      <a:r>
                        <a:rPr lang="en-GB" sz="1800" kern="100" noProof="0" dirty="0" err="1">
                          <a:effectLst/>
                        </a:rPr>
                        <a:t>Zrt</a:t>
                      </a:r>
                      <a:r>
                        <a:rPr lang="en-GB" sz="1800" kern="100" noProof="0" dirty="0">
                          <a:effectLst/>
                        </a:rPr>
                        <a:t>., 2025b)</a:t>
                      </a:r>
                      <a:endParaRPr lang="en-GB" sz="1800" kern="100" noProof="0" dirty="0">
                        <a:effectLst/>
                        <a:latin typeface="Aptos" panose="020B0004020202020204" pitchFamily="34" charset="0"/>
                        <a:ea typeface="Aptos" panose="020B0004020202020204" pitchFamily="34" charset="0"/>
                        <a:cs typeface="Arial" panose="020B0604020202020204" pitchFamily="34" charset="0"/>
                      </a:endParaRPr>
                    </a:p>
                  </a:txBody>
                  <a:tcPr marL="51010" marR="51010" marT="0" marB="0">
                    <a:solidFill>
                      <a:schemeClr val="bg1"/>
                    </a:solidFill>
                  </a:tcPr>
                </a:tc>
                <a:extLst>
                  <a:ext uri="{0D108BD9-81ED-4DB2-BD59-A6C34878D82A}">
                    <a16:rowId xmlns:a16="http://schemas.microsoft.com/office/drawing/2014/main" val="266776063"/>
                  </a:ext>
                </a:extLst>
              </a:tr>
              <a:tr h="273344">
                <a:tc vMerge="1">
                  <a:txBody>
                    <a:bodyPr/>
                    <a:lstStyle/>
                    <a:p>
                      <a:endParaRPr lang="hu-HU"/>
                    </a:p>
                  </a:txBody>
                  <a:tcPr/>
                </a:tc>
                <a:tc>
                  <a:txBody>
                    <a:bodyPr/>
                    <a:lstStyle/>
                    <a:p>
                      <a:pPr algn="just">
                        <a:lnSpc>
                          <a:spcPct val="115000"/>
                        </a:lnSpc>
                        <a:spcAft>
                          <a:spcPts val="800"/>
                        </a:spcAft>
                        <a:buNone/>
                      </a:pPr>
                      <a:r>
                        <a:rPr lang="en-GB" sz="1800" kern="100" noProof="0" dirty="0">
                          <a:effectLst/>
                        </a:rPr>
                        <a:t>Gas and electricity consumption limits for households [m</a:t>
                      </a:r>
                      <a:r>
                        <a:rPr lang="en-GB" sz="1800" kern="100" baseline="30000" noProof="0" dirty="0">
                          <a:effectLst/>
                        </a:rPr>
                        <a:t>3 </a:t>
                      </a:r>
                      <a:r>
                        <a:rPr lang="en-GB" sz="1800" kern="100" noProof="0" dirty="0">
                          <a:effectLst/>
                        </a:rPr>
                        <a:t>and kWh]</a:t>
                      </a:r>
                      <a:endParaRPr lang="en-GB" sz="1800" kern="100" noProof="0" dirty="0">
                        <a:effectLst/>
                        <a:latin typeface="Aptos" panose="020B0004020202020204" pitchFamily="34" charset="0"/>
                        <a:ea typeface="Aptos" panose="020B0004020202020204" pitchFamily="34" charset="0"/>
                        <a:cs typeface="Arial" panose="020B0604020202020204" pitchFamily="34" charset="0"/>
                      </a:endParaRPr>
                    </a:p>
                  </a:txBody>
                  <a:tcPr marL="51010" marR="51010" marT="0" marB="0">
                    <a:solidFill>
                      <a:schemeClr val="bg1"/>
                    </a:solidFill>
                  </a:tcPr>
                </a:tc>
                <a:tc vMerge="1">
                  <a:txBody>
                    <a:bodyPr/>
                    <a:lstStyle/>
                    <a:p>
                      <a:endParaRPr lang="hu-HU"/>
                    </a:p>
                  </a:txBody>
                  <a:tcPr/>
                </a:tc>
                <a:extLst>
                  <a:ext uri="{0D108BD9-81ED-4DB2-BD59-A6C34878D82A}">
                    <a16:rowId xmlns:a16="http://schemas.microsoft.com/office/drawing/2014/main" val="2639028642"/>
                  </a:ext>
                </a:extLst>
              </a:tr>
            </a:tbl>
          </a:graphicData>
        </a:graphic>
      </p:graphicFrame>
    </p:spTree>
    <p:extLst>
      <p:ext uri="{BB962C8B-B14F-4D97-AF65-F5344CB8AC3E}">
        <p14:creationId xmlns:p14="http://schemas.microsoft.com/office/powerpoint/2010/main" val="328152031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138E79-5ADC-C317-8D4A-67E349738FA0}"/>
              </a:ext>
            </a:extLst>
          </p:cNvPr>
          <p:cNvSpPr>
            <a:spLocks noGrp="1"/>
          </p:cNvSpPr>
          <p:nvPr>
            <p:ph type="title"/>
          </p:nvPr>
        </p:nvSpPr>
        <p:spPr>
          <a:xfrm>
            <a:off x="334371" y="217036"/>
            <a:ext cx="9864456" cy="1280890"/>
          </a:xfrm>
        </p:spPr>
        <p:txBody>
          <a:bodyPr>
            <a:normAutofit fontScale="90000"/>
          </a:bodyPr>
          <a:lstStyle/>
          <a:p>
            <a:r>
              <a:rPr lang="en-GB" noProof="0" dirty="0"/>
              <a:t>Energy performance certificate classifications (comparison of old and new energy ratings)</a:t>
            </a:r>
          </a:p>
        </p:txBody>
      </p:sp>
      <p:graphicFrame>
        <p:nvGraphicFramePr>
          <p:cNvPr id="4" name="Content Placeholder 3">
            <a:extLst>
              <a:ext uri="{FF2B5EF4-FFF2-40B4-BE49-F238E27FC236}">
                <a16:creationId xmlns:a16="http://schemas.microsoft.com/office/drawing/2014/main" id="{A6AD26C6-FDB2-02F6-C6A5-20BB850561EB}"/>
              </a:ext>
            </a:extLst>
          </p:cNvPr>
          <p:cNvGraphicFramePr>
            <a:graphicFrameLocks noGrp="1"/>
          </p:cNvGraphicFramePr>
          <p:nvPr>
            <p:ph idx="1"/>
            <p:extLst>
              <p:ext uri="{D42A27DB-BD31-4B8C-83A1-F6EECF244321}">
                <p14:modId xmlns:p14="http://schemas.microsoft.com/office/powerpoint/2010/main" val="3687142684"/>
              </p:ext>
            </p:extLst>
          </p:nvPr>
        </p:nvGraphicFramePr>
        <p:xfrm>
          <a:off x="582930" y="1497926"/>
          <a:ext cx="10641464" cy="4812196"/>
        </p:xfrm>
        <a:graphic>
          <a:graphicData uri="http://schemas.openxmlformats.org/drawingml/2006/table">
            <a:tbl>
              <a:tblPr firstRow="1" firstCol="1" bandRow="1">
                <a:tableStyleId>{5940675A-B579-460E-94D1-54222C63F5DA}</a:tableStyleId>
              </a:tblPr>
              <a:tblGrid>
                <a:gridCol w="1980383">
                  <a:extLst>
                    <a:ext uri="{9D8B030D-6E8A-4147-A177-3AD203B41FA5}">
                      <a16:colId xmlns:a16="http://schemas.microsoft.com/office/drawing/2014/main" val="3910237120"/>
                    </a:ext>
                  </a:extLst>
                </a:gridCol>
                <a:gridCol w="3340350">
                  <a:extLst>
                    <a:ext uri="{9D8B030D-6E8A-4147-A177-3AD203B41FA5}">
                      <a16:colId xmlns:a16="http://schemas.microsoft.com/office/drawing/2014/main" val="1681246974"/>
                    </a:ext>
                  </a:extLst>
                </a:gridCol>
                <a:gridCol w="2075923">
                  <a:extLst>
                    <a:ext uri="{9D8B030D-6E8A-4147-A177-3AD203B41FA5}">
                      <a16:colId xmlns:a16="http://schemas.microsoft.com/office/drawing/2014/main" val="854201210"/>
                    </a:ext>
                  </a:extLst>
                </a:gridCol>
                <a:gridCol w="3244808">
                  <a:extLst>
                    <a:ext uri="{9D8B030D-6E8A-4147-A177-3AD203B41FA5}">
                      <a16:colId xmlns:a16="http://schemas.microsoft.com/office/drawing/2014/main" val="2209179261"/>
                    </a:ext>
                  </a:extLst>
                </a:gridCol>
              </a:tblGrid>
              <a:tr h="422314">
                <a:tc gridSpan="2">
                  <a:txBody>
                    <a:bodyPr/>
                    <a:lstStyle/>
                    <a:p>
                      <a:pPr algn="ctr">
                        <a:lnSpc>
                          <a:spcPct val="115000"/>
                        </a:lnSpc>
                        <a:spcAft>
                          <a:spcPts val="800"/>
                        </a:spcAft>
                        <a:buNone/>
                      </a:pPr>
                      <a:r>
                        <a:rPr lang="en-GB" sz="2000" kern="100" noProof="0" dirty="0">
                          <a:effectLst/>
                        </a:rPr>
                        <a:t>Old classifications (valid between 2016-2023)</a:t>
                      </a:r>
                      <a:endParaRPr lang="en-GB" sz="3200" kern="100" noProof="0" dirty="0">
                        <a:effectLst/>
                        <a:latin typeface="Aptos" panose="020B0004020202020204" pitchFamily="34" charset="0"/>
                        <a:ea typeface="Aptos" panose="020B0004020202020204" pitchFamily="34" charset="0"/>
                        <a:cs typeface="Arial" panose="020B0604020202020204" pitchFamily="34" charset="0"/>
                      </a:endParaRPr>
                    </a:p>
                  </a:txBody>
                  <a:tcPr marL="68580" marR="68580" marT="0" marB="0"/>
                </a:tc>
                <a:tc hMerge="1">
                  <a:txBody>
                    <a:bodyPr/>
                    <a:lstStyle/>
                    <a:p>
                      <a:endParaRPr lang="hu-HU"/>
                    </a:p>
                  </a:txBody>
                  <a:tcPr/>
                </a:tc>
                <a:tc gridSpan="2">
                  <a:txBody>
                    <a:bodyPr/>
                    <a:lstStyle/>
                    <a:p>
                      <a:pPr algn="ctr">
                        <a:lnSpc>
                          <a:spcPct val="115000"/>
                        </a:lnSpc>
                        <a:spcAft>
                          <a:spcPts val="800"/>
                        </a:spcAft>
                        <a:buNone/>
                      </a:pPr>
                      <a:r>
                        <a:rPr lang="en-GB" sz="2000" kern="100" noProof="0" dirty="0">
                          <a:effectLst/>
                        </a:rPr>
                        <a:t>New classifications (valid from 2024)</a:t>
                      </a:r>
                      <a:endParaRPr lang="en-GB" sz="3200" kern="100" noProof="0" dirty="0">
                        <a:effectLst/>
                        <a:latin typeface="Aptos" panose="020B0004020202020204" pitchFamily="34" charset="0"/>
                        <a:ea typeface="Aptos" panose="020B0004020202020204" pitchFamily="34" charset="0"/>
                        <a:cs typeface="Arial" panose="020B0604020202020204" pitchFamily="34" charset="0"/>
                      </a:endParaRPr>
                    </a:p>
                  </a:txBody>
                  <a:tcPr marL="68580" marR="68580" marT="0" marB="0"/>
                </a:tc>
                <a:tc hMerge="1">
                  <a:txBody>
                    <a:bodyPr/>
                    <a:lstStyle/>
                    <a:p>
                      <a:endParaRPr lang="hu-HU"/>
                    </a:p>
                  </a:txBody>
                  <a:tcPr/>
                </a:tc>
                <a:extLst>
                  <a:ext uri="{0D108BD9-81ED-4DB2-BD59-A6C34878D82A}">
                    <a16:rowId xmlns:a16="http://schemas.microsoft.com/office/drawing/2014/main" val="799934822"/>
                  </a:ext>
                </a:extLst>
              </a:tr>
              <a:tr h="400050">
                <a:tc>
                  <a:txBody>
                    <a:bodyPr/>
                    <a:lstStyle/>
                    <a:p>
                      <a:pPr algn="ctr">
                        <a:lnSpc>
                          <a:spcPct val="115000"/>
                        </a:lnSpc>
                        <a:spcAft>
                          <a:spcPts val="800"/>
                        </a:spcAft>
                        <a:buNone/>
                      </a:pPr>
                      <a:r>
                        <a:rPr lang="en-GB" sz="2000" kern="100" noProof="0" dirty="0">
                          <a:effectLst/>
                        </a:rPr>
                        <a:t>Energy ratings </a:t>
                      </a:r>
                      <a:endParaRPr lang="en-GB" sz="3200" kern="100" noProof="0" dirty="0">
                        <a:effectLst/>
                        <a:latin typeface="Aptos" panose="020B0004020202020204" pitchFamily="34" charset="0"/>
                        <a:ea typeface="Aptos" panose="020B0004020202020204" pitchFamily="34" charset="0"/>
                        <a:cs typeface="Arial" panose="020B0604020202020204" pitchFamily="34" charset="0"/>
                      </a:endParaRPr>
                    </a:p>
                  </a:txBody>
                  <a:tcPr marL="68580" marR="68580" marT="0" marB="0"/>
                </a:tc>
                <a:tc>
                  <a:txBody>
                    <a:bodyPr/>
                    <a:lstStyle/>
                    <a:p>
                      <a:pPr algn="ctr">
                        <a:lnSpc>
                          <a:spcPct val="115000"/>
                        </a:lnSpc>
                        <a:spcAft>
                          <a:spcPts val="800"/>
                        </a:spcAft>
                        <a:buNone/>
                      </a:pPr>
                      <a:r>
                        <a:rPr lang="en-GB" sz="2000" kern="100" noProof="0" dirty="0">
                          <a:effectLst/>
                        </a:rPr>
                        <a:t>Overall energy performance</a:t>
                      </a:r>
                      <a:endParaRPr lang="en-GB" sz="3200" kern="100" noProof="0" dirty="0">
                        <a:effectLst/>
                        <a:latin typeface="Aptos" panose="020B0004020202020204" pitchFamily="34" charset="0"/>
                        <a:ea typeface="Aptos" panose="020B0004020202020204" pitchFamily="34" charset="0"/>
                        <a:cs typeface="Arial" panose="020B0604020202020204" pitchFamily="34" charset="0"/>
                      </a:endParaRPr>
                    </a:p>
                  </a:txBody>
                  <a:tcPr marL="68580" marR="68580" marT="0" marB="0"/>
                </a:tc>
                <a:tc>
                  <a:txBody>
                    <a:bodyPr/>
                    <a:lstStyle/>
                    <a:p>
                      <a:pPr algn="ctr">
                        <a:lnSpc>
                          <a:spcPct val="115000"/>
                        </a:lnSpc>
                        <a:spcAft>
                          <a:spcPts val="800"/>
                        </a:spcAft>
                        <a:buNone/>
                      </a:pPr>
                      <a:r>
                        <a:rPr lang="en-GB" sz="2000" kern="100" noProof="0" dirty="0">
                          <a:effectLst/>
                        </a:rPr>
                        <a:t>Energy ratings </a:t>
                      </a:r>
                      <a:endParaRPr lang="en-GB" sz="3200" kern="100" noProof="0" dirty="0">
                        <a:effectLst/>
                        <a:latin typeface="Aptos" panose="020B0004020202020204" pitchFamily="34" charset="0"/>
                        <a:ea typeface="Aptos" panose="020B0004020202020204" pitchFamily="34" charset="0"/>
                        <a:cs typeface="Arial" panose="020B0604020202020204" pitchFamily="34" charset="0"/>
                      </a:endParaRPr>
                    </a:p>
                  </a:txBody>
                  <a:tcPr marL="68580" marR="68580" marT="0" marB="0"/>
                </a:tc>
                <a:tc>
                  <a:txBody>
                    <a:bodyPr/>
                    <a:lstStyle/>
                    <a:p>
                      <a:pPr algn="ctr">
                        <a:lnSpc>
                          <a:spcPct val="115000"/>
                        </a:lnSpc>
                        <a:spcAft>
                          <a:spcPts val="800"/>
                        </a:spcAft>
                        <a:buNone/>
                      </a:pPr>
                      <a:r>
                        <a:rPr lang="en-GB" sz="2000" kern="100" noProof="0" dirty="0">
                          <a:effectLst/>
                        </a:rPr>
                        <a:t>Overall energy performance</a:t>
                      </a:r>
                      <a:endParaRPr lang="en-GB" sz="3200" kern="100" noProof="0" dirty="0">
                        <a:effectLst/>
                        <a:latin typeface="Aptos" panose="020B0004020202020204" pitchFamily="34" charset="0"/>
                        <a:ea typeface="Aptos" panose="020B0004020202020204" pitchFamily="34" charset="0"/>
                        <a:cs typeface="Arial" panose="020B0604020202020204" pitchFamily="34" charset="0"/>
                      </a:endParaRPr>
                    </a:p>
                  </a:txBody>
                  <a:tcPr marL="68580" marR="68580" marT="0" marB="0"/>
                </a:tc>
                <a:extLst>
                  <a:ext uri="{0D108BD9-81ED-4DB2-BD59-A6C34878D82A}">
                    <a16:rowId xmlns:a16="http://schemas.microsoft.com/office/drawing/2014/main" val="1650853218"/>
                  </a:ext>
                </a:extLst>
              </a:tr>
              <a:tr h="237223">
                <a:tc>
                  <a:txBody>
                    <a:bodyPr/>
                    <a:lstStyle/>
                    <a:p>
                      <a:pPr>
                        <a:lnSpc>
                          <a:spcPct val="115000"/>
                        </a:lnSpc>
                        <a:spcAft>
                          <a:spcPts val="800"/>
                        </a:spcAft>
                        <a:buNone/>
                      </a:pPr>
                      <a:r>
                        <a:rPr lang="en-GB" sz="2000" kern="100" noProof="0" dirty="0">
                          <a:effectLst/>
                        </a:rPr>
                        <a:t>AA++</a:t>
                      </a:r>
                      <a:endParaRPr lang="en-GB" sz="3200" kern="100" noProof="0" dirty="0">
                        <a:effectLst/>
                        <a:latin typeface="Aptos" panose="020B0004020202020204" pitchFamily="34" charset="0"/>
                        <a:ea typeface="Aptos" panose="020B0004020202020204" pitchFamily="34" charset="0"/>
                        <a:cs typeface="Arial" panose="020B0604020202020204" pitchFamily="34" charset="0"/>
                      </a:endParaRPr>
                    </a:p>
                  </a:txBody>
                  <a:tcPr marL="68580" marR="68580" marT="0" marB="0" anchor="ctr"/>
                </a:tc>
                <a:tc>
                  <a:txBody>
                    <a:bodyPr/>
                    <a:lstStyle/>
                    <a:p>
                      <a:pPr algn="r">
                        <a:lnSpc>
                          <a:spcPct val="115000"/>
                        </a:lnSpc>
                        <a:spcAft>
                          <a:spcPts val="800"/>
                        </a:spcAft>
                        <a:buNone/>
                      </a:pPr>
                      <a:r>
                        <a:rPr lang="en-GB" sz="2000" kern="100" noProof="0" dirty="0">
                          <a:effectLst/>
                        </a:rPr>
                        <a:t>0-40 kWh/m²a</a:t>
                      </a:r>
                      <a:endParaRPr lang="en-GB" sz="3200" kern="100" noProof="0" dirty="0">
                        <a:effectLst/>
                        <a:latin typeface="Aptos" panose="020B0004020202020204" pitchFamily="34" charset="0"/>
                        <a:ea typeface="Aptos" panose="020B0004020202020204" pitchFamily="34" charset="0"/>
                        <a:cs typeface="Arial" panose="020B0604020202020204" pitchFamily="34" charset="0"/>
                      </a:endParaRPr>
                    </a:p>
                  </a:txBody>
                  <a:tcPr marL="68580" marR="68580" marT="0" marB="0"/>
                </a:tc>
                <a:tc>
                  <a:txBody>
                    <a:bodyPr/>
                    <a:lstStyle/>
                    <a:p>
                      <a:pPr>
                        <a:lnSpc>
                          <a:spcPct val="115000"/>
                        </a:lnSpc>
                        <a:spcAft>
                          <a:spcPts val="800"/>
                        </a:spcAft>
                        <a:buNone/>
                      </a:pPr>
                      <a:r>
                        <a:rPr lang="en-GB" sz="2000" kern="100" noProof="0" dirty="0">
                          <a:effectLst/>
                        </a:rPr>
                        <a:t>A+++</a:t>
                      </a:r>
                      <a:endParaRPr lang="en-GB" sz="3200" kern="100" noProof="0" dirty="0">
                        <a:effectLst/>
                        <a:latin typeface="Aptos" panose="020B0004020202020204" pitchFamily="34" charset="0"/>
                        <a:ea typeface="Aptos" panose="020B0004020202020204" pitchFamily="34" charset="0"/>
                        <a:cs typeface="Arial" panose="020B0604020202020204" pitchFamily="34" charset="0"/>
                      </a:endParaRPr>
                    </a:p>
                  </a:txBody>
                  <a:tcPr marL="68580" marR="68580" marT="0" marB="0" anchor="ctr"/>
                </a:tc>
                <a:tc>
                  <a:txBody>
                    <a:bodyPr/>
                    <a:lstStyle/>
                    <a:p>
                      <a:pPr algn="r">
                        <a:lnSpc>
                          <a:spcPct val="115000"/>
                        </a:lnSpc>
                        <a:spcAft>
                          <a:spcPts val="800"/>
                        </a:spcAft>
                        <a:buNone/>
                      </a:pPr>
                      <a:r>
                        <a:rPr lang="en-GB" sz="2000" kern="100" noProof="0" dirty="0">
                          <a:effectLst/>
                        </a:rPr>
                        <a:t>0 kWh/m²a</a:t>
                      </a:r>
                      <a:endParaRPr lang="en-GB" sz="3200" kern="100" noProof="0" dirty="0">
                        <a:effectLst/>
                        <a:latin typeface="Aptos" panose="020B0004020202020204" pitchFamily="34" charset="0"/>
                        <a:ea typeface="Aptos" panose="020B0004020202020204" pitchFamily="34" charset="0"/>
                        <a:cs typeface="Arial" panose="020B0604020202020204" pitchFamily="34" charset="0"/>
                      </a:endParaRPr>
                    </a:p>
                  </a:txBody>
                  <a:tcPr marL="68580" marR="68580" marT="0" marB="0" anchor="b"/>
                </a:tc>
                <a:extLst>
                  <a:ext uri="{0D108BD9-81ED-4DB2-BD59-A6C34878D82A}">
                    <a16:rowId xmlns:a16="http://schemas.microsoft.com/office/drawing/2014/main" val="491695803"/>
                  </a:ext>
                </a:extLst>
              </a:tr>
              <a:tr h="237223">
                <a:tc>
                  <a:txBody>
                    <a:bodyPr/>
                    <a:lstStyle/>
                    <a:p>
                      <a:pPr>
                        <a:lnSpc>
                          <a:spcPct val="115000"/>
                        </a:lnSpc>
                        <a:spcAft>
                          <a:spcPts val="800"/>
                        </a:spcAft>
                        <a:buNone/>
                      </a:pPr>
                      <a:r>
                        <a:rPr lang="en-GB" sz="2000" kern="100" noProof="0" dirty="0">
                          <a:effectLst/>
                        </a:rPr>
                        <a:t>AA+</a:t>
                      </a:r>
                      <a:endParaRPr lang="en-GB" sz="3200" kern="100" noProof="0" dirty="0">
                        <a:effectLst/>
                        <a:latin typeface="Aptos" panose="020B0004020202020204" pitchFamily="34" charset="0"/>
                        <a:ea typeface="Aptos" panose="020B0004020202020204" pitchFamily="34" charset="0"/>
                        <a:cs typeface="Arial" panose="020B0604020202020204" pitchFamily="34" charset="0"/>
                      </a:endParaRPr>
                    </a:p>
                  </a:txBody>
                  <a:tcPr marL="68580" marR="68580" marT="0" marB="0" anchor="ctr"/>
                </a:tc>
                <a:tc>
                  <a:txBody>
                    <a:bodyPr/>
                    <a:lstStyle/>
                    <a:p>
                      <a:pPr algn="r">
                        <a:lnSpc>
                          <a:spcPct val="115000"/>
                        </a:lnSpc>
                        <a:spcAft>
                          <a:spcPts val="800"/>
                        </a:spcAft>
                        <a:buNone/>
                      </a:pPr>
                      <a:r>
                        <a:rPr lang="en-GB" sz="2000" kern="100" noProof="0" dirty="0">
                          <a:effectLst/>
                        </a:rPr>
                        <a:t>40-60 kWh/m²a</a:t>
                      </a:r>
                      <a:endParaRPr lang="en-GB" sz="3200" kern="100" noProof="0" dirty="0">
                        <a:effectLst/>
                        <a:latin typeface="Aptos" panose="020B0004020202020204" pitchFamily="34" charset="0"/>
                        <a:ea typeface="Aptos" panose="020B0004020202020204" pitchFamily="34" charset="0"/>
                        <a:cs typeface="Arial" panose="020B0604020202020204" pitchFamily="34" charset="0"/>
                      </a:endParaRPr>
                    </a:p>
                  </a:txBody>
                  <a:tcPr marL="68580" marR="68580" marT="0" marB="0"/>
                </a:tc>
                <a:tc>
                  <a:txBody>
                    <a:bodyPr/>
                    <a:lstStyle/>
                    <a:p>
                      <a:pPr>
                        <a:lnSpc>
                          <a:spcPct val="115000"/>
                        </a:lnSpc>
                        <a:spcAft>
                          <a:spcPts val="800"/>
                        </a:spcAft>
                        <a:buNone/>
                      </a:pPr>
                      <a:r>
                        <a:rPr lang="en-GB" sz="2000" kern="100" noProof="0" dirty="0">
                          <a:effectLst/>
                        </a:rPr>
                        <a:t>A++</a:t>
                      </a:r>
                      <a:endParaRPr lang="en-GB" sz="3200" kern="100" noProof="0" dirty="0">
                        <a:effectLst/>
                        <a:latin typeface="Aptos" panose="020B0004020202020204" pitchFamily="34" charset="0"/>
                        <a:ea typeface="Aptos" panose="020B0004020202020204" pitchFamily="34" charset="0"/>
                        <a:cs typeface="Arial" panose="020B0604020202020204" pitchFamily="34" charset="0"/>
                      </a:endParaRPr>
                    </a:p>
                  </a:txBody>
                  <a:tcPr marL="68580" marR="68580" marT="0" marB="0" anchor="ctr"/>
                </a:tc>
                <a:tc>
                  <a:txBody>
                    <a:bodyPr/>
                    <a:lstStyle/>
                    <a:p>
                      <a:pPr algn="r">
                        <a:lnSpc>
                          <a:spcPct val="115000"/>
                        </a:lnSpc>
                        <a:spcAft>
                          <a:spcPts val="800"/>
                        </a:spcAft>
                        <a:buNone/>
                      </a:pPr>
                      <a:r>
                        <a:rPr lang="en-GB" sz="2000" kern="100" noProof="0" dirty="0">
                          <a:effectLst/>
                        </a:rPr>
                        <a:t>0-38 kWh/m²a</a:t>
                      </a:r>
                      <a:endParaRPr lang="en-GB" sz="3200" kern="100" noProof="0" dirty="0">
                        <a:effectLst/>
                        <a:latin typeface="Aptos" panose="020B0004020202020204" pitchFamily="34" charset="0"/>
                        <a:ea typeface="Aptos" panose="020B0004020202020204" pitchFamily="34" charset="0"/>
                        <a:cs typeface="Arial" panose="020B0604020202020204" pitchFamily="34" charset="0"/>
                      </a:endParaRPr>
                    </a:p>
                  </a:txBody>
                  <a:tcPr marL="68580" marR="68580" marT="0" marB="0" anchor="b"/>
                </a:tc>
                <a:extLst>
                  <a:ext uri="{0D108BD9-81ED-4DB2-BD59-A6C34878D82A}">
                    <a16:rowId xmlns:a16="http://schemas.microsoft.com/office/drawing/2014/main" val="725027175"/>
                  </a:ext>
                </a:extLst>
              </a:tr>
              <a:tr h="237223">
                <a:tc>
                  <a:txBody>
                    <a:bodyPr/>
                    <a:lstStyle/>
                    <a:p>
                      <a:pPr>
                        <a:lnSpc>
                          <a:spcPct val="115000"/>
                        </a:lnSpc>
                        <a:spcAft>
                          <a:spcPts val="800"/>
                        </a:spcAft>
                        <a:buNone/>
                      </a:pPr>
                      <a:r>
                        <a:rPr lang="en-GB" sz="2000" kern="100" noProof="0" dirty="0">
                          <a:effectLst/>
                        </a:rPr>
                        <a:t>AA</a:t>
                      </a:r>
                      <a:endParaRPr lang="en-GB" sz="3200" kern="100" noProof="0" dirty="0">
                        <a:effectLst/>
                        <a:latin typeface="Aptos" panose="020B0004020202020204" pitchFamily="34" charset="0"/>
                        <a:ea typeface="Aptos" panose="020B0004020202020204" pitchFamily="34" charset="0"/>
                        <a:cs typeface="Arial" panose="020B0604020202020204" pitchFamily="34" charset="0"/>
                      </a:endParaRPr>
                    </a:p>
                  </a:txBody>
                  <a:tcPr marL="68580" marR="68580" marT="0" marB="0" anchor="ctr"/>
                </a:tc>
                <a:tc>
                  <a:txBody>
                    <a:bodyPr/>
                    <a:lstStyle/>
                    <a:p>
                      <a:pPr algn="r">
                        <a:lnSpc>
                          <a:spcPct val="115000"/>
                        </a:lnSpc>
                        <a:spcAft>
                          <a:spcPts val="800"/>
                        </a:spcAft>
                        <a:buNone/>
                      </a:pPr>
                      <a:r>
                        <a:rPr lang="en-GB" sz="2000" kern="100" noProof="0" dirty="0">
                          <a:effectLst/>
                        </a:rPr>
                        <a:t>61-80 kWh/m²a</a:t>
                      </a:r>
                      <a:endParaRPr lang="en-GB" sz="3200" kern="100" noProof="0" dirty="0">
                        <a:effectLst/>
                        <a:latin typeface="Aptos" panose="020B0004020202020204" pitchFamily="34" charset="0"/>
                        <a:ea typeface="Aptos" panose="020B0004020202020204" pitchFamily="34" charset="0"/>
                        <a:cs typeface="Arial" panose="020B0604020202020204" pitchFamily="34" charset="0"/>
                      </a:endParaRPr>
                    </a:p>
                  </a:txBody>
                  <a:tcPr marL="68580" marR="68580" marT="0" marB="0"/>
                </a:tc>
                <a:tc>
                  <a:txBody>
                    <a:bodyPr/>
                    <a:lstStyle/>
                    <a:p>
                      <a:pPr>
                        <a:lnSpc>
                          <a:spcPct val="115000"/>
                        </a:lnSpc>
                        <a:spcAft>
                          <a:spcPts val="800"/>
                        </a:spcAft>
                        <a:buNone/>
                      </a:pPr>
                      <a:r>
                        <a:rPr lang="en-GB" sz="2000" kern="100" noProof="0" dirty="0">
                          <a:effectLst/>
                        </a:rPr>
                        <a:t>A+</a:t>
                      </a:r>
                      <a:endParaRPr lang="en-GB" sz="3200" kern="100" noProof="0" dirty="0">
                        <a:effectLst/>
                        <a:latin typeface="Aptos" panose="020B0004020202020204" pitchFamily="34" charset="0"/>
                        <a:ea typeface="Aptos" panose="020B0004020202020204" pitchFamily="34" charset="0"/>
                        <a:cs typeface="Arial" panose="020B0604020202020204" pitchFamily="34" charset="0"/>
                      </a:endParaRPr>
                    </a:p>
                  </a:txBody>
                  <a:tcPr marL="68580" marR="68580" marT="0" marB="0" anchor="ctr"/>
                </a:tc>
                <a:tc>
                  <a:txBody>
                    <a:bodyPr/>
                    <a:lstStyle/>
                    <a:p>
                      <a:pPr algn="r">
                        <a:lnSpc>
                          <a:spcPct val="115000"/>
                        </a:lnSpc>
                        <a:spcAft>
                          <a:spcPts val="800"/>
                        </a:spcAft>
                        <a:buNone/>
                      </a:pPr>
                      <a:r>
                        <a:rPr lang="en-GB" sz="2000" kern="100" noProof="0" dirty="0">
                          <a:effectLst/>
                        </a:rPr>
                        <a:t>39-68 kWh/m²a</a:t>
                      </a:r>
                      <a:endParaRPr lang="en-GB" sz="3200" kern="100" noProof="0" dirty="0">
                        <a:effectLst/>
                        <a:latin typeface="Aptos" panose="020B0004020202020204" pitchFamily="34" charset="0"/>
                        <a:ea typeface="Aptos" panose="020B0004020202020204" pitchFamily="34" charset="0"/>
                        <a:cs typeface="Arial" panose="020B0604020202020204" pitchFamily="34" charset="0"/>
                      </a:endParaRPr>
                    </a:p>
                  </a:txBody>
                  <a:tcPr marL="68580" marR="68580" marT="0" marB="0" anchor="b"/>
                </a:tc>
                <a:extLst>
                  <a:ext uri="{0D108BD9-81ED-4DB2-BD59-A6C34878D82A}">
                    <a16:rowId xmlns:a16="http://schemas.microsoft.com/office/drawing/2014/main" val="3814232148"/>
                  </a:ext>
                </a:extLst>
              </a:tr>
              <a:tr h="237223">
                <a:tc>
                  <a:txBody>
                    <a:bodyPr/>
                    <a:lstStyle/>
                    <a:p>
                      <a:pPr>
                        <a:lnSpc>
                          <a:spcPct val="115000"/>
                        </a:lnSpc>
                        <a:spcAft>
                          <a:spcPts val="800"/>
                        </a:spcAft>
                        <a:buNone/>
                      </a:pPr>
                      <a:r>
                        <a:rPr lang="en-GB" sz="2000" kern="100" noProof="0" dirty="0">
                          <a:effectLst/>
                        </a:rPr>
                        <a:t>BB</a:t>
                      </a:r>
                      <a:endParaRPr lang="en-GB" sz="3200" kern="100" noProof="0" dirty="0">
                        <a:effectLst/>
                        <a:latin typeface="Aptos" panose="020B0004020202020204" pitchFamily="34" charset="0"/>
                        <a:ea typeface="Aptos" panose="020B0004020202020204" pitchFamily="34" charset="0"/>
                        <a:cs typeface="Arial" panose="020B0604020202020204" pitchFamily="34" charset="0"/>
                      </a:endParaRPr>
                    </a:p>
                  </a:txBody>
                  <a:tcPr marL="68580" marR="68580" marT="0" marB="0" anchor="ctr"/>
                </a:tc>
                <a:tc>
                  <a:txBody>
                    <a:bodyPr/>
                    <a:lstStyle/>
                    <a:p>
                      <a:pPr algn="r">
                        <a:lnSpc>
                          <a:spcPct val="115000"/>
                        </a:lnSpc>
                        <a:spcAft>
                          <a:spcPts val="800"/>
                        </a:spcAft>
                        <a:buNone/>
                      </a:pPr>
                      <a:r>
                        <a:rPr lang="en-GB" sz="2000" kern="100" noProof="0" dirty="0">
                          <a:effectLst/>
                        </a:rPr>
                        <a:t>81-100 kWh/m²a</a:t>
                      </a:r>
                      <a:endParaRPr lang="en-GB" sz="3200" kern="100" noProof="0" dirty="0">
                        <a:effectLst/>
                        <a:latin typeface="Aptos" panose="020B0004020202020204" pitchFamily="34" charset="0"/>
                        <a:ea typeface="Aptos" panose="020B0004020202020204" pitchFamily="34" charset="0"/>
                        <a:cs typeface="Arial" panose="020B0604020202020204" pitchFamily="34" charset="0"/>
                      </a:endParaRPr>
                    </a:p>
                  </a:txBody>
                  <a:tcPr marL="68580" marR="68580" marT="0" marB="0"/>
                </a:tc>
                <a:tc>
                  <a:txBody>
                    <a:bodyPr/>
                    <a:lstStyle/>
                    <a:p>
                      <a:pPr>
                        <a:lnSpc>
                          <a:spcPct val="115000"/>
                        </a:lnSpc>
                        <a:spcAft>
                          <a:spcPts val="800"/>
                        </a:spcAft>
                        <a:buNone/>
                      </a:pPr>
                      <a:r>
                        <a:rPr lang="en-GB" sz="2000" kern="100" noProof="0" dirty="0">
                          <a:effectLst/>
                        </a:rPr>
                        <a:t>A</a:t>
                      </a:r>
                      <a:endParaRPr lang="en-GB" sz="3200" kern="100" noProof="0" dirty="0">
                        <a:effectLst/>
                        <a:latin typeface="Aptos" panose="020B0004020202020204" pitchFamily="34" charset="0"/>
                        <a:ea typeface="Aptos" panose="020B0004020202020204" pitchFamily="34" charset="0"/>
                        <a:cs typeface="Arial" panose="020B0604020202020204" pitchFamily="34" charset="0"/>
                      </a:endParaRPr>
                    </a:p>
                  </a:txBody>
                  <a:tcPr marL="68580" marR="68580" marT="0" marB="0" anchor="b"/>
                </a:tc>
                <a:tc>
                  <a:txBody>
                    <a:bodyPr/>
                    <a:lstStyle/>
                    <a:p>
                      <a:pPr algn="r">
                        <a:lnSpc>
                          <a:spcPct val="115000"/>
                        </a:lnSpc>
                        <a:spcAft>
                          <a:spcPts val="800"/>
                        </a:spcAft>
                        <a:buNone/>
                      </a:pPr>
                      <a:r>
                        <a:rPr lang="en-GB" sz="2000" kern="100" noProof="0" dirty="0">
                          <a:effectLst/>
                        </a:rPr>
                        <a:t>69-76 kWh/m²a</a:t>
                      </a:r>
                      <a:endParaRPr lang="en-GB" sz="3200" kern="100" noProof="0" dirty="0">
                        <a:effectLst/>
                        <a:latin typeface="Aptos" panose="020B0004020202020204" pitchFamily="34" charset="0"/>
                        <a:ea typeface="Aptos" panose="020B0004020202020204" pitchFamily="34" charset="0"/>
                        <a:cs typeface="Arial" panose="020B0604020202020204" pitchFamily="34" charset="0"/>
                      </a:endParaRPr>
                    </a:p>
                  </a:txBody>
                  <a:tcPr marL="68580" marR="68580" marT="0" marB="0" anchor="b"/>
                </a:tc>
                <a:extLst>
                  <a:ext uri="{0D108BD9-81ED-4DB2-BD59-A6C34878D82A}">
                    <a16:rowId xmlns:a16="http://schemas.microsoft.com/office/drawing/2014/main" val="178153880"/>
                  </a:ext>
                </a:extLst>
              </a:tr>
              <a:tr h="237223">
                <a:tc>
                  <a:txBody>
                    <a:bodyPr/>
                    <a:lstStyle/>
                    <a:p>
                      <a:pPr>
                        <a:lnSpc>
                          <a:spcPct val="115000"/>
                        </a:lnSpc>
                        <a:spcAft>
                          <a:spcPts val="800"/>
                        </a:spcAft>
                        <a:buNone/>
                      </a:pPr>
                      <a:r>
                        <a:rPr lang="en-GB" sz="2000" kern="100" noProof="0" dirty="0">
                          <a:effectLst/>
                        </a:rPr>
                        <a:t>CC</a:t>
                      </a:r>
                      <a:endParaRPr lang="en-GB" sz="3200" kern="100" noProof="0" dirty="0">
                        <a:effectLst/>
                        <a:latin typeface="Aptos" panose="020B0004020202020204" pitchFamily="34" charset="0"/>
                        <a:ea typeface="Aptos" panose="020B0004020202020204" pitchFamily="34" charset="0"/>
                        <a:cs typeface="Arial" panose="020B0604020202020204" pitchFamily="34" charset="0"/>
                      </a:endParaRPr>
                    </a:p>
                  </a:txBody>
                  <a:tcPr marL="68580" marR="68580" marT="0" marB="0" anchor="ctr"/>
                </a:tc>
                <a:tc>
                  <a:txBody>
                    <a:bodyPr/>
                    <a:lstStyle/>
                    <a:p>
                      <a:pPr algn="r">
                        <a:lnSpc>
                          <a:spcPct val="115000"/>
                        </a:lnSpc>
                        <a:spcAft>
                          <a:spcPts val="800"/>
                        </a:spcAft>
                        <a:buNone/>
                      </a:pPr>
                      <a:r>
                        <a:rPr lang="en-GB" sz="2000" kern="100" noProof="0" dirty="0">
                          <a:effectLst/>
                        </a:rPr>
                        <a:t>101-130 kWh/m²a</a:t>
                      </a:r>
                      <a:endParaRPr lang="en-GB" sz="3200" kern="100" noProof="0" dirty="0">
                        <a:effectLst/>
                        <a:latin typeface="Aptos" panose="020B0004020202020204" pitchFamily="34" charset="0"/>
                        <a:ea typeface="Aptos" panose="020B0004020202020204" pitchFamily="34" charset="0"/>
                        <a:cs typeface="Arial" panose="020B0604020202020204" pitchFamily="34" charset="0"/>
                      </a:endParaRPr>
                    </a:p>
                  </a:txBody>
                  <a:tcPr marL="68580" marR="68580" marT="0" marB="0"/>
                </a:tc>
                <a:tc>
                  <a:txBody>
                    <a:bodyPr/>
                    <a:lstStyle/>
                    <a:p>
                      <a:pPr>
                        <a:lnSpc>
                          <a:spcPct val="115000"/>
                        </a:lnSpc>
                        <a:spcAft>
                          <a:spcPts val="800"/>
                        </a:spcAft>
                        <a:buNone/>
                      </a:pPr>
                      <a:r>
                        <a:rPr lang="en-GB" sz="2000" kern="100" noProof="0" dirty="0">
                          <a:effectLst/>
                        </a:rPr>
                        <a:t>B</a:t>
                      </a:r>
                      <a:endParaRPr lang="en-GB" sz="3200" kern="100" noProof="0" dirty="0">
                        <a:effectLst/>
                        <a:latin typeface="Aptos" panose="020B0004020202020204" pitchFamily="34" charset="0"/>
                        <a:ea typeface="Aptos" panose="020B0004020202020204" pitchFamily="34" charset="0"/>
                        <a:cs typeface="Arial" panose="020B0604020202020204" pitchFamily="34" charset="0"/>
                      </a:endParaRPr>
                    </a:p>
                  </a:txBody>
                  <a:tcPr marL="68580" marR="68580" marT="0" marB="0" anchor="ctr"/>
                </a:tc>
                <a:tc>
                  <a:txBody>
                    <a:bodyPr/>
                    <a:lstStyle/>
                    <a:p>
                      <a:pPr algn="r">
                        <a:lnSpc>
                          <a:spcPct val="115000"/>
                        </a:lnSpc>
                        <a:spcAft>
                          <a:spcPts val="800"/>
                        </a:spcAft>
                        <a:buNone/>
                      </a:pPr>
                      <a:r>
                        <a:rPr lang="en-GB" sz="2000" kern="100" noProof="0" dirty="0">
                          <a:effectLst/>
                        </a:rPr>
                        <a:t>77-99 kWh/m²a</a:t>
                      </a:r>
                      <a:endParaRPr lang="en-GB" sz="3200" kern="100" noProof="0" dirty="0">
                        <a:effectLst/>
                        <a:latin typeface="Aptos" panose="020B0004020202020204" pitchFamily="34" charset="0"/>
                        <a:ea typeface="Aptos" panose="020B0004020202020204" pitchFamily="34" charset="0"/>
                        <a:cs typeface="Arial" panose="020B0604020202020204" pitchFamily="34" charset="0"/>
                      </a:endParaRPr>
                    </a:p>
                  </a:txBody>
                  <a:tcPr marL="68580" marR="68580" marT="0" marB="0" anchor="b"/>
                </a:tc>
                <a:extLst>
                  <a:ext uri="{0D108BD9-81ED-4DB2-BD59-A6C34878D82A}">
                    <a16:rowId xmlns:a16="http://schemas.microsoft.com/office/drawing/2014/main" val="1763796276"/>
                  </a:ext>
                </a:extLst>
              </a:tr>
              <a:tr h="237223">
                <a:tc>
                  <a:txBody>
                    <a:bodyPr/>
                    <a:lstStyle/>
                    <a:p>
                      <a:pPr>
                        <a:lnSpc>
                          <a:spcPct val="115000"/>
                        </a:lnSpc>
                        <a:spcAft>
                          <a:spcPts val="800"/>
                        </a:spcAft>
                        <a:buNone/>
                      </a:pPr>
                      <a:r>
                        <a:rPr lang="en-GB" sz="2000" kern="100" noProof="0" dirty="0">
                          <a:effectLst/>
                        </a:rPr>
                        <a:t>DD</a:t>
                      </a:r>
                      <a:endParaRPr lang="en-GB" sz="3200" kern="100" noProof="0" dirty="0">
                        <a:effectLst/>
                        <a:latin typeface="Aptos" panose="020B0004020202020204" pitchFamily="34" charset="0"/>
                        <a:ea typeface="Aptos" panose="020B0004020202020204" pitchFamily="34" charset="0"/>
                        <a:cs typeface="Arial" panose="020B0604020202020204" pitchFamily="34" charset="0"/>
                      </a:endParaRPr>
                    </a:p>
                  </a:txBody>
                  <a:tcPr marL="68580" marR="68580" marT="0" marB="0" anchor="ctr"/>
                </a:tc>
                <a:tc>
                  <a:txBody>
                    <a:bodyPr/>
                    <a:lstStyle/>
                    <a:p>
                      <a:pPr algn="r">
                        <a:lnSpc>
                          <a:spcPct val="115000"/>
                        </a:lnSpc>
                        <a:spcAft>
                          <a:spcPts val="800"/>
                        </a:spcAft>
                        <a:buNone/>
                      </a:pPr>
                      <a:r>
                        <a:rPr lang="en-GB" sz="2000" kern="100" noProof="0" dirty="0">
                          <a:effectLst/>
                        </a:rPr>
                        <a:t>131-160 kWh/m²a</a:t>
                      </a:r>
                      <a:endParaRPr lang="en-GB" sz="3200" kern="100" noProof="0" dirty="0">
                        <a:effectLst/>
                        <a:latin typeface="Aptos" panose="020B0004020202020204" pitchFamily="34" charset="0"/>
                        <a:ea typeface="Aptos" panose="020B0004020202020204" pitchFamily="34" charset="0"/>
                        <a:cs typeface="Arial" panose="020B0604020202020204" pitchFamily="34" charset="0"/>
                      </a:endParaRPr>
                    </a:p>
                  </a:txBody>
                  <a:tcPr marL="68580" marR="68580" marT="0" marB="0"/>
                </a:tc>
                <a:tc>
                  <a:txBody>
                    <a:bodyPr/>
                    <a:lstStyle/>
                    <a:p>
                      <a:pPr>
                        <a:lnSpc>
                          <a:spcPct val="115000"/>
                        </a:lnSpc>
                        <a:spcAft>
                          <a:spcPts val="800"/>
                        </a:spcAft>
                        <a:buNone/>
                      </a:pPr>
                      <a:r>
                        <a:rPr lang="en-GB" sz="2000" kern="100" noProof="0" dirty="0">
                          <a:effectLst/>
                        </a:rPr>
                        <a:t>C</a:t>
                      </a:r>
                      <a:endParaRPr lang="en-GB" sz="3200" kern="100" noProof="0" dirty="0">
                        <a:effectLst/>
                        <a:latin typeface="Aptos" panose="020B0004020202020204" pitchFamily="34" charset="0"/>
                        <a:ea typeface="Aptos" panose="020B0004020202020204" pitchFamily="34" charset="0"/>
                        <a:cs typeface="Arial" panose="020B0604020202020204" pitchFamily="34" charset="0"/>
                      </a:endParaRPr>
                    </a:p>
                  </a:txBody>
                  <a:tcPr marL="68580" marR="68580" marT="0" marB="0" anchor="ctr"/>
                </a:tc>
                <a:tc>
                  <a:txBody>
                    <a:bodyPr/>
                    <a:lstStyle/>
                    <a:p>
                      <a:pPr algn="r">
                        <a:lnSpc>
                          <a:spcPct val="115000"/>
                        </a:lnSpc>
                        <a:spcAft>
                          <a:spcPts val="800"/>
                        </a:spcAft>
                        <a:buNone/>
                      </a:pPr>
                      <a:r>
                        <a:rPr lang="en-GB" sz="2000" kern="100" noProof="0" dirty="0">
                          <a:effectLst/>
                        </a:rPr>
                        <a:t>100-122 kWh/m²a</a:t>
                      </a:r>
                      <a:endParaRPr lang="en-GB" sz="3200" kern="100" noProof="0" dirty="0">
                        <a:effectLst/>
                        <a:latin typeface="Aptos" panose="020B0004020202020204" pitchFamily="34" charset="0"/>
                        <a:ea typeface="Aptos" panose="020B0004020202020204" pitchFamily="34" charset="0"/>
                        <a:cs typeface="Arial" panose="020B0604020202020204" pitchFamily="34" charset="0"/>
                      </a:endParaRPr>
                    </a:p>
                  </a:txBody>
                  <a:tcPr marL="68580" marR="68580" marT="0" marB="0" anchor="b"/>
                </a:tc>
                <a:extLst>
                  <a:ext uri="{0D108BD9-81ED-4DB2-BD59-A6C34878D82A}">
                    <a16:rowId xmlns:a16="http://schemas.microsoft.com/office/drawing/2014/main" val="2605022709"/>
                  </a:ext>
                </a:extLst>
              </a:tr>
              <a:tr h="237223">
                <a:tc>
                  <a:txBody>
                    <a:bodyPr/>
                    <a:lstStyle/>
                    <a:p>
                      <a:pPr>
                        <a:lnSpc>
                          <a:spcPct val="115000"/>
                        </a:lnSpc>
                        <a:spcAft>
                          <a:spcPts val="800"/>
                        </a:spcAft>
                        <a:buNone/>
                      </a:pPr>
                      <a:r>
                        <a:rPr lang="en-GB" sz="2000" kern="100" noProof="0" dirty="0">
                          <a:effectLst/>
                        </a:rPr>
                        <a:t>EE</a:t>
                      </a:r>
                      <a:endParaRPr lang="en-GB" sz="3200" kern="100" noProof="0" dirty="0">
                        <a:effectLst/>
                        <a:latin typeface="Aptos" panose="020B0004020202020204" pitchFamily="34" charset="0"/>
                        <a:ea typeface="Aptos" panose="020B0004020202020204" pitchFamily="34" charset="0"/>
                        <a:cs typeface="Arial" panose="020B0604020202020204" pitchFamily="34" charset="0"/>
                      </a:endParaRPr>
                    </a:p>
                  </a:txBody>
                  <a:tcPr marL="68580" marR="68580" marT="0" marB="0" anchor="ctr"/>
                </a:tc>
                <a:tc>
                  <a:txBody>
                    <a:bodyPr/>
                    <a:lstStyle/>
                    <a:p>
                      <a:pPr algn="r">
                        <a:lnSpc>
                          <a:spcPct val="115000"/>
                        </a:lnSpc>
                        <a:spcAft>
                          <a:spcPts val="800"/>
                        </a:spcAft>
                        <a:buNone/>
                      </a:pPr>
                      <a:r>
                        <a:rPr lang="en-GB" sz="2000" kern="100" noProof="0" dirty="0">
                          <a:effectLst/>
                        </a:rPr>
                        <a:t>161-200 kWh/m²a</a:t>
                      </a:r>
                      <a:endParaRPr lang="en-GB" sz="3200" kern="100" noProof="0" dirty="0">
                        <a:effectLst/>
                        <a:latin typeface="Aptos" panose="020B0004020202020204" pitchFamily="34" charset="0"/>
                        <a:ea typeface="Aptos" panose="020B0004020202020204" pitchFamily="34" charset="0"/>
                        <a:cs typeface="Arial" panose="020B0604020202020204" pitchFamily="34" charset="0"/>
                      </a:endParaRPr>
                    </a:p>
                  </a:txBody>
                  <a:tcPr marL="68580" marR="68580" marT="0" marB="0"/>
                </a:tc>
                <a:tc>
                  <a:txBody>
                    <a:bodyPr/>
                    <a:lstStyle/>
                    <a:p>
                      <a:pPr>
                        <a:lnSpc>
                          <a:spcPct val="115000"/>
                        </a:lnSpc>
                        <a:spcAft>
                          <a:spcPts val="800"/>
                        </a:spcAft>
                        <a:buNone/>
                      </a:pPr>
                      <a:r>
                        <a:rPr lang="en-GB" sz="2000" kern="100" noProof="0" dirty="0">
                          <a:effectLst/>
                        </a:rPr>
                        <a:t>D</a:t>
                      </a:r>
                      <a:endParaRPr lang="en-GB" sz="3200" kern="100" noProof="0" dirty="0">
                        <a:effectLst/>
                        <a:latin typeface="Aptos" panose="020B0004020202020204" pitchFamily="34" charset="0"/>
                        <a:ea typeface="Aptos" panose="020B0004020202020204" pitchFamily="34" charset="0"/>
                        <a:cs typeface="Arial" panose="020B0604020202020204" pitchFamily="34" charset="0"/>
                      </a:endParaRPr>
                    </a:p>
                  </a:txBody>
                  <a:tcPr marL="68580" marR="68580" marT="0" marB="0" anchor="ctr"/>
                </a:tc>
                <a:tc>
                  <a:txBody>
                    <a:bodyPr/>
                    <a:lstStyle/>
                    <a:p>
                      <a:pPr algn="r">
                        <a:lnSpc>
                          <a:spcPct val="115000"/>
                        </a:lnSpc>
                        <a:spcAft>
                          <a:spcPts val="800"/>
                        </a:spcAft>
                        <a:buNone/>
                      </a:pPr>
                      <a:r>
                        <a:rPr lang="en-GB" sz="2000" kern="100" noProof="0" dirty="0">
                          <a:effectLst/>
                        </a:rPr>
                        <a:t>123-152 kWh/m²a</a:t>
                      </a:r>
                      <a:endParaRPr lang="en-GB" sz="3200" kern="100" noProof="0" dirty="0">
                        <a:effectLst/>
                        <a:latin typeface="Aptos" panose="020B0004020202020204" pitchFamily="34" charset="0"/>
                        <a:ea typeface="Aptos" panose="020B0004020202020204" pitchFamily="34" charset="0"/>
                        <a:cs typeface="Arial" panose="020B0604020202020204" pitchFamily="34" charset="0"/>
                      </a:endParaRPr>
                    </a:p>
                  </a:txBody>
                  <a:tcPr marL="68580" marR="68580" marT="0" marB="0" anchor="b"/>
                </a:tc>
                <a:extLst>
                  <a:ext uri="{0D108BD9-81ED-4DB2-BD59-A6C34878D82A}">
                    <a16:rowId xmlns:a16="http://schemas.microsoft.com/office/drawing/2014/main" val="3578278861"/>
                  </a:ext>
                </a:extLst>
              </a:tr>
              <a:tr h="237223">
                <a:tc>
                  <a:txBody>
                    <a:bodyPr/>
                    <a:lstStyle/>
                    <a:p>
                      <a:pPr>
                        <a:lnSpc>
                          <a:spcPct val="115000"/>
                        </a:lnSpc>
                        <a:spcAft>
                          <a:spcPts val="800"/>
                        </a:spcAft>
                        <a:buNone/>
                      </a:pPr>
                      <a:r>
                        <a:rPr lang="en-GB" sz="2000" kern="100" noProof="0" dirty="0">
                          <a:effectLst/>
                        </a:rPr>
                        <a:t>FF</a:t>
                      </a:r>
                      <a:endParaRPr lang="en-GB" sz="3200" kern="100" noProof="0" dirty="0">
                        <a:effectLst/>
                        <a:latin typeface="Aptos" panose="020B0004020202020204" pitchFamily="34" charset="0"/>
                        <a:ea typeface="Aptos" panose="020B0004020202020204" pitchFamily="34" charset="0"/>
                        <a:cs typeface="Arial" panose="020B0604020202020204" pitchFamily="34" charset="0"/>
                      </a:endParaRPr>
                    </a:p>
                  </a:txBody>
                  <a:tcPr marL="68580" marR="68580" marT="0" marB="0" anchor="ctr"/>
                </a:tc>
                <a:tc>
                  <a:txBody>
                    <a:bodyPr/>
                    <a:lstStyle/>
                    <a:p>
                      <a:pPr algn="r">
                        <a:lnSpc>
                          <a:spcPct val="115000"/>
                        </a:lnSpc>
                        <a:spcAft>
                          <a:spcPts val="800"/>
                        </a:spcAft>
                        <a:buNone/>
                      </a:pPr>
                      <a:r>
                        <a:rPr lang="en-GB" sz="2000" kern="100" noProof="0" dirty="0">
                          <a:effectLst/>
                        </a:rPr>
                        <a:t>201-250 kWh/m²a</a:t>
                      </a:r>
                      <a:endParaRPr lang="en-GB" sz="3200" kern="100" noProof="0" dirty="0">
                        <a:effectLst/>
                        <a:latin typeface="Aptos" panose="020B0004020202020204" pitchFamily="34" charset="0"/>
                        <a:ea typeface="Aptos" panose="020B0004020202020204" pitchFamily="34" charset="0"/>
                        <a:cs typeface="Arial" panose="020B0604020202020204" pitchFamily="34" charset="0"/>
                      </a:endParaRPr>
                    </a:p>
                  </a:txBody>
                  <a:tcPr marL="68580" marR="68580" marT="0" marB="0"/>
                </a:tc>
                <a:tc>
                  <a:txBody>
                    <a:bodyPr/>
                    <a:lstStyle/>
                    <a:p>
                      <a:pPr>
                        <a:lnSpc>
                          <a:spcPct val="115000"/>
                        </a:lnSpc>
                        <a:spcAft>
                          <a:spcPts val="800"/>
                        </a:spcAft>
                        <a:buNone/>
                      </a:pPr>
                      <a:r>
                        <a:rPr lang="en-GB" sz="2000" kern="100" noProof="0" dirty="0">
                          <a:effectLst/>
                        </a:rPr>
                        <a:t>E</a:t>
                      </a:r>
                      <a:endParaRPr lang="en-GB" sz="3200" kern="100" noProof="0" dirty="0">
                        <a:effectLst/>
                        <a:latin typeface="Aptos" panose="020B0004020202020204" pitchFamily="34" charset="0"/>
                        <a:ea typeface="Aptos" panose="020B0004020202020204" pitchFamily="34" charset="0"/>
                        <a:cs typeface="Arial" panose="020B0604020202020204" pitchFamily="34" charset="0"/>
                      </a:endParaRPr>
                    </a:p>
                  </a:txBody>
                  <a:tcPr marL="68580" marR="68580" marT="0" marB="0" anchor="ctr"/>
                </a:tc>
                <a:tc>
                  <a:txBody>
                    <a:bodyPr/>
                    <a:lstStyle/>
                    <a:p>
                      <a:pPr algn="r">
                        <a:lnSpc>
                          <a:spcPct val="115000"/>
                        </a:lnSpc>
                        <a:spcAft>
                          <a:spcPts val="800"/>
                        </a:spcAft>
                        <a:buNone/>
                      </a:pPr>
                      <a:r>
                        <a:rPr lang="en-GB" sz="2000" kern="100" noProof="0" dirty="0">
                          <a:effectLst/>
                        </a:rPr>
                        <a:t>153-190 kWh/m²a </a:t>
                      </a:r>
                      <a:endParaRPr lang="en-GB" sz="3200" kern="100" noProof="0" dirty="0">
                        <a:effectLst/>
                        <a:latin typeface="Aptos" panose="020B0004020202020204" pitchFamily="34" charset="0"/>
                        <a:ea typeface="Aptos" panose="020B0004020202020204" pitchFamily="34" charset="0"/>
                        <a:cs typeface="Arial" panose="020B0604020202020204" pitchFamily="34" charset="0"/>
                      </a:endParaRPr>
                    </a:p>
                  </a:txBody>
                  <a:tcPr marL="68580" marR="68580" marT="0" marB="0" anchor="b"/>
                </a:tc>
                <a:extLst>
                  <a:ext uri="{0D108BD9-81ED-4DB2-BD59-A6C34878D82A}">
                    <a16:rowId xmlns:a16="http://schemas.microsoft.com/office/drawing/2014/main" val="1486017089"/>
                  </a:ext>
                </a:extLst>
              </a:tr>
              <a:tr h="237223">
                <a:tc>
                  <a:txBody>
                    <a:bodyPr/>
                    <a:lstStyle/>
                    <a:p>
                      <a:pPr>
                        <a:lnSpc>
                          <a:spcPct val="115000"/>
                        </a:lnSpc>
                        <a:spcAft>
                          <a:spcPts val="800"/>
                        </a:spcAft>
                        <a:buNone/>
                      </a:pPr>
                      <a:r>
                        <a:rPr lang="en-GB" sz="2000" kern="100" noProof="0" dirty="0">
                          <a:effectLst/>
                        </a:rPr>
                        <a:t>GG</a:t>
                      </a:r>
                      <a:endParaRPr lang="en-GB" sz="3200" kern="100" noProof="0" dirty="0">
                        <a:effectLst/>
                        <a:latin typeface="Aptos" panose="020B0004020202020204" pitchFamily="34" charset="0"/>
                        <a:ea typeface="Aptos" panose="020B0004020202020204" pitchFamily="34" charset="0"/>
                        <a:cs typeface="Arial" panose="020B0604020202020204" pitchFamily="34" charset="0"/>
                      </a:endParaRPr>
                    </a:p>
                  </a:txBody>
                  <a:tcPr marL="68580" marR="68580" marT="0" marB="0" anchor="ctr"/>
                </a:tc>
                <a:tc>
                  <a:txBody>
                    <a:bodyPr/>
                    <a:lstStyle/>
                    <a:p>
                      <a:pPr algn="r">
                        <a:lnSpc>
                          <a:spcPct val="115000"/>
                        </a:lnSpc>
                        <a:spcAft>
                          <a:spcPts val="800"/>
                        </a:spcAft>
                        <a:buNone/>
                      </a:pPr>
                      <a:r>
                        <a:rPr lang="en-GB" sz="2000" kern="100" noProof="0" dirty="0">
                          <a:effectLst/>
                        </a:rPr>
                        <a:t>251-310 kWh/m²a</a:t>
                      </a:r>
                      <a:endParaRPr lang="en-GB" sz="3200" kern="100" noProof="0" dirty="0">
                        <a:effectLst/>
                        <a:latin typeface="Aptos" panose="020B0004020202020204" pitchFamily="34" charset="0"/>
                        <a:ea typeface="Aptos" panose="020B0004020202020204" pitchFamily="34" charset="0"/>
                        <a:cs typeface="Arial" panose="020B0604020202020204" pitchFamily="34" charset="0"/>
                      </a:endParaRPr>
                    </a:p>
                  </a:txBody>
                  <a:tcPr marL="68580" marR="68580" marT="0" marB="0"/>
                </a:tc>
                <a:tc>
                  <a:txBody>
                    <a:bodyPr/>
                    <a:lstStyle/>
                    <a:p>
                      <a:pPr>
                        <a:lnSpc>
                          <a:spcPct val="115000"/>
                        </a:lnSpc>
                        <a:spcAft>
                          <a:spcPts val="800"/>
                        </a:spcAft>
                        <a:buNone/>
                      </a:pPr>
                      <a:r>
                        <a:rPr lang="en-GB" sz="2000" kern="100" noProof="0" dirty="0">
                          <a:effectLst/>
                        </a:rPr>
                        <a:t>F</a:t>
                      </a:r>
                      <a:endParaRPr lang="en-GB" sz="3200" kern="100" noProof="0" dirty="0">
                        <a:effectLst/>
                        <a:latin typeface="Aptos" panose="020B0004020202020204" pitchFamily="34" charset="0"/>
                        <a:ea typeface="Aptos" panose="020B0004020202020204" pitchFamily="34" charset="0"/>
                        <a:cs typeface="Arial" panose="020B0604020202020204" pitchFamily="34" charset="0"/>
                      </a:endParaRPr>
                    </a:p>
                  </a:txBody>
                  <a:tcPr marL="68580" marR="68580" marT="0" marB="0" anchor="ctr"/>
                </a:tc>
                <a:tc>
                  <a:txBody>
                    <a:bodyPr/>
                    <a:lstStyle/>
                    <a:p>
                      <a:pPr algn="r">
                        <a:lnSpc>
                          <a:spcPct val="115000"/>
                        </a:lnSpc>
                        <a:spcAft>
                          <a:spcPts val="800"/>
                        </a:spcAft>
                        <a:buNone/>
                      </a:pPr>
                      <a:r>
                        <a:rPr lang="en-GB" sz="2000" kern="100" noProof="0" dirty="0">
                          <a:effectLst/>
                        </a:rPr>
                        <a:t>191-236 kWh/m²a</a:t>
                      </a:r>
                      <a:endParaRPr lang="en-GB" sz="3200" kern="100" noProof="0" dirty="0">
                        <a:effectLst/>
                        <a:latin typeface="Aptos" panose="020B0004020202020204" pitchFamily="34" charset="0"/>
                        <a:ea typeface="Aptos" panose="020B0004020202020204" pitchFamily="34" charset="0"/>
                        <a:cs typeface="Arial" panose="020B0604020202020204" pitchFamily="34" charset="0"/>
                      </a:endParaRPr>
                    </a:p>
                  </a:txBody>
                  <a:tcPr marL="68580" marR="68580" marT="0" marB="0" anchor="b"/>
                </a:tc>
                <a:extLst>
                  <a:ext uri="{0D108BD9-81ED-4DB2-BD59-A6C34878D82A}">
                    <a16:rowId xmlns:a16="http://schemas.microsoft.com/office/drawing/2014/main" val="1634137085"/>
                  </a:ext>
                </a:extLst>
              </a:tr>
              <a:tr h="237223">
                <a:tc>
                  <a:txBody>
                    <a:bodyPr/>
                    <a:lstStyle/>
                    <a:p>
                      <a:pPr>
                        <a:lnSpc>
                          <a:spcPct val="115000"/>
                        </a:lnSpc>
                        <a:spcAft>
                          <a:spcPts val="800"/>
                        </a:spcAft>
                        <a:buNone/>
                      </a:pPr>
                      <a:r>
                        <a:rPr lang="en-GB" sz="2000" kern="100" noProof="0" dirty="0">
                          <a:effectLst/>
                        </a:rPr>
                        <a:t>HH</a:t>
                      </a:r>
                      <a:endParaRPr lang="en-GB" sz="3200" kern="100" noProof="0" dirty="0">
                        <a:effectLst/>
                        <a:latin typeface="Aptos" panose="020B0004020202020204" pitchFamily="34" charset="0"/>
                        <a:ea typeface="Aptos" panose="020B0004020202020204" pitchFamily="34" charset="0"/>
                        <a:cs typeface="Arial" panose="020B0604020202020204" pitchFamily="34" charset="0"/>
                      </a:endParaRPr>
                    </a:p>
                  </a:txBody>
                  <a:tcPr marL="68580" marR="68580" marT="0" marB="0" anchor="ctr"/>
                </a:tc>
                <a:tc>
                  <a:txBody>
                    <a:bodyPr/>
                    <a:lstStyle/>
                    <a:p>
                      <a:pPr algn="r">
                        <a:lnSpc>
                          <a:spcPct val="115000"/>
                        </a:lnSpc>
                        <a:spcAft>
                          <a:spcPts val="800"/>
                        </a:spcAft>
                        <a:buNone/>
                      </a:pPr>
                      <a:r>
                        <a:rPr lang="en-GB" sz="2000" kern="100" noProof="0" dirty="0">
                          <a:effectLst/>
                        </a:rPr>
                        <a:t>311-400 kWh/m²a</a:t>
                      </a:r>
                      <a:endParaRPr lang="en-GB" sz="3200" kern="100" noProof="0" dirty="0">
                        <a:effectLst/>
                        <a:latin typeface="Aptos" panose="020B0004020202020204" pitchFamily="34" charset="0"/>
                        <a:ea typeface="Aptos" panose="020B0004020202020204" pitchFamily="34" charset="0"/>
                        <a:cs typeface="Arial" panose="020B0604020202020204" pitchFamily="34" charset="0"/>
                      </a:endParaRPr>
                    </a:p>
                  </a:txBody>
                  <a:tcPr marL="68580" marR="68580" marT="0" marB="0"/>
                </a:tc>
                <a:tc>
                  <a:txBody>
                    <a:bodyPr/>
                    <a:lstStyle/>
                    <a:p>
                      <a:pPr>
                        <a:lnSpc>
                          <a:spcPct val="115000"/>
                        </a:lnSpc>
                        <a:spcAft>
                          <a:spcPts val="800"/>
                        </a:spcAft>
                        <a:buNone/>
                      </a:pPr>
                      <a:r>
                        <a:rPr lang="en-GB" sz="2000" kern="100" noProof="0" dirty="0">
                          <a:effectLst/>
                        </a:rPr>
                        <a:t>G</a:t>
                      </a:r>
                      <a:endParaRPr lang="en-GB" sz="3200" kern="100" noProof="0" dirty="0">
                        <a:effectLst/>
                        <a:latin typeface="Aptos" panose="020B0004020202020204" pitchFamily="34" charset="0"/>
                        <a:ea typeface="Aptos" panose="020B0004020202020204" pitchFamily="34" charset="0"/>
                        <a:cs typeface="Arial" panose="020B0604020202020204" pitchFamily="34" charset="0"/>
                      </a:endParaRPr>
                    </a:p>
                  </a:txBody>
                  <a:tcPr marL="68580" marR="68580" marT="0" marB="0" anchor="ctr"/>
                </a:tc>
                <a:tc>
                  <a:txBody>
                    <a:bodyPr/>
                    <a:lstStyle/>
                    <a:p>
                      <a:pPr algn="r">
                        <a:lnSpc>
                          <a:spcPct val="115000"/>
                        </a:lnSpc>
                        <a:spcAft>
                          <a:spcPts val="800"/>
                        </a:spcAft>
                        <a:buNone/>
                      </a:pPr>
                      <a:r>
                        <a:rPr lang="en-GB" sz="2000" kern="100" noProof="0" dirty="0">
                          <a:effectLst/>
                        </a:rPr>
                        <a:t>237-296 kWh/m²a</a:t>
                      </a:r>
                      <a:endParaRPr lang="en-GB" sz="3200" kern="100" noProof="0" dirty="0">
                        <a:effectLst/>
                        <a:latin typeface="Aptos" panose="020B0004020202020204" pitchFamily="34" charset="0"/>
                        <a:ea typeface="Aptos" panose="020B0004020202020204" pitchFamily="34" charset="0"/>
                        <a:cs typeface="Arial" panose="020B0604020202020204" pitchFamily="34" charset="0"/>
                      </a:endParaRPr>
                    </a:p>
                  </a:txBody>
                  <a:tcPr marL="68580" marR="68580" marT="0" marB="0" anchor="b"/>
                </a:tc>
                <a:extLst>
                  <a:ext uri="{0D108BD9-81ED-4DB2-BD59-A6C34878D82A}">
                    <a16:rowId xmlns:a16="http://schemas.microsoft.com/office/drawing/2014/main" val="4050788469"/>
                  </a:ext>
                </a:extLst>
              </a:tr>
              <a:tr h="237223">
                <a:tc>
                  <a:txBody>
                    <a:bodyPr/>
                    <a:lstStyle/>
                    <a:p>
                      <a:pPr>
                        <a:lnSpc>
                          <a:spcPct val="115000"/>
                        </a:lnSpc>
                        <a:spcAft>
                          <a:spcPts val="800"/>
                        </a:spcAft>
                        <a:buNone/>
                      </a:pPr>
                      <a:r>
                        <a:rPr lang="en-GB" sz="2000" kern="100" noProof="0" dirty="0">
                          <a:effectLst/>
                        </a:rPr>
                        <a:t>II</a:t>
                      </a:r>
                      <a:endParaRPr lang="en-GB" sz="3200" kern="100" noProof="0" dirty="0">
                        <a:effectLst/>
                        <a:latin typeface="Aptos" panose="020B0004020202020204" pitchFamily="34" charset="0"/>
                        <a:ea typeface="Aptos" panose="020B0004020202020204" pitchFamily="34" charset="0"/>
                        <a:cs typeface="Arial" panose="020B0604020202020204" pitchFamily="34" charset="0"/>
                      </a:endParaRPr>
                    </a:p>
                  </a:txBody>
                  <a:tcPr marL="68580" marR="68580" marT="0" marB="0" anchor="ctr"/>
                </a:tc>
                <a:tc>
                  <a:txBody>
                    <a:bodyPr/>
                    <a:lstStyle/>
                    <a:p>
                      <a:pPr algn="r">
                        <a:lnSpc>
                          <a:spcPct val="115000"/>
                        </a:lnSpc>
                        <a:spcAft>
                          <a:spcPts val="800"/>
                        </a:spcAft>
                        <a:buNone/>
                      </a:pPr>
                      <a:r>
                        <a:rPr lang="en-GB" sz="2000" kern="100" noProof="0" dirty="0">
                          <a:effectLst/>
                        </a:rPr>
                        <a:t>401-500 kWh/m²a</a:t>
                      </a:r>
                      <a:endParaRPr lang="en-GB" sz="3200" kern="100" noProof="0" dirty="0">
                        <a:effectLst/>
                        <a:latin typeface="Aptos" panose="020B0004020202020204" pitchFamily="34" charset="0"/>
                        <a:ea typeface="Aptos" panose="020B0004020202020204" pitchFamily="34" charset="0"/>
                        <a:cs typeface="Arial" panose="020B0604020202020204" pitchFamily="34" charset="0"/>
                      </a:endParaRPr>
                    </a:p>
                  </a:txBody>
                  <a:tcPr marL="68580" marR="68580" marT="0" marB="0"/>
                </a:tc>
                <a:tc>
                  <a:txBody>
                    <a:bodyPr/>
                    <a:lstStyle/>
                    <a:p>
                      <a:pPr>
                        <a:lnSpc>
                          <a:spcPct val="115000"/>
                        </a:lnSpc>
                        <a:spcAft>
                          <a:spcPts val="800"/>
                        </a:spcAft>
                        <a:buNone/>
                      </a:pPr>
                      <a:r>
                        <a:rPr lang="en-GB" sz="2000" kern="100" noProof="0" dirty="0">
                          <a:effectLst/>
                        </a:rPr>
                        <a:t>H</a:t>
                      </a:r>
                      <a:endParaRPr lang="en-GB" sz="3200" kern="100" noProof="0" dirty="0">
                        <a:effectLst/>
                        <a:latin typeface="Aptos" panose="020B0004020202020204" pitchFamily="34" charset="0"/>
                        <a:ea typeface="Aptos" panose="020B0004020202020204" pitchFamily="34" charset="0"/>
                        <a:cs typeface="Arial" panose="020B0604020202020204" pitchFamily="34" charset="0"/>
                      </a:endParaRPr>
                    </a:p>
                  </a:txBody>
                  <a:tcPr marL="68580" marR="68580" marT="0" marB="0" anchor="ctr"/>
                </a:tc>
                <a:tc>
                  <a:txBody>
                    <a:bodyPr/>
                    <a:lstStyle/>
                    <a:p>
                      <a:pPr algn="r">
                        <a:lnSpc>
                          <a:spcPct val="115000"/>
                        </a:lnSpc>
                        <a:spcAft>
                          <a:spcPts val="800"/>
                        </a:spcAft>
                        <a:buNone/>
                      </a:pPr>
                      <a:r>
                        <a:rPr lang="en-GB" sz="2000" kern="100" noProof="0" dirty="0">
                          <a:effectLst/>
                        </a:rPr>
                        <a:t>297-380 kWh/m²a</a:t>
                      </a:r>
                      <a:endParaRPr lang="en-GB" sz="3200" kern="100" noProof="0" dirty="0">
                        <a:effectLst/>
                        <a:latin typeface="Aptos" panose="020B0004020202020204" pitchFamily="34" charset="0"/>
                        <a:ea typeface="Aptos" panose="020B0004020202020204" pitchFamily="34" charset="0"/>
                        <a:cs typeface="Arial" panose="020B0604020202020204" pitchFamily="34" charset="0"/>
                      </a:endParaRPr>
                    </a:p>
                  </a:txBody>
                  <a:tcPr marL="68580" marR="68580" marT="0" marB="0" anchor="b"/>
                </a:tc>
                <a:extLst>
                  <a:ext uri="{0D108BD9-81ED-4DB2-BD59-A6C34878D82A}">
                    <a16:rowId xmlns:a16="http://schemas.microsoft.com/office/drawing/2014/main" val="1894247369"/>
                  </a:ext>
                </a:extLst>
              </a:tr>
              <a:tr h="237223">
                <a:tc>
                  <a:txBody>
                    <a:bodyPr/>
                    <a:lstStyle/>
                    <a:p>
                      <a:pPr>
                        <a:lnSpc>
                          <a:spcPct val="115000"/>
                        </a:lnSpc>
                        <a:spcAft>
                          <a:spcPts val="800"/>
                        </a:spcAft>
                        <a:buNone/>
                      </a:pPr>
                      <a:r>
                        <a:rPr lang="en-GB" sz="2000" kern="100" noProof="0" dirty="0">
                          <a:effectLst/>
                        </a:rPr>
                        <a:t>JJ</a:t>
                      </a:r>
                      <a:endParaRPr lang="en-GB" sz="3200" kern="100" noProof="0" dirty="0">
                        <a:effectLst/>
                        <a:latin typeface="Aptos" panose="020B0004020202020204" pitchFamily="34" charset="0"/>
                        <a:ea typeface="Aptos" panose="020B0004020202020204" pitchFamily="34" charset="0"/>
                        <a:cs typeface="Arial" panose="020B0604020202020204" pitchFamily="34" charset="0"/>
                      </a:endParaRPr>
                    </a:p>
                  </a:txBody>
                  <a:tcPr marL="68580" marR="68580" marT="0" marB="0" anchor="ctr"/>
                </a:tc>
                <a:tc>
                  <a:txBody>
                    <a:bodyPr/>
                    <a:lstStyle/>
                    <a:p>
                      <a:pPr algn="r">
                        <a:lnSpc>
                          <a:spcPct val="115000"/>
                        </a:lnSpc>
                        <a:spcAft>
                          <a:spcPts val="800"/>
                        </a:spcAft>
                        <a:buNone/>
                      </a:pPr>
                      <a:r>
                        <a:rPr lang="en-GB" sz="2000" kern="100" noProof="0" dirty="0">
                          <a:effectLst/>
                        </a:rPr>
                        <a:t>501- kWh/m²a</a:t>
                      </a:r>
                      <a:endParaRPr lang="en-GB" sz="3200" kern="100" noProof="0" dirty="0">
                        <a:effectLst/>
                        <a:latin typeface="Aptos" panose="020B0004020202020204" pitchFamily="34" charset="0"/>
                        <a:ea typeface="Aptos" panose="020B0004020202020204" pitchFamily="34" charset="0"/>
                        <a:cs typeface="Arial" panose="020B0604020202020204" pitchFamily="34" charset="0"/>
                      </a:endParaRPr>
                    </a:p>
                  </a:txBody>
                  <a:tcPr marL="68580" marR="68580" marT="0" marB="0"/>
                </a:tc>
                <a:tc>
                  <a:txBody>
                    <a:bodyPr/>
                    <a:lstStyle/>
                    <a:p>
                      <a:pPr>
                        <a:lnSpc>
                          <a:spcPct val="115000"/>
                        </a:lnSpc>
                        <a:spcAft>
                          <a:spcPts val="800"/>
                        </a:spcAft>
                        <a:buNone/>
                      </a:pPr>
                      <a:r>
                        <a:rPr lang="en-GB" sz="2000" kern="100" noProof="0" dirty="0">
                          <a:effectLst/>
                        </a:rPr>
                        <a:t>I</a:t>
                      </a:r>
                      <a:endParaRPr lang="en-GB" sz="3200" kern="100" noProof="0" dirty="0">
                        <a:effectLst/>
                        <a:latin typeface="Aptos" panose="020B0004020202020204" pitchFamily="34" charset="0"/>
                        <a:ea typeface="Aptos" panose="020B0004020202020204" pitchFamily="34" charset="0"/>
                        <a:cs typeface="Arial" panose="020B0604020202020204" pitchFamily="34" charset="0"/>
                      </a:endParaRPr>
                    </a:p>
                  </a:txBody>
                  <a:tcPr marL="68580" marR="68580" marT="0" marB="0" anchor="ctr"/>
                </a:tc>
                <a:tc>
                  <a:txBody>
                    <a:bodyPr/>
                    <a:lstStyle/>
                    <a:p>
                      <a:pPr algn="r">
                        <a:lnSpc>
                          <a:spcPct val="115000"/>
                        </a:lnSpc>
                        <a:spcAft>
                          <a:spcPts val="800"/>
                        </a:spcAft>
                        <a:buNone/>
                      </a:pPr>
                      <a:r>
                        <a:rPr lang="en-GB" sz="2000" kern="100" noProof="0" dirty="0">
                          <a:effectLst/>
                        </a:rPr>
                        <a:t>381- kWh/m²a</a:t>
                      </a:r>
                      <a:endParaRPr lang="en-GB" sz="3200" kern="100" noProof="0" dirty="0">
                        <a:effectLst/>
                        <a:latin typeface="Aptos" panose="020B0004020202020204" pitchFamily="34" charset="0"/>
                        <a:ea typeface="Aptos" panose="020B0004020202020204" pitchFamily="34" charset="0"/>
                        <a:cs typeface="Arial" panose="020B0604020202020204" pitchFamily="34" charset="0"/>
                      </a:endParaRPr>
                    </a:p>
                  </a:txBody>
                  <a:tcPr marL="68580" marR="68580" marT="0" marB="0"/>
                </a:tc>
                <a:extLst>
                  <a:ext uri="{0D108BD9-81ED-4DB2-BD59-A6C34878D82A}">
                    <a16:rowId xmlns:a16="http://schemas.microsoft.com/office/drawing/2014/main" val="1898811100"/>
                  </a:ext>
                </a:extLst>
              </a:tr>
            </a:tbl>
          </a:graphicData>
        </a:graphic>
      </p:graphicFrame>
      <p:sp>
        <p:nvSpPr>
          <p:cNvPr id="6" name="TextBox 5">
            <a:extLst>
              <a:ext uri="{FF2B5EF4-FFF2-40B4-BE49-F238E27FC236}">
                <a16:creationId xmlns:a16="http://schemas.microsoft.com/office/drawing/2014/main" id="{072D22EC-5BE9-D368-A383-64993416A5B2}"/>
              </a:ext>
            </a:extLst>
          </p:cNvPr>
          <p:cNvSpPr txBox="1"/>
          <p:nvPr/>
        </p:nvSpPr>
        <p:spPr>
          <a:xfrm>
            <a:off x="557439" y="6390100"/>
            <a:ext cx="6097904" cy="392993"/>
          </a:xfrm>
          <a:prstGeom prst="rect">
            <a:avLst/>
          </a:prstGeom>
          <a:noFill/>
        </p:spPr>
        <p:txBody>
          <a:bodyPr wrap="square">
            <a:spAutoFit/>
          </a:bodyPr>
          <a:lstStyle/>
          <a:p>
            <a:pPr>
              <a:lnSpc>
                <a:spcPct val="115000"/>
              </a:lnSpc>
              <a:spcAft>
                <a:spcPts val="800"/>
              </a:spcAft>
              <a:buNone/>
            </a:pPr>
            <a:r>
              <a:rPr lang="en-GB" sz="1800" kern="100" noProof="0" dirty="0">
                <a:effectLst/>
                <a:ea typeface="Aptos" panose="020B0004020202020204" pitchFamily="34" charset="0"/>
                <a:cs typeface="Arial" panose="020B0604020202020204" pitchFamily="34" charset="0"/>
              </a:rPr>
              <a:t>Source: own compilation based on (OTK, 2025a)</a:t>
            </a:r>
          </a:p>
        </p:txBody>
      </p:sp>
    </p:spTree>
    <p:extLst>
      <p:ext uri="{BB962C8B-B14F-4D97-AF65-F5344CB8AC3E}">
        <p14:creationId xmlns:p14="http://schemas.microsoft.com/office/powerpoint/2010/main" val="4382007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315908-CCFC-8B36-E97D-870DCDA29E57}"/>
              </a:ext>
            </a:extLst>
          </p:cNvPr>
          <p:cNvSpPr>
            <a:spLocks noGrp="1"/>
          </p:cNvSpPr>
          <p:nvPr>
            <p:ph type="title"/>
          </p:nvPr>
        </p:nvSpPr>
        <p:spPr>
          <a:xfrm>
            <a:off x="365760" y="86900"/>
            <a:ext cx="11138852" cy="1570450"/>
          </a:xfrm>
        </p:spPr>
        <p:txBody>
          <a:bodyPr>
            <a:normAutofit fontScale="90000"/>
          </a:bodyPr>
          <a:lstStyle/>
          <a:p>
            <a:r>
              <a:rPr lang="en-GB" noProof="0" dirty="0"/>
              <a:t>Share of energy performance certificates by NUTS-2 regions and energy ratings, issued in 2022-2023 (%)</a:t>
            </a:r>
          </a:p>
        </p:txBody>
      </p:sp>
      <p:pic>
        <p:nvPicPr>
          <p:cNvPr id="4" name="Picture 3">
            <a:extLst>
              <a:ext uri="{FF2B5EF4-FFF2-40B4-BE49-F238E27FC236}">
                <a16:creationId xmlns:a16="http://schemas.microsoft.com/office/drawing/2014/main" id="{A3C2FEFF-7EFE-8DB2-A4E7-CDBF5A6365B0}"/>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365148" y="1771541"/>
            <a:ext cx="7728903" cy="5045280"/>
          </a:xfrm>
          <a:prstGeom prst="rect">
            <a:avLst/>
          </a:prstGeom>
          <a:noFill/>
          <a:ln>
            <a:noFill/>
          </a:ln>
        </p:spPr>
      </p:pic>
      <p:sp>
        <p:nvSpPr>
          <p:cNvPr id="6" name="TextBox 5">
            <a:extLst>
              <a:ext uri="{FF2B5EF4-FFF2-40B4-BE49-F238E27FC236}">
                <a16:creationId xmlns:a16="http://schemas.microsoft.com/office/drawing/2014/main" id="{0EB6BB0E-0083-ECC1-521E-3086A73992F6}"/>
              </a:ext>
            </a:extLst>
          </p:cNvPr>
          <p:cNvSpPr txBox="1"/>
          <p:nvPr/>
        </p:nvSpPr>
        <p:spPr>
          <a:xfrm>
            <a:off x="246539" y="5934577"/>
            <a:ext cx="4118609" cy="916533"/>
          </a:xfrm>
          <a:prstGeom prst="rect">
            <a:avLst/>
          </a:prstGeom>
          <a:solidFill>
            <a:schemeClr val="bg1"/>
          </a:solidFill>
        </p:spPr>
        <p:txBody>
          <a:bodyPr wrap="square">
            <a:spAutoFit/>
          </a:bodyPr>
          <a:lstStyle/>
          <a:p>
            <a:pPr algn="r">
              <a:lnSpc>
                <a:spcPct val="115000"/>
              </a:lnSpc>
              <a:spcAft>
                <a:spcPts val="800"/>
              </a:spcAft>
              <a:buNone/>
            </a:pPr>
            <a:r>
              <a:rPr lang="en-GB" sz="1600" kern="100" noProof="0" dirty="0">
                <a:effectLst/>
                <a:ea typeface="Aptos" panose="020B0004020202020204" pitchFamily="34" charset="0"/>
                <a:cs typeface="Arial" panose="020B0604020202020204" pitchFamily="34" charset="0"/>
              </a:rPr>
              <a:t>Source: own compilation based on e-energy certification database (Lechner Nonprofit Kft., 2025)</a:t>
            </a:r>
          </a:p>
        </p:txBody>
      </p:sp>
      <p:sp>
        <p:nvSpPr>
          <p:cNvPr id="5" name="TextBox 4">
            <a:extLst>
              <a:ext uri="{FF2B5EF4-FFF2-40B4-BE49-F238E27FC236}">
                <a16:creationId xmlns:a16="http://schemas.microsoft.com/office/drawing/2014/main" id="{5D24121D-DC37-1CAD-391C-40B33F40612C}"/>
              </a:ext>
            </a:extLst>
          </p:cNvPr>
          <p:cNvSpPr txBox="1"/>
          <p:nvPr/>
        </p:nvSpPr>
        <p:spPr>
          <a:xfrm>
            <a:off x="246539" y="1822817"/>
            <a:ext cx="4118609" cy="4154984"/>
          </a:xfrm>
          <a:prstGeom prst="rect">
            <a:avLst/>
          </a:prstGeom>
          <a:solidFill>
            <a:schemeClr val="bg1"/>
          </a:solidFill>
        </p:spPr>
        <p:txBody>
          <a:bodyPr wrap="square">
            <a:spAutoFit/>
          </a:bodyPr>
          <a:lstStyle/>
          <a:p>
            <a:pPr marL="285750" indent="-285750">
              <a:buFont typeface="Arial" panose="020B0604020202020204" pitchFamily="34" charset="0"/>
              <a:buChar char="•"/>
            </a:pPr>
            <a:r>
              <a:rPr lang="en-GB" sz="2400" noProof="0" dirty="0">
                <a:effectLst/>
                <a:ea typeface="Aptos" panose="020B0004020202020204" pitchFamily="34" charset="0"/>
              </a:rPr>
              <a:t>80% of the buildings consume above 237 kWh/m²a. </a:t>
            </a:r>
          </a:p>
          <a:p>
            <a:pPr marL="285750" indent="-285750">
              <a:buFont typeface="Arial" panose="020B0604020202020204" pitchFamily="34" charset="0"/>
              <a:buChar char="•"/>
            </a:pPr>
            <a:r>
              <a:rPr lang="en-GB" sz="2400" noProof="0" dirty="0">
                <a:ea typeface="Aptos" panose="020B0004020202020204" pitchFamily="34" charset="0"/>
              </a:rPr>
              <a:t>O</a:t>
            </a:r>
            <a:r>
              <a:rPr lang="en-GB" sz="2400" noProof="0" dirty="0">
                <a:effectLst/>
                <a:ea typeface="Aptos" panose="020B0004020202020204" pitchFamily="34" charset="0"/>
              </a:rPr>
              <a:t>nly 280,000 buildings consume less than 130 kWh/m²a. </a:t>
            </a:r>
            <a:endParaRPr lang="en-GB" sz="2400" noProof="0" dirty="0">
              <a:ea typeface="Aptos" panose="020B0004020202020204" pitchFamily="34" charset="0"/>
            </a:endParaRPr>
          </a:p>
          <a:p>
            <a:pPr marL="285750" indent="-285750">
              <a:buFont typeface="Arial" panose="020B0604020202020204" pitchFamily="34" charset="0"/>
              <a:buChar char="•"/>
            </a:pPr>
            <a:r>
              <a:rPr lang="en-GB" sz="2400" noProof="0" dirty="0">
                <a:ea typeface="Aptos" panose="020B0004020202020204" pitchFamily="34" charset="0"/>
              </a:rPr>
              <a:t>M</a:t>
            </a:r>
            <a:r>
              <a:rPr lang="en-GB" sz="2400" noProof="0" dirty="0">
                <a:effectLst/>
                <a:ea typeface="Aptos" panose="020B0004020202020204" pitchFamily="34" charset="0"/>
              </a:rPr>
              <a:t>inimum 2.6 million residential properties (out of 4.6 million) require some form of energy modernization. </a:t>
            </a:r>
            <a:endParaRPr lang="en-GB" sz="2400" noProof="0" dirty="0"/>
          </a:p>
        </p:txBody>
      </p:sp>
    </p:spTree>
    <p:extLst>
      <p:ext uri="{BB962C8B-B14F-4D97-AF65-F5344CB8AC3E}">
        <p14:creationId xmlns:p14="http://schemas.microsoft.com/office/powerpoint/2010/main" val="122844481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C5C4FE-83FA-6704-9BDD-4C350561F27A}"/>
              </a:ext>
            </a:extLst>
          </p:cNvPr>
          <p:cNvSpPr>
            <a:spLocks noGrp="1"/>
          </p:cNvSpPr>
          <p:nvPr>
            <p:ph type="title"/>
          </p:nvPr>
        </p:nvSpPr>
        <p:spPr>
          <a:xfrm>
            <a:off x="388620" y="292640"/>
            <a:ext cx="11704319" cy="1280890"/>
          </a:xfrm>
        </p:spPr>
        <p:txBody>
          <a:bodyPr>
            <a:normAutofit fontScale="90000"/>
          </a:bodyPr>
          <a:lstStyle/>
          <a:p>
            <a:r>
              <a:rPr lang="en-GB" noProof="0" dirty="0"/>
              <a:t>Final energy consumption of households in Hungary, by energy source and type of use (2023, %)</a:t>
            </a:r>
          </a:p>
        </p:txBody>
      </p:sp>
      <p:graphicFrame>
        <p:nvGraphicFramePr>
          <p:cNvPr id="4" name="Content Placeholder 3">
            <a:extLst>
              <a:ext uri="{FF2B5EF4-FFF2-40B4-BE49-F238E27FC236}">
                <a16:creationId xmlns:a16="http://schemas.microsoft.com/office/drawing/2014/main" id="{23B15860-B3ED-3136-3F21-B174D25CECC7}"/>
              </a:ext>
            </a:extLst>
          </p:cNvPr>
          <p:cNvGraphicFramePr>
            <a:graphicFrameLocks noGrp="1"/>
          </p:cNvGraphicFramePr>
          <p:nvPr>
            <p:ph idx="1"/>
            <p:extLst>
              <p:ext uri="{D42A27DB-BD31-4B8C-83A1-F6EECF244321}">
                <p14:modId xmlns:p14="http://schemas.microsoft.com/office/powerpoint/2010/main" val="3527803747"/>
              </p:ext>
            </p:extLst>
          </p:nvPr>
        </p:nvGraphicFramePr>
        <p:xfrm>
          <a:off x="489584" y="2007870"/>
          <a:ext cx="11502390" cy="4113473"/>
        </p:xfrm>
        <a:graphic>
          <a:graphicData uri="http://schemas.openxmlformats.org/drawingml/2006/table">
            <a:tbl>
              <a:tblPr firstRow="1" firstCol="1" bandRow="1">
                <a:tableStyleId>{616DA210-FB5B-4158-B5E0-FEB733F419BA}</a:tableStyleId>
              </a:tblPr>
              <a:tblGrid>
                <a:gridCol w="3509010">
                  <a:extLst>
                    <a:ext uri="{9D8B030D-6E8A-4147-A177-3AD203B41FA5}">
                      <a16:colId xmlns:a16="http://schemas.microsoft.com/office/drawing/2014/main" val="3968166117"/>
                    </a:ext>
                  </a:extLst>
                </a:gridCol>
                <a:gridCol w="1863090">
                  <a:extLst>
                    <a:ext uri="{9D8B030D-6E8A-4147-A177-3AD203B41FA5}">
                      <a16:colId xmlns:a16="http://schemas.microsoft.com/office/drawing/2014/main" val="83529397"/>
                    </a:ext>
                  </a:extLst>
                </a:gridCol>
                <a:gridCol w="1463040">
                  <a:extLst>
                    <a:ext uri="{9D8B030D-6E8A-4147-A177-3AD203B41FA5}">
                      <a16:colId xmlns:a16="http://schemas.microsoft.com/office/drawing/2014/main" val="1558396599"/>
                    </a:ext>
                  </a:extLst>
                </a:gridCol>
                <a:gridCol w="1363242">
                  <a:extLst>
                    <a:ext uri="{9D8B030D-6E8A-4147-A177-3AD203B41FA5}">
                      <a16:colId xmlns:a16="http://schemas.microsoft.com/office/drawing/2014/main" val="2279802088"/>
                    </a:ext>
                  </a:extLst>
                </a:gridCol>
                <a:gridCol w="1711428">
                  <a:extLst>
                    <a:ext uri="{9D8B030D-6E8A-4147-A177-3AD203B41FA5}">
                      <a16:colId xmlns:a16="http://schemas.microsoft.com/office/drawing/2014/main" val="1086392651"/>
                    </a:ext>
                  </a:extLst>
                </a:gridCol>
                <a:gridCol w="1592580">
                  <a:extLst>
                    <a:ext uri="{9D8B030D-6E8A-4147-A177-3AD203B41FA5}">
                      <a16:colId xmlns:a16="http://schemas.microsoft.com/office/drawing/2014/main" val="3287512522"/>
                    </a:ext>
                  </a:extLst>
                </a:gridCol>
              </a:tblGrid>
              <a:tr h="1028700">
                <a:tc>
                  <a:txBody>
                    <a:bodyPr/>
                    <a:lstStyle/>
                    <a:p>
                      <a:pPr>
                        <a:lnSpc>
                          <a:spcPct val="115000"/>
                        </a:lnSpc>
                        <a:buNone/>
                      </a:pPr>
                      <a:endParaRPr lang="en-GB" sz="2200" kern="100" noProof="0" dirty="0">
                        <a:effectLst/>
                        <a:latin typeface="Aptos" panose="020B0004020202020204" pitchFamily="34" charset="0"/>
                      </a:endParaRPr>
                    </a:p>
                  </a:txBody>
                  <a:tcPr marL="44450" marR="44450" marT="9525" marB="0" anchor="ctr">
                    <a:solidFill>
                      <a:schemeClr val="bg1"/>
                    </a:solidFill>
                  </a:tcPr>
                </a:tc>
                <a:tc>
                  <a:txBody>
                    <a:bodyPr/>
                    <a:lstStyle/>
                    <a:p>
                      <a:pPr algn="ctr">
                        <a:lnSpc>
                          <a:spcPct val="115000"/>
                        </a:lnSpc>
                        <a:spcAft>
                          <a:spcPts val="800"/>
                        </a:spcAft>
                        <a:buNone/>
                      </a:pPr>
                      <a:r>
                        <a:rPr lang="en-GB" sz="2200" kern="100" noProof="0" dirty="0">
                          <a:effectLst/>
                        </a:rPr>
                        <a:t>Space heating and cooling</a:t>
                      </a:r>
                      <a:endParaRPr lang="en-GB" sz="22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9525" marB="0" anchor="ctr">
                    <a:solidFill>
                      <a:schemeClr val="bg1"/>
                    </a:solidFill>
                  </a:tcPr>
                </a:tc>
                <a:tc>
                  <a:txBody>
                    <a:bodyPr/>
                    <a:lstStyle/>
                    <a:p>
                      <a:pPr algn="ctr">
                        <a:lnSpc>
                          <a:spcPct val="115000"/>
                        </a:lnSpc>
                        <a:spcAft>
                          <a:spcPts val="800"/>
                        </a:spcAft>
                        <a:buNone/>
                      </a:pPr>
                      <a:r>
                        <a:rPr lang="en-GB" sz="2200" kern="100" noProof="0" dirty="0">
                          <a:effectLst/>
                        </a:rPr>
                        <a:t>Water heating</a:t>
                      </a:r>
                      <a:endParaRPr lang="en-GB" sz="22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9525" marB="0" anchor="ctr">
                    <a:solidFill>
                      <a:schemeClr val="bg1"/>
                    </a:solidFill>
                  </a:tcPr>
                </a:tc>
                <a:tc>
                  <a:txBody>
                    <a:bodyPr/>
                    <a:lstStyle/>
                    <a:p>
                      <a:pPr algn="ctr">
                        <a:lnSpc>
                          <a:spcPct val="115000"/>
                        </a:lnSpc>
                        <a:spcAft>
                          <a:spcPts val="800"/>
                        </a:spcAft>
                        <a:buNone/>
                      </a:pPr>
                      <a:r>
                        <a:rPr lang="en-GB" sz="2200" kern="100" noProof="0" dirty="0">
                          <a:effectLst/>
                        </a:rPr>
                        <a:t>Cooking</a:t>
                      </a:r>
                      <a:endParaRPr lang="en-GB" sz="22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9525" marB="0" anchor="ctr">
                    <a:solidFill>
                      <a:schemeClr val="bg1"/>
                    </a:solidFill>
                  </a:tcPr>
                </a:tc>
                <a:tc>
                  <a:txBody>
                    <a:bodyPr/>
                    <a:lstStyle/>
                    <a:p>
                      <a:pPr algn="ctr">
                        <a:lnSpc>
                          <a:spcPct val="115000"/>
                        </a:lnSpc>
                        <a:spcAft>
                          <a:spcPts val="800"/>
                        </a:spcAft>
                        <a:buNone/>
                      </a:pPr>
                      <a:r>
                        <a:rPr lang="en-GB" sz="2200" kern="100" noProof="0" dirty="0">
                          <a:effectLst/>
                        </a:rPr>
                        <a:t>Lighting &amp; appliances</a:t>
                      </a:r>
                      <a:endParaRPr lang="en-GB" sz="22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9525" marB="0" anchor="ctr">
                    <a:solidFill>
                      <a:schemeClr val="bg1"/>
                    </a:solidFill>
                  </a:tcPr>
                </a:tc>
                <a:tc>
                  <a:txBody>
                    <a:bodyPr/>
                    <a:lstStyle/>
                    <a:p>
                      <a:pPr algn="ctr">
                        <a:lnSpc>
                          <a:spcPct val="115000"/>
                        </a:lnSpc>
                        <a:spcAft>
                          <a:spcPts val="800"/>
                        </a:spcAft>
                        <a:buNone/>
                      </a:pPr>
                      <a:r>
                        <a:rPr lang="en-GB" sz="2200" kern="100" noProof="0" dirty="0">
                          <a:effectLst/>
                        </a:rPr>
                        <a:t>Total</a:t>
                      </a:r>
                      <a:endParaRPr lang="en-GB" sz="22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9525" marB="0" anchor="ctr">
                    <a:solidFill>
                      <a:schemeClr val="bg1"/>
                    </a:solidFill>
                  </a:tcPr>
                </a:tc>
                <a:extLst>
                  <a:ext uri="{0D108BD9-81ED-4DB2-BD59-A6C34878D82A}">
                    <a16:rowId xmlns:a16="http://schemas.microsoft.com/office/drawing/2014/main" val="2411672761"/>
                  </a:ext>
                </a:extLst>
              </a:tr>
              <a:tr h="342490">
                <a:tc>
                  <a:txBody>
                    <a:bodyPr/>
                    <a:lstStyle/>
                    <a:p>
                      <a:pPr>
                        <a:lnSpc>
                          <a:spcPct val="115000"/>
                        </a:lnSpc>
                        <a:spcAft>
                          <a:spcPts val="800"/>
                        </a:spcAft>
                        <a:buNone/>
                      </a:pPr>
                      <a:r>
                        <a:rPr lang="en-GB" sz="2200" kern="100" noProof="0" dirty="0">
                          <a:effectLst/>
                        </a:rPr>
                        <a:t>Electricity</a:t>
                      </a:r>
                      <a:endParaRPr lang="en-GB" sz="22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9525" marB="0" anchor="b">
                    <a:solidFill>
                      <a:schemeClr val="bg1"/>
                    </a:solidFill>
                  </a:tcPr>
                </a:tc>
                <a:tc>
                  <a:txBody>
                    <a:bodyPr/>
                    <a:lstStyle/>
                    <a:p>
                      <a:pPr algn="r">
                        <a:lnSpc>
                          <a:spcPct val="115000"/>
                        </a:lnSpc>
                        <a:spcAft>
                          <a:spcPts val="800"/>
                        </a:spcAft>
                        <a:buNone/>
                      </a:pPr>
                      <a:r>
                        <a:rPr lang="en-GB" sz="2200" kern="100" noProof="0" dirty="0">
                          <a:effectLst/>
                        </a:rPr>
                        <a:t>4.19</a:t>
                      </a:r>
                      <a:endParaRPr lang="en-GB" sz="22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9525" marB="0" anchor="b">
                    <a:solidFill>
                      <a:schemeClr val="bg1"/>
                    </a:solidFill>
                  </a:tcPr>
                </a:tc>
                <a:tc>
                  <a:txBody>
                    <a:bodyPr/>
                    <a:lstStyle/>
                    <a:p>
                      <a:pPr algn="r">
                        <a:lnSpc>
                          <a:spcPct val="115000"/>
                        </a:lnSpc>
                        <a:spcAft>
                          <a:spcPts val="800"/>
                        </a:spcAft>
                        <a:buNone/>
                      </a:pPr>
                      <a:r>
                        <a:rPr lang="en-GB" sz="2200" kern="100" noProof="0" dirty="0">
                          <a:effectLst/>
                        </a:rPr>
                        <a:t>38.67</a:t>
                      </a:r>
                      <a:endParaRPr lang="en-GB" sz="22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9525" marB="0" anchor="b">
                    <a:solidFill>
                      <a:schemeClr val="bg1"/>
                    </a:solidFill>
                  </a:tcPr>
                </a:tc>
                <a:tc>
                  <a:txBody>
                    <a:bodyPr/>
                    <a:lstStyle/>
                    <a:p>
                      <a:pPr algn="r">
                        <a:lnSpc>
                          <a:spcPct val="115000"/>
                        </a:lnSpc>
                        <a:spcAft>
                          <a:spcPts val="800"/>
                        </a:spcAft>
                        <a:buNone/>
                      </a:pPr>
                      <a:r>
                        <a:rPr lang="en-GB" sz="2200" kern="100" noProof="0" dirty="0">
                          <a:effectLst/>
                        </a:rPr>
                        <a:t>18.24</a:t>
                      </a:r>
                      <a:endParaRPr lang="en-GB" sz="22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9525" marB="0" anchor="b">
                    <a:solidFill>
                      <a:schemeClr val="bg1"/>
                    </a:solidFill>
                  </a:tcPr>
                </a:tc>
                <a:tc>
                  <a:txBody>
                    <a:bodyPr/>
                    <a:lstStyle/>
                    <a:p>
                      <a:pPr algn="r">
                        <a:lnSpc>
                          <a:spcPct val="115000"/>
                        </a:lnSpc>
                        <a:spcAft>
                          <a:spcPts val="800"/>
                        </a:spcAft>
                        <a:buNone/>
                      </a:pPr>
                      <a:r>
                        <a:rPr lang="en-GB" sz="2200" kern="100" noProof="0" dirty="0">
                          <a:effectLst/>
                        </a:rPr>
                        <a:t>100.00</a:t>
                      </a:r>
                      <a:endParaRPr lang="en-GB" sz="22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9525" marB="0" anchor="b">
                    <a:solidFill>
                      <a:schemeClr val="bg1"/>
                    </a:solidFill>
                  </a:tcPr>
                </a:tc>
                <a:tc>
                  <a:txBody>
                    <a:bodyPr/>
                    <a:lstStyle/>
                    <a:p>
                      <a:pPr algn="r">
                        <a:lnSpc>
                          <a:spcPct val="115000"/>
                        </a:lnSpc>
                        <a:spcAft>
                          <a:spcPts val="800"/>
                        </a:spcAft>
                        <a:buNone/>
                      </a:pPr>
                      <a:r>
                        <a:rPr lang="en-GB" sz="2200" kern="100" noProof="0" dirty="0">
                          <a:effectLst/>
                        </a:rPr>
                        <a:t>20.08</a:t>
                      </a:r>
                      <a:endParaRPr lang="en-GB" sz="22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9525" marB="0" anchor="b">
                    <a:solidFill>
                      <a:schemeClr val="bg1"/>
                    </a:solidFill>
                  </a:tcPr>
                </a:tc>
                <a:extLst>
                  <a:ext uri="{0D108BD9-81ED-4DB2-BD59-A6C34878D82A}">
                    <a16:rowId xmlns:a16="http://schemas.microsoft.com/office/drawing/2014/main" val="3166146321"/>
                  </a:ext>
                </a:extLst>
              </a:tr>
              <a:tr h="342490">
                <a:tc>
                  <a:txBody>
                    <a:bodyPr/>
                    <a:lstStyle/>
                    <a:p>
                      <a:pPr>
                        <a:lnSpc>
                          <a:spcPct val="115000"/>
                        </a:lnSpc>
                        <a:spcAft>
                          <a:spcPts val="800"/>
                        </a:spcAft>
                        <a:buNone/>
                      </a:pPr>
                      <a:r>
                        <a:rPr lang="en-GB" sz="2200" kern="100" noProof="0" dirty="0">
                          <a:effectLst/>
                        </a:rPr>
                        <a:t>Derived heat</a:t>
                      </a:r>
                      <a:endParaRPr lang="en-GB" sz="22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9525" marB="0" anchor="b">
                    <a:solidFill>
                      <a:schemeClr val="bg1"/>
                    </a:solidFill>
                  </a:tcPr>
                </a:tc>
                <a:tc>
                  <a:txBody>
                    <a:bodyPr/>
                    <a:lstStyle/>
                    <a:p>
                      <a:pPr algn="r">
                        <a:lnSpc>
                          <a:spcPct val="115000"/>
                        </a:lnSpc>
                        <a:spcAft>
                          <a:spcPts val="800"/>
                        </a:spcAft>
                        <a:buNone/>
                      </a:pPr>
                      <a:r>
                        <a:rPr lang="en-GB" sz="2200" kern="100" noProof="0" dirty="0">
                          <a:effectLst/>
                        </a:rPr>
                        <a:t>8.54</a:t>
                      </a:r>
                      <a:endParaRPr lang="en-GB" sz="22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9525" marB="0" anchor="b">
                    <a:solidFill>
                      <a:schemeClr val="bg1"/>
                    </a:solidFill>
                  </a:tcPr>
                </a:tc>
                <a:tc>
                  <a:txBody>
                    <a:bodyPr/>
                    <a:lstStyle/>
                    <a:p>
                      <a:pPr algn="r">
                        <a:lnSpc>
                          <a:spcPct val="115000"/>
                        </a:lnSpc>
                        <a:spcAft>
                          <a:spcPts val="800"/>
                        </a:spcAft>
                        <a:buNone/>
                      </a:pPr>
                      <a:r>
                        <a:rPr lang="en-GB" sz="2200" kern="100" noProof="0" dirty="0">
                          <a:effectLst/>
                        </a:rPr>
                        <a:t>15.03</a:t>
                      </a:r>
                      <a:endParaRPr lang="en-GB" sz="22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9525" marB="0" anchor="b">
                    <a:solidFill>
                      <a:schemeClr val="bg1"/>
                    </a:solidFill>
                  </a:tcPr>
                </a:tc>
                <a:tc>
                  <a:txBody>
                    <a:bodyPr/>
                    <a:lstStyle/>
                    <a:p>
                      <a:pPr algn="r">
                        <a:lnSpc>
                          <a:spcPct val="115000"/>
                        </a:lnSpc>
                        <a:spcAft>
                          <a:spcPts val="800"/>
                        </a:spcAft>
                        <a:buNone/>
                      </a:pPr>
                      <a:r>
                        <a:rPr lang="en-GB" sz="2200" kern="100" noProof="0" dirty="0">
                          <a:effectLst/>
                        </a:rPr>
                        <a:t>0.00</a:t>
                      </a:r>
                      <a:endParaRPr lang="en-GB" sz="22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9525" marB="0" anchor="b">
                    <a:solidFill>
                      <a:schemeClr val="bg1"/>
                    </a:solidFill>
                  </a:tcPr>
                </a:tc>
                <a:tc>
                  <a:txBody>
                    <a:bodyPr/>
                    <a:lstStyle/>
                    <a:p>
                      <a:pPr algn="r">
                        <a:lnSpc>
                          <a:spcPct val="115000"/>
                        </a:lnSpc>
                        <a:spcAft>
                          <a:spcPts val="800"/>
                        </a:spcAft>
                        <a:buNone/>
                      </a:pPr>
                      <a:r>
                        <a:rPr lang="en-GB" sz="2200" kern="100" noProof="0" dirty="0">
                          <a:effectLst/>
                        </a:rPr>
                        <a:t>0 </a:t>
                      </a:r>
                      <a:endParaRPr lang="en-GB" sz="22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9525" marB="0" anchor="b">
                    <a:solidFill>
                      <a:schemeClr val="bg1"/>
                    </a:solidFill>
                  </a:tcPr>
                </a:tc>
                <a:tc>
                  <a:txBody>
                    <a:bodyPr/>
                    <a:lstStyle/>
                    <a:p>
                      <a:pPr algn="r">
                        <a:lnSpc>
                          <a:spcPct val="115000"/>
                        </a:lnSpc>
                        <a:spcAft>
                          <a:spcPts val="800"/>
                        </a:spcAft>
                        <a:buNone/>
                      </a:pPr>
                      <a:r>
                        <a:rPr lang="en-GB" sz="2200" kern="100" noProof="0" dirty="0">
                          <a:effectLst/>
                        </a:rPr>
                        <a:t>8.04</a:t>
                      </a:r>
                      <a:endParaRPr lang="en-GB" sz="22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9525" marB="0" anchor="b">
                    <a:solidFill>
                      <a:schemeClr val="bg1"/>
                    </a:solidFill>
                  </a:tcPr>
                </a:tc>
                <a:extLst>
                  <a:ext uri="{0D108BD9-81ED-4DB2-BD59-A6C34878D82A}">
                    <a16:rowId xmlns:a16="http://schemas.microsoft.com/office/drawing/2014/main" val="3515246512"/>
                  </a:ext>
                </a:extLst>
              </a:tr>
              <a:tr h="342490">
                <a:tc>
                  <a:txBody>
                    <a:bodyPr/>
                    <a:lstStyle/>
                    <a:p>
                      <a:pPr>
                        <a:lnSpc>
                          <a:spcPct val="115000"/>
                        </a:lnSpc>
                        <a:spcAft>
                          <a:spcPts val="800"/>
                        </a:spcAft>
                        <a:buNone/>
                      </a:pPr>
                      <a:r>
                        <a:rPr lang="en-GB" sz="2200" kern="100" noProof="0" dirty="0">
                          <a:effectLst/>
                        </a:rPr>
                        <a:t>Natural gas</a:t>
                      </a:r>
                      <a:endParaRPr lang="en-GB" sz="22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9525" marB="0" anchor="b">
                    <a:solidFill>
                      <a:schemeClr val="bg1"/>
                    </a:solidFill>
                  </a:tcPr>
                </a:tc>
                <a:tc>
                  <a:txBody>
                    <a:bodyPr/>
                    <a:lstStyle/>
                    <a:p>
                      <a:pPr algn="r">
                        <a:lnSpc>
                          <a:spcPct val="115000"/>
                        </a:lnSpc>
                        <a:spcAft>
                          <a:spcPts val="800"/>
                        </a:spcAft>
                        <a:buNone/>
                      </a:pPr>
                      <a:r>
                        <a:rPr lang="en-GB" sz="2200" kern="100" noProof="0" dirty="0">
                          <a:effectLst/>
                        </a:rPr>
                        <a:t>53.26</a:t>
                      </a:r>
                      <a:endParaRPr lang="en-GB" sz="22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9525" marB="0" anchor="b">
                    <a:solidFill>
                      <a:schemeClr val="bg1"/>
                    </a:solidFill>
                  </a:tcPr>
                </a:tc>
                <a:tc>
                  <a:txBody>
                    <a:bodyPr/>
                    <a:lstStyle/>
                    <a:p>
                      <a:pPr algn="r">
                        <a:lnSpc>
                          <a:spcPct val="115000"/>
                        </a:lnSpc>
                        <a:spcAft>
                          <a:spcPts val="800"/>
                        </a:spcAft>
                        <a:buNone/>
                      </a:pPr>
                      <a:r>
                        <a:rPr lang="en-GB" sz="2200" kern="100" noProof="0" dirty="0">
                          <a:effectLst/>
                        </a:rPr>
                        <a:t>41.55</a:t>
                      </a:r>
                      <a:endParaRPr lang="en-GB" sz="22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9525" marB="0" anchor="b">
                    <a:solidFill>
                      <a:schemeClr val="bg1"/>
                    </a:solidFill>
                  </a:tcPr>
                </a:tc>
                <a:tc>
                  <a:txBody>
                    <a:bodyPr/>
                    <a:lstStyle/>
                    <a:p>
                      <a:pPr algn="r">
                        <a:lnSpc>
                          <a:spcPct val="115000"/>
                        </a:lnSpc>
                        <a:spcAft>
                          <a:spcPts val="800"/>
                        </a:spcAft>
                        <a:buNone/>
                      </a:pPr>
                      <a:r>
                        <a:rPr lang="en-GB" sz="2200" kern="100" noProof="0" dirty="0">
                          <a:effectLst/>
                        </a:rPr>
                        <a:t>62.89</a:t>
                      </a:r>
                      <a:endParaRPr lang="en-GB" sz="22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9525" marB="0" anchor="b">
                    <a:solidFill>
                      <a:schemeClr val="bg1"/>
                    </a:solidFill>
                  </a:tcPr>
                </a:tc>
                <a:tc>
                  <a:txBody>
                    <a:bodyPr/>
                    <a:lstStyle/>
                    <a:p>
                      <a:pPr algn="r">
                        <a:lnSpc>
                          <a:spcPct val="115000"/>
                        </a:lnSpc>
                        <a:spcAft>
                          <a:spcPts val="800"/>
                        </a:spcAft>
                        <a:buNone/>
                      </a:pPr>
                      <a:r>
                        <a:rPr lang="en-GB" sz="2200" kern="100" noProof="0" dirty="0">
                          <a:effectLst/>
                        </a:rPr>
                        <a:t>0 </a:t>
                      </a:r>
                      <a:endParaRPr lang="en-GB" sz="22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9525" marB="0" anchor="b">
                    <a:solidFill>
                      <a:schemeClr val="bg1"/>
                    </a:solidFill>
                  </a:tcPr>
                </a:tc>
                <a:tc>
                  <a:txBody>
                    <a:bodyPr/>
                    <a:lstStyle/>
                    <a:p>
                      <a:pPr algn="r">
                        <a:lnSpc>
                          <a:spcPct val="115000"/>
                        </a:lnSpc>
                        <a:spcAft>
                          <a:spcPts val="800"/>
                        </a:spcAft>
                        <a:buNone/>
                      </a:pPr>
                      <a:r>
                        <a:rPr lang="en-GB" sz="2200" kern="100" noProof="0" dirty="0">
                          <a:effectLst/>
                        </a:rPr>
                        <a:t>46.43</a:t>
                      </a:r>
                      <a:endParaRPr lang="en-GB" sz="22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9525" marB="0" anchor="b">
                    <a:solidFill>
                      <a:schemeClr val="bg1"/>
                    </a:solidFill>
                  </a:tcPr>
                </a:tc>
                <a:extLst>
                  <a:ext uri="{0D108BD9-81ED-4DB2-BD59-A6C34878D82A}">
                    <a16:rowId xmlns:a16="http://schemas.microsoft.com/office/drawing/2014/main" val="174023179"/>
                  </a:ext>
                </a:extLst>
              </a:tr>
              <a:tr h="286599">
                <a:tc>
                  <a:txBody>
                    <a:bodyPr/>
                    <a:lstStyle/>
                    <a:p>
                      <a:pPr>
                        <a:lnSpc>
                          <a:spcPct val="115000"/>
                        </a:lnSpc>
                        <a:spcAft>
                          <a:spcPts val="800"/>
                        </a:spcAft>
                        <a:buNone/>
                      </a:pPr>
                      <a:r>
                        <a:rPr lang="en-GB" sz="2200" kern="100" noProof="0" dirty="0">
                          <a:effectLst/>
                        </a:rPr>
                        <a:t>Coal and coal products</a:t>
                      </a:r>
                      <a:endParaRPr lang="en-GB" sz="22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9525" marB="0" anchor="b">
                    <a:solidFill>
                      <a:schemeClr val="bg1"/>
                    </a:solidFill>
                  </a:tcPr>
                </a:tc>
                <a:tc>
                  <a:txBody>
                    <a:bodyPr/>
                    <a:lstStyle/>
                    <a:p>
                      <a:pPr algn="r">
                        <a:lnSpc>
                          <a:spcPct val="115000"/>
                        </a:lnSpc>
                        <a:spcAft>
                          <a:spcPts val="800"/>
                        </a:spcAft>
                        <a:buNone/>
                      </a:pPr>
                      <a:r>
                        <a:rPr lang="en-GB" sz="2200" kern="100" noProof="0" dirty="0">
                          <a:effectLst/>
                        </a:rPr>
                        <a:t>0.86</a:t>
                      </a:r>
                      <a:endParaRPr lang="en-GB" sz="22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9525" marB="0" anchor="b">
                    <a:solidFill>
                      <a:schemeClr val="bg1"/>
                    </a:solidFill>
                  </a:tcPr>
                </a:tc>
                <a:tc>
                  <a:txBody>
                    <a:bodyPr/>
                    <a:lstStyle/>
                    <a:p>
                      <a:pPr algn="r">
                        <a:lnSpc>
                          <a:spcPct val="115000"/>
                        </a:lnSpc>
                        <a:spcAft>
                          <a:spcPts val="800"/>
                        </a:spcAft>
                        <a:buNone/>
                      </a:pPr>
                      <a:r>
                        <a:rPr lang="en-GB" sz="2200" kern="100" noProof="0" dirty="0">
                          <a:effectLst/>
                        </a:rPr>
                        <a:t>0.00</a:t>
                      </a:r>
                      <a:endParaRPr lang="en-GB" sz="22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9525" marB="0" anchor="b">
                    <a:solidFill>
                      <a:schemeClr val="bg1"/>
                    </a:solidFill>
                  </a:tcPr>
                </a:tc>
                <a:tc>
                  <a:txBody>
                    <a:bodyPr/>
                    <a:lstStyle/>
                    <a:p>
                      <a:pPr algn="r">
                        <a:lnSpc>
                          <a:spcPct val="115000"/>
                        </a:lnSpc>
                        <a:spcAft>
                          <a:spcPts val="800"/>
                        </a:spcAft>
                        <a:buNone/>
                      </a:pPr>
                      <a:r>
                        <a:rPr lang="en-GB" sz="2200" kern="100" noProof="0" dirty="0">
                          <a:effectLst/>
                        </a:rPr>
                        <a:t>0.00</a:t>
                      </a:r>
                      <a:endParaRPr lang="en-GB" sz="22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9525" marB="0" anchor="b">
                    <a:solidFill>
                      <a:schemeClr val="bg1"/>
                    </a:solidFill>
                  </a:tcPr>
                </a:tc>
                <a:tc>
                  <a:txBody>
                    <a:bodyPr/>
                    <a:lstStyle/>
                    <a:p>
                      <a:pPr algn="r">
                        <a:lnSpc>
                          <a:spcPct val="115000"/>
                        </a:lnSpc>
                        <a:spcAft>
                          <a:spcPts val="800"/>
                        </a:spcAft>
                        <a:buNone/>
                      </a:pPr>
                      <a:r>
                        <a:rPr lang="en-GB" sz="2200" kern="100" noProof="0" dirty="0">
                          <a:effectLst/>
                        </a:rPr>
                        <a:t>0 </a:t>
                      </a:r>
                      <a:endParaRPr lang="en-GB" sz="22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9525" marB="0" anchor="b">
                    <a:solidFill>
                      <a:schemeClr val="bg1"/>
                    </a:solidFill>
                  </a:tcPr>
                </a:tc>
                <a:tc>
                  <a:txBody>
                    <a:bodyPr/>
                    <a:lstStyle/>
                    <a:p>
                      <a:pPr algn="r">
                        <a:lnSpc>
                          <a:spcPct val="115000"/>
                        </a:lnSpc>
                        <a:spcAft>
                          <a:spcPts val="800"/>
                        </a:spcAft>
                        <a:buNone/>
                      </a:pPr>
                      <a:r>
                        <a:rPr lang="en-GB" sz="2200" kern="100" noProof="0" dirty="0">
                          <a:effectLst/>
                        </a:rPr>
                        <a:t>0.60</a:t>
                      </a:r>
                      <a:endParaRPr lang="en-GB" sz="22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9525" marB="0" anchor="b">
                    <a:solidFill>
                      <a:schemeClr val="bg1"/>
                    </a:solidFill>
                  </a:tcPr>
                </a:tc>
                <a:extLst>
                  <a:ext uri="{0D108BD9-81ED-4DB2-BD59-A6C34878D82A}">
                    <a16:rowId xmlns:a16="http://schemas.microsoft.com/office/drawing/2014/main" val="2010128576"/>
                  </a:ext>
                </a:extLst>
              </a:tr>
              <a:tr h="447491">
                <a:tc>
                  <a:txBody>
                    <a:bodyPr/>
                    <a:lstStyle/>
                    <a:p>
                      <a:pPr>
                        <a:lnSpc>
                          <a:spcPct val="115000"/>
                        </a:lnSpc>
                        <a:spcAft>
                          <a:spcPts val="800"/>
                        </a:spcAft>
                        <a:buNone/>
                      </a:pPr>
                      <a:r>
                        <a:rPr lang="en-GB" sz="2200" kern="100" noProof="0" dirty="0">
                          <a:effectLst/>
                        </a:rPr>
                        <a:t>Oil and petroleum products</a:t>
                      </a:r>
                      <a:endParaRPr lang="en-GB" sz="22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9525" marB="0" anchor="b">
                    <a:solidFill>
                      <a:schemeClr val="bg1"/>
                    </a:solidFill>
                  </a:tcPr>
                </a:tc>
                <a:tc>
                  <a:txBody>
                    <a:bodyPr/>
                    <a:lstStyle/>
                    <a:p>
                      <a:pPr algn="r">
                        <a:lnSpc>
                          <a:spcPct val="115000"/>
                        </a:lnSpc>
                        <a:spcAft>
                          <a:spcPts val="800"/>
                        </a:spcAft>
                        <a:buNone/>
                      </a:pPr>
                      <a:r>
                        <a:rPr lang="en-GB" sz="2200" kern="100" noProof="0" dirty="0">
                          <a:effectLst/>
                        </a:rPr>
                        <a:t>0.05</a:t>
                      </a:r>
                      <a:endParaRPr lang="en-GB" sz="22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9525" marB="0" anchor="b">
                    <a:solidFill>
                      <a:schemeClr val="bg1"/>
                    </a:solidFill>
                  </a:tcPr>
                </a:tc>
                <a:tc>
                  <a:txBody>
                    <a:bodyPr/>
                    <a:lstStyle/>
                    <a:p>
                      <a:pPr algn="r">
                        <a:lnSpc>
                          <a:spcPct val="115000"/>
                        </a:lnSpc>
                        <a:spcAft>
                          <a:spcPts val="800"/>
                        </a:spcAft>
                        <a:buNone/>
                      </a:pPr>
                      <a:r>
                        <a:rPr lang="en-GB" sz="2200" kern="100" noProof="0" dirty="0">
                          <a:effectLst/>
                        </a:rPr>
                        <a:t>0.80</a:t>
                      </a:r>
                      <a:endParaRPr lang="en-GB" sz="22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9525" marB="0" anchor="b">
                    <a:solidFill>
                      <a:schemeClr val="bg1"/>
                    </a:solidFill>
                  </a:tcPr>
                </a:tc>
                <a:tc>
                  <a:txBody>
                    <a:bodyPr/>
                    <a:lstStyle/>
                    <a:p>
                      <a:pPr algn="r">
                        <a:lnSpc>
                          <a:spcPct val="115000"/>
                        </a:lnSpc>
                        <a:spcAft>
                          <a:spcPts val="800"/>
                        </a:spcAft>
                        <a:buNone/>
                      </a:pPr>
                      <a:r>
                        <a:rPr lang="en-GB" sz="2200" kern="100" noProof="0" dirty="0">
                          <a:effectLst/>
                        </a:rPr>
                        <a:t>18.76</a:t>
                      </a:r>
                      <a:endParaRPr lang="en-GB" sz="22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9525" marB="0" anchor="b">
                    <a:solidFill>
                      <a:schemeClr val="bg1"/>
                    </a:solidFill>
                  </a:tcPr>
                </a:tc>
                <a:tc>
                  <a:txBody>
                    <a:bodyPr/>
                    <a:lstStyle/>
                    <a:p>
                      <a:pPr algn="r">
                        <a:lnSpc>
                          <a:spcPct val="115000"/>
                        </a:lnSpc>
                        <a:spcAft>
                          <a:spcPts val="800"/>
                        </a:spcAft>
                        <a:buNone/>
                      </a:pPr>
                      <a:r>
                        <a:rPr lang="en-GB" sz="2200" kern="100" noProof="0" dirty="0">
                          <a:effectLst/>
                        </a:rPr>
                        <a:t>0 </a:t>
                      </a:r>
                      <a:endParaRPr lang="en-GB" sz="22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9525" marB="0" anchor="b">
                    <a:solidFill>
                      <a:schemeClr val="bg1"/>
                    </a:solidFill>
                  </a:tcPr>
                </a:tc>
                <a:tc>
                  <a:txBody>
                    <a:bodyPr/>
                    <a:lstStyle/>
                    <a:p>
                      <a:pPr algn="r">
                        <a:lnSpc>
                          <a:spcPct val="115000"/>
                        </a:lnSpc>
                        <a:spcAft>
                          <a:spcPts val="800"/>
                        </a:spcAft>
                        <a:buNone/>
                      </a:pPr>
                      <a:r>
                        <a:rPr lang="en-GB" sz="2200" kern="100" noProof="0" dirty="0">
                          <a:effectLst/>
                        </a:rPr>
                        <a:t>1.19</a:t>
                      </a:r>
                      <a:endParaRPr lang="en-GB" sz="22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9525" marB="0" anchor="b">
                    <a:solidFill>
                      <a:schemeClr val="bg1"/>
                    </a:solidFill>
                  </a:tcPr>
                </a:tc>
                <a:extLst>
                  <a:ext uri="{0D108BD9-81ED-4DB2-BD59-A6C34878D82A}">
                    <a16:rowId xmlns:a16="http://schemas.microsoft.com/office/drawing/2014/main" val="2837926396"/>
                  </a:ext>
                </a:extLst>
              </a:tr>
              <a:tr h="342490">
                <a:tc>
                  <a:txBody>
                    <a:bodyPr/>
                    <a:lstStyle/>
                    <a:p>
                      <a:pPr>
                        <a:lnSpc>
                          <a:spcPct val="115000"/>
                        </a:lnSpc>
                        <a:spcAft>
                          <a:spcPts val="800"/>
                        </a:spcAft>
                        <a:buNone/>
                      </a:pPr>
                      <a:r>
                        <a:rPr lang="en-GB" sz="2200" kern="100" noProof="0" dirty="0">
                          <a:effectLst/>
                        </a:rPr>
                        <a:t>Renewables</a:t>
                      </a:r>
                      <a:endParaRPr lang="en-GB" sz="22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9525" marB="0" anchor="b">
                    <a:solidFill>
                      <a:schemeClr val="bg1"/>
                    </a:solidFill>
                  </a:tcPr>
                </a:tc>
                <a:tc>
                  <a:txBody>
                    <a:bodyPr/>
                    <a:lstStyle/>
                    <a:p>
                      <a:pPr algn="r">
                        <a:lnSpc>
                          <a:spcPct val="115000"/>
                        </a:lnSpc>
                        <a:spcAft>
                          <a:spcPts val="800"/>
                        </a:spcAft>
                        <a:buNone/>
                      </a:pPr>
                      <a:r>
                        <a:rPr lang="en-GB" sz="2200" kern="100" noProof="0" dirty="0">
                          <a:effectLst/>
                        </a:rPr>
                        <a:t>33.10</a:t>
                      </a:r>
                      <a:endParaRPr lang="en-GB" sz="22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9525" marB="0" anchor="b">
                    <a:solidFill>
                      <a:schemeClr val="bg1"/>
                    </a:solidFill>
                  </a:tcPr>
                </a:tc>
                <a:tc>
                  <a:txBody>
                    <a:bodyPr/>
                    <a:lstStyle/>
                    <a:p>
                      <a:pPr algn="r">
                        <a:lnSpc>
                          <a:spcPct val="115000"/>
                        </a:lnSpc>
                        <a:spcAft>
                          <a:spcPts val="800"/>
                        </a:spcAft>
                        <a:buNone/>
                      </a:pPr>
                      <a:r>
                        <a:rPr lang="en-GB" sz="2200" kern="100" noProof="0" dirty="0">
                          <a:effectLst/>
                        </a:rPr>
                        <a:t>3.95</a:t>
                      </a:r>
                      <a:endParaRPr lang="en-GB" sz="22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9525" marB="0" anchor="b">
                    <a:solidFill>
                      <a:schemeClr val="bg1"/>
                    </a:solidFill>
                  </a:tcPr>
                </a:tc>
                <a:tc>
                  <a:txBody>
                    <a:bodyPr/>
                    <a:lstStyle/>
                    <a:p>
                      <a:pPr algn="r">
                        <a:lnSpc>
                          <a:spcPct val="115000"/>
                        </a:lnSpc>
                        <a:spcAft>
                          <a:spcPts val="800"/>
                        </a:spcAft>
                        <a:buNone/>
                      </a:pPr>
                      <a:r>
                        <a:rPr lang="en-GB" sz="2200" kern="100" noProof="0" dirty="0">
                          <a:effectLst/>
                        </a:rPr>
                        <a:t>0.12</a:t>
                      </a:r>
                      <a:endParaRPr lang="en-GB" sz="22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9525" marB="0" anchor="b">
                    <a:solidFill>
                      <a:schemeClr val="bg1"/>
                    </a:solidFill>
                  </a:tcPr>
                </a:tc>
                <a:tc>
                  <a:txBody>
                    <a:bodyPr/>
                    <a:lstStyle/>
                    <a:p>
                      <a:pPr algn="r">
                        <a:lnSpc>
                          <a:spcPct val="115000"/>
                        </a:lnSpc>
                        <a:spcAft>
                          <a:spcPts val="800"/>
                        </a:spcAft>
                        <a:buNone/>
                      </a:pPr>
                      <a:r>
                        <a:rPr lang="en-GB" sz="2200" kern="100" noProof="0" dirty="0">
                          <a:effectLst/>
                        </a:rPr>
                        <a:t>0 </a:t>
                      </a:r>
                      <a:endParaRPr lang="en-GB" sz="22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9525" marB="0" anchor="b">
                    <a:solidFill>
                      <a:schemeClr val="bg1"/>
                    </a:solidFill>
                  </a:tcPr>
                </a:tc>
                <a:tc>
                  <a:txBody>
                    <a:bodyPr/>
                    <a:lstStyle/>
                    <a:p>
                      <a:pPr algn="r">
                        <a:lnSpc>
                          <a:spcPct val="115000"/>
                        </a:lnSpc>
                        <a:spcAft>
                          <a:spcPts val="800"/>
                        </a:spcAft>
                        <a:buNone/>
                      </a:pPr>
                      <a:r>
                        <a:rPr lang="en-GB" sz="2200" kern="100" noProof="0" dirty="0">
                          <a:effectLst/>
                        </a:rPr>
                        <a:t>23.66</a:t>
                      </a:r>
                      <a:endParaRPr lang="en-GB" sz="22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9525" marB="0" anchor="b">
                    <a:solidFill>
                      <a:schemeClr val="bg1"/>
                    </a:solidFill>
                  </a:tcPr>
                </a:tc>
                <a:extLst>
                  <a:ext uri="{0D108BD9-81ED-4DB2-BD59-A6C34878D82A}">
                    <a16:rowId xmlns:a16="http://schemas.microsoft.com/office/drawing/2014/main" val="4050819805"/>
                  </a:ext>
                </a:extLst>
              </a:tr>
              <a:tr h="506545">
                <a:tc>
                  <a:txBody>
                    <a:bodyPr/>
                    <a:lstStyle/>
                    <a:p>
                      <a:pPr>
                        <a:lnSpc>
                          <a:spcPct val="115000"/>
                        </a:lnSpc>
                        <a:spcAft>
                          <a:spcPts val="800"/>
                        </a:spcAft>
                        <a:buNone/>
                      </a:pPr>
                      <a:r>
                        <a:rPr lang="en-GB" sz="2200" kern="100" noProof="0" dirty="0">
                          <a:effectLst/>
                        </a:rPr>
                        <a:t>Share of final energy consumption by type of use</a:t>
                      </a:r>
                      <a:endParaRPr lang="en-GB" sz="22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9525" marB="0" anchor="b">
                    <a:solidFill>
                      <a:schemeClr val="bg1"/>
                    </a:solidFill>
                  </a:tcPr>
                </a:tc>
                <a:tc>
                  <a:txBody>
                    <a:bodyPr/>
                    <a:lstStyle/>
                    <a:p>
                      <a:pPr algn="r">
                        <a:lnSpc>
                          <a:spcPct val="115000"/>
                        </a:lnSpc>
                        <a:spcAft>
                          <a:spcPts val="800"/>
                        </a:spcAft>
                        <a:buNone/>
                      </a:pPr>
                      <a:r>
                        <a:rPr lang="en-GB" sz="2200" kern="100" noProof="0" dirty="0">
                          <a:effectLst/>
                        </a:rPr>
                        <a:t>69.79</a:t>
                      </a:r>
                      <a:endParaRPr lang="en-GB" sz="22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9525" marB="0" anchor="b">
                    <a:solidFill>
                      <a:schemeClr val="bg1"/>
                    </a:solidFill>
                  </a:tcPr>
                </a:tc>
                <a:tc>
                  <a:txBody>
                    <a:bodyPr/>
                    <a:lstStyle/>
                    <a:p>
                      <a:pPr algn="r">
                        <a:lnSpc>
                          <a:spcPct val="115000"/>
                        </a:lnSpc>
                        <a:spcAft>
                          <a:spcPts val="800"/>
                        </a:spcAft>
                        <a:buNone/>
                      </a:pPr>
                      <a:r>
                        <a:rPr lang="en-GB" sz="2200" kern="100" noProof="0" dirty="0">
                          <a:effectLst/>
                        </a:rPr>
                        <a:t>13.87</a:t>
                      </a:r>
                      <a:endParaRPr lang="en-GB" sz="22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9525" marB="0" anchor="b">
                    <a:solidFill>
                      <a:schemeClr val="bg1"/>
                    </a:solidFill>
                  </a:tcPr>
                </a:tc>
                <a:tc>
                  <a:txBody>
                    <a:bodyPr/>
                    <a:lstStyle/>
                    <a:p>
                      <a:pPr algn="r">
                        <a:lnSpc>
                          <a:spcPct val="115000"/>
                        </a:lnSpc>
                        <a:spcAft>
                          <a:spcPts val="800"/>
                        </a:spcAft>
                        <a:buNone/>
                      </a:pPr>
                      <a:r>
                        <a:rPr lang="en-GB" sz="2200" kern="100" noProof="0" dirty="0">
                          <a:effectLst/>
                        </a:rPr>
                        <a:t>5.56</a:t>
                      </a:r>
                      <a:endParaRPr lang="en-GB" sz="22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9525" marB="0" anchor="b">
                    <a:solidFill>
                      <a:schemeClr val="bg1"/>
                    </a:solidFill>
                  </a:tcPr>
                </a:tc>
                <a:tc>
                  <a:txBody>
                    <a:bodyPr/>
                    <a:lstStyle/>
                    <a:p>
                      <a:pPr algn="r">
                        <a:lnSpc>
                          <a:spcPct val="115000"/>
                        </a:lnSpc>
                        <a:spcAft>
                          <a:spcPts val="800"/>
                        </a:spcAft>
                        <a:buNone/>
                      </a:pPr>
                      <a:r>
                        <a:rPr lang="en-GB" sz="2200" kern="100" noProof="0" dirty="0">
                          <a:effectLst/>
                        </a:rPr>
                        <a:t>10.78</a:t>
                      </a:r>
                      <a:endParaRPr lang="en-GB" sz="22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9525" marB="0" anchor="b">
                    <a:solidFill>
                      <a:schemeClr val="bg1"/>
                    </a:solidFill>
                  </a:tcPr>
                </a:tc>
                <a:tc>
                  <a:txBody>
                    <a:bodyPr/>
                    <a:lstStyle/>
                    <a:p>
                      <a:pPr algn="r">
                        <a:lnSpc>
                          <a:spcPct val="115000"/>
                        </a:lnSpc>
                        <a:spcAft>
                          <a:spcPts val="800"/>
                        </a:spcAft>
                        <a:buNone/>
                      </a:pPr>
                      <a:r>
                        <a:rPr lang="en-GB" sz="2200" kern="100" noProof="0" dirty="0">
                          <a:effectLst/>
                        </a:rPr>
                        <a:t>100.00</a:t>
                      </a:r>
                      <a:endParaRPr lang="en-GB" sz="22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9525" marB="0" anchor="b">
                    <a:solidFill>
                      <a:schemeClr val="bg1"/>
                    </a:solidFill>
                  </a:tcPr>
                </a:tc>
                <a:extLst>
                  <a:ext uri="{0D108BD9-81ED-4DB2-BD59-A6C34878D82A}">
                    <a16:rowId xmlns:a16="http://schemas.microsoft.com/office/drawing/2014/main" val="3567903306"/>
                  </a:ext>
                </a:extLst>
              </a:tr>
            </a:tbl>
          </a:graphicData>
        </a:graphic>
      </p:graphicFrame>
      <p:sp>
        <p:nvSpPr>
          <p:cNvPr id="6" name="TextBox 5">
            <a:extLst>
              <a:ext uri="{FF2B5EF4-FFF2-40B4-BE49-F238E27FC236}">
                <a16:creationId xmlns:a16="http://schemas.microsoft.com/office/drawing/2014/main" id="{DCEF7927-E8B2-6E21-3A77-12589B44716A}"/>
              </a:ext>
            </a:extLst>
          </p:cNvPr>
          <p:cNvSpPr txBox="1"/>
          <p:nvPr/>
        </p:nvSpPr>
        <p:spPr>
          <a:xfrm>
            <a:off x="5909309" y="6171086"/>
            <a:ext cx="6149340" cy="392993"/>
          </a:xfrm>
          <a:prstGeom prst="rect">
            <a:avLst/>
          </a:prstGeom>
          <a:noFill/>
        </p:spPr>
        <p:txBody>
          <a:bodyPr wrap="square">
            <a:spAutoFit/>
          </a:bodyPr>
          <a:lstStyle/>
          <a:p>
            <a:pPr algn="r">
              <a:lnSpc>
                <a:spcPct val="115000"/>
              </a:lnSpc>
              <a:spcAft>
                <a:spcPts val="800"/>
              </a:spcAft>
              <a:buNone/>
            </a:pPr>
            <a:r>
              <a:rPr lang="en-GB" sz="1800" kern="100" noProof="0" dirty="0">
                <a:effectLst/>
                <a:ea typeface="Aptos" panose="020B0004020202020204" pitchFamily="34" charset="0"/>
                <a:cs typeface="Arial" panose="020B0604020202020204" pitchFamily="34" charset="0"/>
              </a:rPr>
              <a:t>Source: MEKH (2025)</a:t>
            </a:r>
          </a:p>
        </p:txBody>
      </p:sp>
    </p:spTree>
    <p:extLst>
      <p:ext uri="{BB962C8B-B14F-4D97-AF65-F5344CB8AC3E}">
        <p14:creationId xmlns:p14="http://schemas.microsoft.com/office/powerpoint/2010/main" val="5366216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4" name="Rectangle 33">
            <a:extLst>
              <a:ext uri="{FF2B5EF4-FFF2-40B4-BE49-F238E27FC236}">
                <a16:creationId xmlns:a16="http://schemas.microsoft.com/office/drawing/2014/main" id="{DBF61EA3-B236-439E-9C0B-340980D56BE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F9A37E8-DEF8-1DD5-3C9A-FE1CBED9DE40}"/>
              </a:ext>
            </a:extLst>
          </p:cNvPr>
          <p:cNvSpPr>
            <a:spLocks noGrp="1"/>
          </p:cNvSpPr>
          <p:nvPr>
            <p:ph type="title"/>
          </p:nvPr>
        </p:nvSpPr>
        <p:spPr>
          <a:xfrm>
            <a:off x="808638" y="386930"/>
            <a:ext cx="9236700" cy="1188950"/>
          </a:xfrm>
        </p:spPr>
        <p:txBody>
          <a:bodyPr anchor="b">
            <a:normAutofit/>
          </a:bodyPr>
          <a:lstStyle/>
          <a:p>
            <a:r>
              <a:rPr lang="en-GB" sz="5400" noProof="0"/>
              <a:t>Outline</a:t>
            </a:r>
          </a:p>
        </p:txBody>
      </p:sp>
      <p:grpSp>
        <p:nvGrpSpPr>
          <p:cNvPr id="36" name="Group 35">
            <a:extLst>
              <a:ext uri="{FF2B5EF4-FFF2-40B4-BE49-F238E27FC236}">
                <a16:creationId xmlns:a16="http://schemas.microsoft.com/office/drawing/2014/main" id="{28FAF094-D087-493F-8DF9-A486C2D6BBA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 y="1998368"/>
            <a:ext cx="11695083" cy="782176"/>
            <a:chOff x="-2" y="1998368"/>
            <a:chExt cx="11695083" cy="782176"/>
          </a:xfrm>
        </p:grpSpPr>
        <p:sp>
          <p:nvSpPr>
            <p:cNvPr id="37" name="Rectangle 36">
              <a:extLst>
                <a:ext uri="{FF2B5EF4-FFF2-40B4-BE49-F238E27FC236}">
                  <a16:creationId xmlns:a16="http://schemas.microsoft.com/office/drawing/2014/main" id="{8D7C88D8-5509-4514-925A-9CE148E5CB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11228040" y="2313027"/>
              <a:ext cx="781700"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a:extLst>
                <a:ext uri="{FF2B5EF4-FFF2-40B4-BE49-F238E27FC236}">
                  <a16:creationId xmlns:a16="http://schemas.microsoft.com/office/drawing/2014/main" id="{7275593D-F75E-4426-AE3E-2CDEFD228D2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flipV="1">
              <a:off x="-2" y="1998845"/>
              <a:ext cx="11454595" cy="7816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0" name="Rectangle 39">
            <a:extLst>
              <a:ext uri="{FF2B5EF4-FFF2-40B4-BE49-F238E27FC236}">
                <a16:creationId xmlns:a16="http://schemas.microsoft.com/office/drawing/2014/main" id="{E659831F-0D9A-4C63-9EBB-8435B85A44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03079"/>
            <a:ext cx="11383362" cy="4147845"/>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DBD97415-6C01-0608-05DE-4FF9280BB87C}"/>
              </a:ext>
            </a:extLst>
          </p:cNvPr>
          <p:cNvSpPr>
            <a:spLocks noGrp="1"/>
          </p:cNvSpPr>
          <p:nvPr>
            <p:ph idx="1"/>
          </p:nvPr>
        </p:nvSpPr>
        <p:spPr>
          <a:xfrm>
            <a:off x="793660" y="2599509"/>
            <a:ext cx="10143668" cy="3435531"/>
          </a:xfrm>
        </p:spPr>
        <p:txBody>
          <a:bodyPr anchor="ctr">
            <a:normAutofit/>
          </a:bodyPr>
          <a:lstStyle/>
          <a:p>
            <a:r>
              <a:rPr lang="en-GB" sz="2400" noProof="0" dirty="0"/>
              <a:t>Theoretical background</a:t>
            </a:r>
          </a:p>
          <a:p>
            <a:pPr lvl="1"/>
            <a:r>
              <a:rPr lang="en-GB" noProof="0" dirty="0"/>
              <a:t>Energy </a:t>
            </a:r>
            <a:r>
              <a:rPr lang="en-GB" dirty="0"/>
              <a:t>&amp; Equity</a:t>
            </a:r>
          </a:p>
          <a:p>
            <a:pPr lvl="1"/>
            <a:r>
              <a:rPr lang="en-GB" noProof="0" dirty="0"/>
              <a:t>Energy poverty</a:t>
            </a:r>
          </a:p>
          <a:p>
            <a:r>
              <a:rPr lang="en-GB" sz="2400" noProof="0" dirty="0"/>
              <a:t>Hungarian energy landscape and policy background</a:t>
            </a:r>
          </a:p>
          <a:p>
            <a:r>
              <a:rPr lang="en-GB" sz="2400" noProof="0" dirty="0"/>
              <a:t>Applied data and methodology</a:t>
            </a:r>
          </a:p>
          <a:p>
            <a:pPr lvl="1"/>
            <a:r>
              <a:rPr lang="en-GB" noProof="0" dirty="0"/>
              <a:t>Energy equity threshold</a:t>
            </a:r>
          </a:p>
          <a:p>
            <a:pPr lvl="1"/>
            <a:r>
              <a:rPr lang="en-GB" noProof="0" dirty="0"/>
              <a:t>Energy Affordability Ratio and Poverty Premium</a:t>
            </a:r>
          </a:p>
          <a:p>
            <a:r>
              <a:rPr lang="en-GB" sz="2400" noProof="0" dirty="0"/>
              <a:t>Conclusion and policy recommendations</a:t>
            </a:r>
          </a:p>
        </p:txBody>
      </p:sp>
    </p:spTree>
    <p:extLst>
      <p:ext uri="{BB962C8B-B14F-4D97-AF65-F5344CB8AC3E}">
        <p14:creationId xmlns:p14="http://schemas.microsoft.com/office/powerpoint/2010/main" val="405867294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7E57C9-1A3A-7DF8-5DAE-D5B57471B9B3}"/>
              </a:ext>
            </a:extLst>
          </p:cNvPr>
          <p:cNvSpPr>
            <a:spLocks noGrp="1"/>
          </p:cNvSpPr>
          <p:nvPr>
            <p:ph type="title"/>
          </p:nvPr>
        </p:nvSpPr>
        <p:spPr>
          <a:xfrm>
            <a:off x="1760220" y="114300"/>
            <a:ext cx="10081259" cy="1451610"/>
          </a:xfrm>
        </p:spPr>
        <p:txBody>
          <a:bodyPr>
            <a:normAutofit/>
          </a:bodyPr>
          <a:lstStyle/>
          <a:p>
            <a:r>
              <a:rPr lang="en-GB" sz="3200" noProof="0" dirty="0"/>
              <a:t>The share of occupied dwellings in Hungary based on the year of construction and the material of the outer walls (2022, number of dwellings)</a:t>
            </a:r>
          </a:p>
        </p:txBody>
      </p:sp>
      <p:graphicFrame>
        <p:nvGraphicFramePr>
          <p:cNvPr id="4" name="Content Placeholder 3">
            <a:extLst>
              <a:ext uri="{FF2B5EF4-FFF2-40B4-BE49-F238E27FC236}">
                <a16:creationId xmlns:a16="http://schemas.microsoft.com/office/drawing/2014/main" id="{FC0CC5E7-4CAA-01B2-668E-7568D0C4C024}"/>
              </a:ext>
            </a:extLst>
          </p:cNvPr>
          <p:cNvGraphicFramePr>
            <a:graphicFrameLocks noGrp="1"/>
          </p:cNvGraphicFramePr>
          <p:nvPr>
            <p:ph idx="1"/>
            <p:extLst>
              <p:ext uri="{D42A27DB-BD31-4B8C-83A1-F6EECF244321}">
                <p14:modId xmlns:p14="http://schemas.microsoft.com/office/powerpoint/2010/main" val="3934184057"/>
              </p:ext>
            </p:extLst>
          </p:nvPr>
        </p:nvGraphicFramePr>
        <p:xfrm>
          <a:off x="502921" y="1698322"/>
          <a:ext cx="11338558" cy="4725338"/>
        </p:xfrm>
        <a:graphic>
          <a:graphicData uri="http://schemas.openxmlformats.org/drawingml/2006/table">
            <a:tbl>
              <a:tblPr firstRow="1" firstCol="1" bandRow="1">
                <a:tableStyleId>{616DA210-FB5B-4158-B5E0-FEB733F419BA}</a:tableStyleId>
              </a:tblPr>
              <a:tblGrid>
                <a:gridCol w="1994522">
                  <a:extLst>
                    <a:ext uri="{9D8B030D-6E8A-4147-A177-3AD203B41FA5}">
                      <a16:colId xmlns:a16="http://schemas.microsoft.com/office/drawing/2014/main" val="3546396885"/>
                    </a:ext>
                  </a:extLst>
                </a:gridCol>
                <a:gridCol w="1305506">
                  <a:extLst>
                    <a:ext uri="{9D8B030D-6E8A-4147-A177-3AD203B41FA5}">
                      <a16:colId xmlns:a16="http://schemas.microsoft.com/office/drawing/2014/main" val="3630000474"/>
                    </a:ext>
                  </a:extLst>
                </a:gridCol>
                <a:gridCol w="1970732">
                  <a:extLst>
                    <a:ext uri="{9D8B030D-6E8A-4147-A177-3AD203B41FA5}">
                      <a16:colId xmlns:a16="http://schemas.microsoft.com/office/drawing/2014/main" val="3547086989"/>
                    </a:ext>
                  </a:extLst>
                </a:gridCol>
                <a:gridCol w="1221273">
                  <a:extLst>
                    <a:ext uri="{9D8B030D-6E8A-4147-A177-3AD203B41FA5}">
                      <a16:colId xmlns:a16="http://schemas.microsoft.com/office/drawing/2014/main" val="3243529517"/>
                    </a:ext>
                  </a:extLst>
                </a:gridCol>
                <a:gridCol w="1722638">
                  <a:extLst>
                    <a:ext uri="{9D8B030D-6E8A-4147-A177-3AD203B41FA5}">
                      <a16:colId xmlns:a16="http://schemas.microsoft.com/office/drawing/2014/main" val="1510885319"/>
                    </a:ext>
                  </a:extLst>
                </a:gridCol>
                <a:gridCol w="1825482">
                  <a:extLst>
                    <a:ext uri="{9D8B030D-6E8A-4147-A177-3AD203B41FA5}">
                      <a16:colId xmlns:a16="http://schemas.microsoft.com/office/drawing/2014/main" val="4211550932"/>
                    </a:ext>
                  </a:extLst>
                </a:gridCol>
                <a:gridCol w="1298405">
                  <a:extLst>
                    <a:ext uri="{9D8B030D-6E8A-4147-A177-3AD203B41FA5}">
                      <a16:colId xmlns:a16="http://schemas.microsoft.com/office/drawing/2014/main" val="1904971393"/>
                    </a:ext>
                  </a:extLst>
                </a:gridCol>
              </a:tblGrid>
              <a:tr h="841338">
                <a:tc>
                  <a:txBody>
                    <a:bodyPr/>
                    <a:lstStyle/>
                    <a:p>
                      <a:pPr>
                        <a:lnSpc>
                          <a:spcPct val="100000"/>
                        </a:lnSpc>
                        <a:spcAft>
                          <a:spcPts val="0"/>
                        </a:spcAft>
                        <a:buNone/>
                      </a:pPr>
                      <a:endParaRPr lang="en-GB" sz="2800" kern="100" noProof="0" dirty="0">
                        <a:effectLst/>
                        <a:latin typeface="Aptos" panose="020B0004020202020204" pitchFamily="34" charset="0"/>
                      </a:endParaRPr>
                    </a:p>
                  </a:txBody>
                  <a:tcPr marL="44450" marR="44450" marT="0" marB="0" anchor="b">
                    <a:solidFill>
                      <a:schemeClr val="bg1"/>
                    </a:solidFill>
                  </a:tcPr>
                </a:tc>
                <a:tc>
                  <a:txBody>
                    <a:bodyPr/>
                    <a:lstStyle/>
                    <a:p>
                      <a:pPr algn="ctr">
                        <a:lnSpc>
                          <a:spcPct val="100000"/>
                        </a:lnSpc>
                        <a:spcAft>
                          <a:spcPts val="0"/>
                        </a:spcAft>
                        <a:buNone/>
                      </a:pPr>
                      <a:r>
                        <a:rPr lang="en-GB" sz="1800" kern="100" noProof="0" dirty="0">
                          <a:effectLst/>
                        </a:rPr>
                        <a:t>Total</a:t>
                      </a:r>
                      <a:endParaRPr lang="en-GB" sz="28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b">
                    <a:solidFill>
                      <a:schemeClr val="bg1"/>
                    </a:solidFill>
                  </a:tcPr>
                </a:tc>
                <a:tc>
                  <a:txBody>
                    <a:bodyPr/>
                    <a:lstStyle/>
                    <a:p>
                      <a:pPr algn="ctr">
                        <a:lnSpc>
                          <a:spcPct val="100000"/>
                        </a:lnSpc>
                        <a:spcAft>
                          <a:spcPts val="0"/>
                        </a:spcAft>
                        <a:buNone/>
                      </a:pPr>
                      <a:r>
                        <a:rPr lang="en-GB" sz="1800" kern="100" noProof="0" dirty="0">
                          <a:effectLst/>
                        </a:rPr>
                        <a:t>Brick, stone, manual walling element</a:t>
                      </a:r>
                      <a:endParaRPr lang="en-GB" sz="28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b">
                    <a:solidFill>
                      <a:schemeClr val="bg1"/>
                    </a:solidFill>
                  </a:tcPr>
                </a:tc>
                <a:tc>
                  <a:txBody>
                    <a:bodyPr/>
                    <a:lstStyle/>
                    <a:p>
                      <a:pPr algn="ctr">
                        <a:lnSpc>
                          <a:spcPct val="100000"/>
                        </a:lnSpc>
                        <a:spcAft>
                          <a:spcPts val="0"/>
                        </a:spcAft>
                        <a:buNone/>
                      </a:pPr>
                      <a:r>
                        <a:rPr lang="en-GB" sz="1800" kern="100" noProof="0" dirty="0">
                          <a:effectLst/>
                        </a:rPr>
                        <a:t>Panel</a:t>
                      </a:r>
                      <a:endParaRPr lang="en-GB" sz="28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b">
                    <a:solidFill>
                      <a:schemeClr val="bg1"/>
                    </a:solidFill>
                  </a:tcPr>
                </a:tc>
                <a:tc>
                  <a:txBody>
                    <a:bodyPr/>
                    <a:lstStyle/>
                    <a:p>
                      <a:pPr algn="ctr">
                        <a:lnSpc>
                          <a:spcPct val="100000"/>
                        </a:lnSpc>
                        <a:spcAft>
                          <a:spcPts val="0"/>
                        </a:spcAft>
                        <a:buNone/>
                      </a:pPr>
                      <a:r>
                        <a:rPr lang="en-GB" sz="1800" kern="100" noProof="0" dirty="0">
                          <a:effectLst/>
                        </a:rPr>
                        <a:t>Middle or large block, cast concrete</a:t>
                      </a:r>
                      <a:endParaRPr lang="en-GB" sz="28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b">
                    <a:solidFill>
                      <a:schemeClr val="bg1"/>
                    </a:solidFill>
                  </a:tcPr>
                </a:tc>
                <a:tc>
                  <a:txBody>
                    <a:bodyPr/>
                    <a:lstStyle/>
                    <a:p>
                      <a:pPr algn="ctr">
                        <a:lnSpc>
                          <a:spcPct val="100000"/>
                        </a:lnSpc>
                        <a:spcAft>
                          <a:spcPts val="0"/>
                        </a:spcAft>
                        <a:buNone/>
                      </a:pPr>
                      <a:r>
                        <a:rPr lang="en-GB" sz="1800" kern="100" noProof="0" dirty="0">
                          <a:effectLst/>
                        </a:rPr>
                        <a:t>Adobe, mud, etc. with solid basement</a:t>
                      </a:r>
                      <a:endParaRPr lang="en-GB" sz="28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b">
                    <a:solidFill>
                      <a:schemeClr val="bg1"/>
                    </a:solidFill>
                  </a:tcPr>
                </a:tc>
                <a:tc>
                  <a:txBody>
                    <a:bodyPr/>
                    <a:lstStyle/>
                    <a:p>
                      <a:pPr algn="ctr">
                        <a:lnSpc>
                          <a:spcPct val="100000"/>
                        </a:lnSpc>
                        <a:spcAft>
                          <a:spcPts val="0"/>
                        </a:spcAft>
                        <a:buNone/>
                      </a:pPr>
                      <a:r>
                        <a:rPr lang="en-GB" sz="1800" kern="100" noProof="0" dirty="0">
                          <a:effectLst/>
                        </a:rPr>
                        <a:t>Other</a:t>
                      </a:r>
                      <a:endParaRPr lang="en-GB" sz="28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b">
                    <a:solidFill>
                      <a:schemeClr val="bg1"/>
                    </a:solidFill>
                  </a:tcPr>
                </a:tc>
                <a:extLst>
                  <a:ext uri="{0D108BD9-81ED-4DB2-BD59-A6C34878D82A}">
                    <a16:rowId xmlns:a16="http://schemas.microsoft.com/office/drawing/2014/main" val="4221929746"/>
                  </a:ext>
                </a:extLst>
              </a:tr>
              <a:tr h="267490">
                <a:tc>
                  <a:txBody>
                    <a:bodyPr/>
                    <a:lstStyle/>
                    <a:p>
                      <a:pPr>
                        <a:lnSpc>
                          <a:spcPct val="100000"/>
                        </a:lnSpc>
                        <a:spcAft>
                          <a:spcPts val="0"/>
                        </a:spcAft>
                        <a:buNone/>
                      </a:pPr>
                      <a:r>
                        <a:rPr lang="en-GB" sz="1800" kern="100" noProof="0" dirty="0">
                          <a:effectLst/>
                        </a:rPr>
                        <a:t>Total</a:t>
                      </a:r>
                      <a:endParaRPr lang="en-GB" sz="28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b">
                    <a:solidFill>
                      <a:schemeClr val="bg1"/>
                    </a:solidFill>
                  </a:tcPr>
                </a:tc>
                <a:tc>
                  <a:txBody>
                    <a:bodyPr/>
                    <a:lstStyle/>
                    <a:p>
                      <a:pPr algn="r">
                        <a:lnSpc>
                          <a:spcPct val="100000"/>
                        </a:lnSpc>
                        <a:spcAft>
                          <a:spcPts val="0"/>
                        </a:spcAft>
                        <a:buNone/>
                      </a:pPr>
                      <a:r>
                        <a:rPr lang="en-GB" sz="1800" kern="100" noProof="0" dirty="0">
                          <a:effectLst/>
                        </a:rPr>
                        <a:t>4,580,538</a:t>
                      </a:r>
                      <a:endParaRPr lang="en-GB" sz="28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b">
                    <a:solidFill>
                      <a:schemeClr val="bg1"/>
                    </a:solidFill>
                  </a:tcPr>
                </a:tc>
                <a:tc>
                  <a:txBody>
                    <a:bodyPr/>
                    <a:lstStyle/>
                    <a:p>
                      <a:pPr algn="r">
                        <a:lnSpc>
                          <a:spcPct val="100000"/>
                        </a:lnSpc>
                        <a:spcAft>
                          <a:spcPts val="0"/>
                        </a:spcAft>
                        <a:buNone/>
                      </a:pPr>
                      <a:r>
                        <a:rPr lang="en-GB" sz="1800" kern="100" noProof="0" dirty="0">
                          <a:effectLst/>
                        </a:rPr>
                        <a:t>2,972,308</a:t>
                      </a:r>
                      <a:endParaRPr lang="en-GB" sz="28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b">
                    <a:solidFill>
                      <a:schemeClr val="bg1"/>
                    </a:solidFill>
                  </a:tcPr>
                </a:tc>
                <a:tc>
                  <a:txBody>
                    <a:bodyPr/>
                    <a:lstStyle/>
                    <a:p>
                      <a:pPr algn="r">
                        <a:lnSpc>
                          <a:spcPct val="100000"/>
                        </a:lnSpc>
                        <a:spcAft>
                          <a:spcPts val="0"/>
                        </a:spcAft>
                        <a:buNone/>
                      </a:pPr>
                      <a:r>
                        <a:rPr lang="en-GB" sz="1800" kern="100" noProof="0" dirty="0">
                          <a:effectLst/>
                        </a:rPr>
                        <a:t>569,576</a:t>
                      </a:r>
                      <a:endParaRPr lang="en-GB" sz="28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b">
                    <a:solidFill>
                      <a:schemeClr val="bg1"/>
                    </a:solidFill>
                  </a:tcPr>
                </a:tc>
                <a:tc>
                  <a:txBody>
                    <a:bodyPr/>
                    <a:lstStyle/>
                    <a:p>
                      <a:pPr algn="r">
                        <a:lnSpc>
                          <a:spcPct val="100000"/>
                        </a:lnSpc>
                        <a:spcAft>
                          <a:spcPts val="0"/>
                        </a:spcAft>
                        <a:buNone/>
                      </a:pPr>
                      <a:r>
                        <a:rPr lang="en-GB" sz="1800" kern="100" noProof="0" dirty="0">
                          <a:effectLst/>
                        </a:rPr>
                        <a:t>255,775</a:t>
                      </a:r>
                      <a:endParaRPr lang="en-GB" sz="28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b">
                    <a:solidFill>
                      <a:schemeClr val="bg1"/>
                    </a:solidFill>
                  </a:tcPr>
                </a:tc>
                <a:tc>
                  <a:txBody>
                    <a:bodyPr/>
                    <a:lstStyle/>
                    <a:p>
                      <a:pPr algn="r">
                        <a:lnSpc>
                          <a:spcPct val="100000"/>
                        </a:lnSpc>
                        <a:spcAft>
                          <a:spcPts val="0"/>
                        </a:spcAft>
                        <a:buNone/>
                      </a:pPr>
                      <a:r>
                        <a:rPr lang="en-GB" sz="1800" kern="100" noProof="0" dirty="0">
                          <a:effectLst/>
                        </a:rPr>
                        <a:t>614,661</a:t>
                      </a:r>
                      <a:endParaRPr lang="en-GB" sz="28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b">
                    <a:solidFill>
                      <a:schemeClr val="bg1"/>
                    </a:solidFill>
                  </a:tcPr>
                </a:tc>
                <a:tc>
                  <a:txBody>
                    <a:bodyPr/>
                    <a:lstStyle/>
                    <a:p>
                      <a:pPr algn="r">
                        <a:lnSpc>
                          <a:spcPct val="100000"/>
                        </a:lnSpc>
                        <a:spcAft>
                          <a:spcPts val="0"/>
                        </a:spcAft>
                        <a:buNone/>
                      </a:pPr>
                      <a:r>
                        <a:rPr lang="en-GB" sz="1800" kern="100" noProof="0" dirty="0">
                          <a:effectLst/>
                        </a:rPr>
                        <a:t>168,218</a:t>
                      </a:r>
                      <a:endParaRPr lang="en-GB" sz="28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b">
                    <a:solidFill>
                      <a:schemeClr val="bg1"/>
                    </a:solidFill>
                  </a:tcPr>
                </a:tc>
                <a:extLst>
                  <a:ext uri="{0D108BD9-81ED-4DB2-BD59-A6C34878D82A}">
                    <a16:rowId xmlns:a16="http://schemas.microsoft.com/office/drawing/2014/main" val="2914456626"/>
                  </a:ext>
                </a:extLst>
              </a:tr>
              <a:tr h="0">
                <a:tc>
                  <a:txBody>
                    <a:bodyPr/>
                    <a:lstStyle/>
                    <a:p>
                      <a:pPr>
                        <a:lnSpc>
                          <a:spcPct val="100000"/>
                        </a:lnSpc>
                        <a:spcAft>
                          <a:spcPts val="0"/>
                        </a:spcAft>
                        <a:buNone/>
                      </a:pPr>
                      <a:r>
                        <a:rPr lang="en-GB" sz="1800" kern="100" noProof="0" dirty="0">
                          <a:effectLst/>
                        </a:rPr>
                        <a:t>Built before 1919 </a:t>
                      </a:r>
                      <a:endParaRPr lang="en-GB" sz="28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b">
                    <a:solidFill>
                      <a:schemeClr val="bg1"/>
                    </a:solidFill>
                  </a:tcPr>
                </a:tc>
                <a:tc>
                  <a:txBody>
                    <a:bodyPr/>
                    <a:lstStyle/>
                    <a:p>
                      <a:pPr algn="r">
                        <a:lnSpc>
                          <a:spcPct val="100000"/>
                        </a:lnSpc>
                        <a:spcAft>
                          <a:spcPts val="0"/>
                        </a:spcAft>
                        <a:buNone/>
                      </a:pPr>
                      <a:r>
                        <a:rPr lang="en-GB" sz="1800" kern="100" noProof="0" dirty="0">
                          <a:effectLst/>
                        </a:rPr>
                        <a:t>346,682</a:t>
                      </a:r>
                      <a:endParaRPr lang="en-GB" sz="28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b">
                    <a:solidFill>
                      <a:schemeClr val="bg1"/>
                    </a:solidFill>
                  </a:tcPr>
                </a:tc>
                <a:tc>
                  <a:txBody>
                    <a:bodyPr/>
                    <a:lstStyle/>
                    <a:p>
                      <a:pPr algn="r">
                        <a:lnSpc>
                          <a:spcPct val="100000"/>
                        </a:lnSpc>
                        <a:spcAft>
                          <a:spcPts val="0"/>
                        </a:spcAft>
                        <a:buNone/>
                      </a:pPr>
                      <a:r>
                        <a:rPr lang="en-GB" sz="1800" kern="100" noProof="0" dirty="0">
                          <a:effectLst/>
                        </a:rPr>
                        <a:t>246,229</a:t>
                      </a:r>
                      <a:endParaRPr lang="en-GB" sz="28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b">
                    <a:solidFill>
                      <a:schemeClr val="bg1"/>
                    </a:solidFill>
                  </a:tcPr>
                </a:tc>
                <a:tc>
                  <a:txBody>
                    <a:bodyPr/>
                    <a:lstStyle/>
                    <a:p>
                      <a:pPr>
                        <a:lnSpc>
                          <a:spcPct val="100000"/>
                        </a:lnSpc>
                        <a:spcAft>
                          <a:spcPts val="0"/>
                        </a:spcAft>
                        <a:buNone/>
                      </a:pPr>
                      <a:endParaRPr lang="en-GB" sz="2800" kern="100" noProof="0" dirty="0">
                        <a:effectLst/>
                        <a:latin typeface="Aptos" panose="020B0004020202020204" pitchFamily="34" charset="0"/>
                      </a:endParaRPr>
                    </a:p>
                  </a:txBody>
                  <a:tcPr marL="44450" marR="44450" marT="0" marB="0" anchor="b">
                    <a:solidFill>
                      <a:schemeClr val="bg1"/>
                    </a:solidFill>
                  </a:tcPr>
                </a:tc>
                <a:tc>
                  <a:txBody>
                    <a:bodyPr/>
                    <a:lstStyle/>
                    <a:p>
                      <a:pPr>
                        <a:lnSpc>
                          <a:spcPct val="100000"/>
                        </a:lnSpc>
                        <a:spcAft>
                          <a:spcPts val="0"/>
                        </a:spcAft>
                        <a:buNone/>
                      </a:pPr>
                      <a:endParaRPr lang="en-GB" sz="2800" kern="100" noProof="0" dirty="0">
                        <a:effectLst/>
                        <a:latin typeface="Aptos" panose="020B0004020202020204" pitchFamily="34" charset="0"/>
                      </a:endParaRPr>
                    </a:p>
                  </a:txBody>
                  <a:tcPr marL="44450" marR="44450" marT="0" marB="0" anchor="b">
                    <a:solidFill>
                      <a:schemeClr val="bg1"/>
                    </a:solidFill>
                  </a:tcPr>
                </a:tc>
                <a:tc>
                  <a:txBody>
                    <a:bodyPr/>
                    <a:lstStyle/>
                    <a:p>
                      <a:pPr algn="r">
                        <a:lnSpc>
                          <a:spcPct val="100000"/>
                        </a:lnSpc>
                        <a:spcAft>
                          <a:spcPts val="0"/>
                        </a:spcAft>
                        <a:buNone/>
                      </a:pPr>
                      <a:r>
                        <a:rPr lang="en-GB" sz="1800" kern="100" noProof="0" dirty="0">
                          <a:effectLst/>
                        </a:rPr>
                        <a:t>89,251</a:t>
                      </a:r>
                      <a:endParaRPr lang="en-GB" sz="28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b">
                    <a:solidFill>
                      <a:schemeClr val="bg1"/>
                    </a:solidFill>
                  </a:tcPr>
                </a:tc>
                <a:tc>
                  <a:txBody>
                    <a:bodyPr/>
                    <a:lstStyle/>
                    <a:p>
                      <a:pPr algn="r">
                        <a:lnSpc>
                          <a:spcPct val="100000"/>
                        </a:lnSpc>
                        <a:spcAft>
                          <a:spcPts val="0"/>
                        </a:spcAft>
                        <a:buNone/>
                      </a:pPr>
                      <a:r>
                        <a:rPr lang="en-GB" sz="1800" kern="100" noProof="0" dirty="0">
                          <a:effectLst/>
                        </a:rPr>
                        <a:t>11,202</a:t>
                      </a:r>
                      <a:endParaRPr lang="en-GB" sz="28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b">
                    <a:solidFill>
                      <a:schemeClr val="bg1"/>
                    </a:solidFill>
                  </a:tcPr>
                </a:tc>
                <a:extLst>
                  <a:ext uri="{0D108BD9-81ED-4DB2-BD59-A6C34878D82A}">
                    <a16:rowId xmlns:a16="http://schemas.microsoft.com/office/drawing/2014/main" val="1767108104"/>
                  </a:ext>
                </a:extLst>
              </a:tr>
              <a:tr h="551248">
                <a:tc>
                  <a:txBody>
                    <a:bodyPr/>
                    <a:lstStyle/>
                    <a:p>
                      <a:pPr>
                        <a:lnSpc>
                          <a:spcPct val="100000"/>
                        </a:lnSpc>
                        <a:spcAft>
                          <a:spcPts val="0"/>
                        </a:spcAft>
                        <a:buNone/>
                      </a:pPr>
                      <a:r>
                        <a:rPr lang="en-GB" sz="1800" kern="100" noProof="0" dirty="0">
                          <a:effectLst/>
                        </a:rPr>
                        <a:t>Built between 1919–1945 </a:t>
                      </a:r>
                      <a:endParaRPr lang="en-GB" sz="28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b">
                    <a:solidFill>
                      <a:schemeClr val="bg1"/>
                    </a:solidFill>
                  </a:tcPr>
                </a:tc>
                <a:tc>
                  <a:txBody>
                    <a:bodyPr/>
                    <a:lstStyle/>
                    <a:p>
                      <a:pPr algn="r">
                        <a:lnSpc>
                          <a:spcPct val="100000"/>
                        </a:lnSpc>
                        <a:spcAft>
                          <a:spcPts val="0"/>
                        </a:spcAft>
                        <a:buNone/>
                      </a:pPr>
                      <a:r>
                        <a:rPr lang="en-GB" sz="1800" kern="100" noProof="0" dirty="0">
                          <a:effectLst/>
                        </a:rPr>
                        <a:t>444,475</a:t>
                      </a:r>
                      <a:endParaRPr lang="en-GB" sz="28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b">
                    <a:solidFill>
                      <a:schemeClr val="bg1"/>
                    </a:solidFill>
                  </a:tcPr>
                </a:tc>
                <a:tc>
                  <a:txBody>
                    <a:bodyPr/>
                    <a:lstStyle/>
                    <a:p>
                      <a:pPr algn="r">
                        <a:lnSpc>
                          <a:spcPct val="100000"/>
                        </a:lnSpc>
                        <a:spcAft>
                          <a:spcPts val="0"/>
                        </a:spcAft>
                        <a:buNone/>
                      </a:pPr>
                      <a:r>
                        <a:rPr lang="en-GB" sz="1800" kern="100" noProof="0" dirty="0">
                          <a:effectLst/>
                        </a:rPr>
                        <a:t>265,154</a:t>
                      </a:r>
                      <a:endParaRPr lang="en-GB" sz="28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b">
                    <a:solidFill>
                      <a:schemeClr val="bg1"/>
                    </a:solidFill>
                  </a:tcPr>
                </a:tc>
                <a:tc>
                  <a:txBody>
                    <a:bodyPr/>
                    <a:lstStyle/>
                    <a:p>
                      <a:pPr>
                        <a:lnSpc>
                          <a:spcPct val="100000"/>
                        </a:lnSpc>
                        <a:spcAft>
                          <a:spcPts val="0"/>
                        </a:spcAft>
                        <a:buNone/>
                      </a:pPr>
                      <a:endParaRPr lang="en-GB" sz="2800" kern="100" noProof="0" dirty="0">
                        <a:effectLst/>
                        <a:latin typeface="Aptos" panose="020B0004020202020204" pitchFamily="34" charset="0"/>
                      </a:endParaRPr>
                    </a:p>
                  </a:txBody>
                  <a:tcPr marL="44450" marR="44450" marT="0" marB="0" anchor="b">
                    <a:solidFill>
                      <a:schemeClr val="bg1"/>
                    </a:solidFill>
                  </a:tcPr>
                </a:tc>
                <a:tc>
                  <a:txBody>
                    <a:bodyPr/>
                    <a:lstStyle/>
                    <a:p>
                      <a:pPr>
                        <a:lnSpc>
                          <a:spcPct val="100000"/>
                        </a:lnSpc>
                        <a:spcAft>
                          <a:spcPts val="0"/>
                        </a:spcAft>
                        <a:buNone/>
                      </a:pPr>
                      <a:endParaRPr lang="en-GB" sz="2800" kern="100" noProof="0" dirty="0">
                        <a:effectLst/>
                        <a:latin typeface="Aptos" panose="020B0004020202020204" pitchFamily="34" charset="0"/>
                      </a:endParaRPr>
                    </a:p>
                  </a:txBody>
                  <a:tcPr marL="44450" marR="44450" marT="0" marB="0" anchor="b">
                    <a:solidFill>
                      <a:schemeClr val="bg1"/>
                    </a:solidFill>
                  </a:tcPr>
                </a:tc>
                <a:tc>
                  <a:txBody>
                    <a:bodyPr/>
                    <a:lstStyle/>
                    <a:p>
                      <a:pPr algn="r">
                        <a:lnSpc>
                          <a:spcPct val="100000"/>
                        </a:lnSpc>
                        <a:spcAft>
                          <a:spcPts val="0"/>
                        </a:spcAft>
                        <a:buNone/>
                      </a:pPr>
                      <a:r>
                        <a:rPr lang="en-GB" sz="1800" kern="100" noProof="0" dirty="0">
                          <a:effectLst/>
                        </a:rPr>
                        <a:t>165,476</a:t>
                      </a:r>
                      <a:endParaRPr lang="en-GB" sz="28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b">
                    <a:solidFill>
                      <a:schemeClr val="bg1"/>
                    </a:solidFill>
                  </a:tcPr>
                </a:tc>
                <a:tc>
                  <a:txBody>
                    <a:bodyPr/>
                    <a:lstStyle/>
                    <a:p>
                      <a:pPr algn="r">
                        <a:lnSpc>
                          <a:spcPct val="100000"/>
                        </a:lnSpc>
                        <a:spcAft>
                          <a:spcPts val="0"/>
                        </a:spcAft>
                        <a:buNone/>
                      </a:pPr>
                      <a:r>
                        <a:rPr lang="en-GB" sz="1800" kern="100" noProof="0" dirty="0">
                          <a:effectLst/>
                        </a:rPr>
                        <a:t>13,845</a:t>
                      </a:r>
                      <a:endParaRPr lang="en-GB" sz="28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b">
                    <a:solidFill>
                      <a:schemeClr val="bg1"/>
                    </a:solidFill>
                  </a:tcPr>
                </a:tc>
                <a:extLst>
                  <a:ext uri="{0D108BD9-81ED-4DB2-BD59-A6C34878D82A}">
                    <a16:rowId xmlns:a16="http://schemas.microsoft.com/office/drawing/2014/main" val="1181386739"/>
                  </a:ext>
                </a:extLst>
              </a:tr>
              <a:tr h="551248">
                <a:tc>
                  <a:txBody>
                    <a:bodyPr/>
                    <a:lstStyle/>
                    <a:p>
                      <a:pPr>
                        <a:lnSpc>
                          <a:spcPct val="100000"/>
                        </a:lnSpc>
                        <a:spcAft>
                          <a:spcPts val="0"/>
                        </a:spcAft>
                        <a:buNone/>
                      </a:pPr>
                      <a:r>
                        <a:rPr lang="en-GB" sz="1800" kern="100" noProof="0" dirty="0">
                          <a:effectLst/>
                        </a:rPr>
                        <a:t>Built between 1946–1960 </a:t>
                      </a:r>
                      <a:endParaRPr lang="en-GB" sz="28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b">
                    <a:solidFill>
                      <a:schemeClr val="bg1"/>
                    </a:solidFill>
                  </a:tcPr>
                </a:tc>
                <a:tc>
                  <a:txBody>
                    <a:bodyPr/>
                    <a:lstStyle/>
                    <a:p>
                      <a:pPr algn="r">
                        <a:lnSpc>
                          <a:spcPct val="100000"/>
                        </a:lnSpc>
                        <a:spcAft>
                          <a:spcPts val="0"/>
                        </a:spcAft>
                        <a:buNone/>
                      </a:pPr>
                      <a:r>
                        <a:rPr lang="en-GB" sz="1800" kern="100" noProof="0" dirty="0">
                          <a:effectLst/>
                        </a:rPr>
                        <a:t>549,861</a:t>
                      </a:r>
                      <a:endParaRPr lang="en-GB" sz="28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b">
                    <a:solidFill>
                      <a:schemeClr val="bg1"/>
                    </a:solidFill>
                  </a:tcPr>
                </a:tc>
                <a:tc>
                  <a:txBody>
                    <a:bodyPr/>
                    <a:lstStyle/>
                    <a:p>
                      <a:pPr algn="r">
                        <a:lnSpc>
                          <a:spcPct val="100000"/>
                        </a:lnSpc>
                        <a:spcAft>
                          <a:spcPts val="0"/>
                        </a:spcAft>
                        <a:buNone/>
                      </a:pPr>
                      <a:r>
                        <a:rPr lang="en-GB" sz="1800" kern="100" noProof="0" dirty="0">
                          <a:effectLst/>
                        </a:rPr>
                        <a:t>346,115</a:t>
                      </a:r>
                      <a:endParaRPr lang="en-GB" sz="28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b">
                    <a:solidFill>
                      <a:schemeClr val="bg1"/>
                    </a:solidFill>
                  </a:tcPr>
                </a:tc>
                <a:tc>
                  <a:txBody>
                    <a:bodyPr/>
                    <a:lstStyle/>
                    <a:p>
                      <a:pPr>
                        <a:lnSpc>
                          <a:spcPct val="100000"/>
                        </a:lnSpc>
                        <a:spcAft>
                          <a:spcPts val="0"/>
                        </a:spcAft>
                        <a:buNone/>
                      </a:pPr>
                      <a:endParaRPr lang="en-GB" sz="2800" kern="100" noProof="0" dirty="0">
                        <a:effectLst/>
                        <a:latin typeface="Aptos" panose="020B0004020202020204" pitchFamily="34" charset="0"/>
                      </a:endParaRPr>
                    </a:p>
                  </a:txBody>
                  <a:tcPr marL="44450" marR="44450" marT="0" marB="0" anchor="b">
                    <a:solidFill>
                      <a:schemeClr val="bg1"/>
                    </a:solidFill>
                  </a:tcPr>
                </a:tc>
                <a:tc>
                  <a:txBody>
                    <a:bodyPr/>
                    <a:lstStyle/>
                    <a:p>
                      <a:pPr algn="r">
                        <a:lnSpc>
                          <a:spcPct val="100000"/>
                        </a:lnSpc>
                        <a:spcAft>
                          <a:spcPts val="0"/>
                        </a:spcAft>
                        <a:buNone/>
                      </a:pPr>
                      <a:r>
                        <a:rPr lang="en-GB" sz="1800" kern="100" noProof="0" dirty="0">
                          <a:effectLst/>
                        </a:rPr>
                        <a:t>5,909</a:t>
                      </a:r>
                      <a:endParaRPr lang="en-GB" sz="28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b">
                    <a:solidFill>
                      <a:schemeClr val="bg1"/>
                    </a:solidFill>
                  </a:tcPr>
                </a:tc>
                <a:tc>
                  <a:txBody>
                    <a:bodyPr/>
                    <a:lstStyle/>
                    <a:p>
                      <a:pPr algn="r">
                        <a:lnSpc>
                          <a:spcPct val="100000"/>
                        </a:lnSpc>
                        <a:spcAft>
                          <a:spcPts val="0"/>
                        </a:spcAft>
                        <a:buNone/>
                      </a:pPr>
                      <a:r>
                        <a:rPr lang="en-GB" sz="1800" kern="100" noProof="0" dirty="0">
                          <a:effectLst/>
                        </a:rPr>
                        <a:t>179,963</a:t>
                      </a:r>
                      <a:endParaRPr lang="en-GB" sz="28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b">
                    <a:solidFill>
                      <a:schemeClr val="bg1"/>
                    </a:solidFill>
                  </a:tcPr>
                </a:tc>
                <a:tc>
                  <a:txBody>
                    <a:bodyPr/>
                    <a:lstStyle/>
                    <a:p>
                      <a:pPr algn="r">
                        <a:lnSpc>
                          <a:spcPct val="100000"/>
                        </a:lnSpc>
                        <a:spcAft>
                          <a:spcPts val="0"/>
                        </a:spcAft>
                        <a:buNone/>
                      </a:pPr>
                      <a:r>
                        <a:rPr lang="en-GB" sz="1800" kern="100" noProof="0" dirty="0">
                          <a:effectLst/>
                        </a:rPr>
                        <a:t>17,874</a:t>
                      </a:r>
                      <a:endParaRPr lang="en-GB" sz="28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b">
                    <a:solidFill>
                      <a:schemeClr val="bg1"/>
                    </a:solidFill>
                  </a:tcPr>
                </a:tc>
                <a:extLst>
                  <a:ext uri="{0D108BD9-81ED-4DB2-BD59-A6C34878D82A}">
                    <a16:rowId xmlns:a16="http://schemas.microsoft.com/office/drawing/2014/main" val="520814815"/>
                  </a:ext>
                </a:extLst>
              </a:tr>
              <a:tr h="551248">
                <a:tc>
                  <a:txBody>
                    <a:bodyPr/>
                    <a:lstStyle/>
                    <a:p>
                      <a:pPr>
                        <a:lnSpc>
                          <a:spcPct val="100000"/>
                        </a:lnSpc>
                        <a:spcAft>
                          <a:spcPts val="0"/>
                        </a:spcAft>
                        <a:buNone/>
                      </a:pPr>
                      <a:r>
                        <a:rPr lang="en-GB" sz="1800" kern="100" noProof="0" dirty="0">
                          <a:effectLst/>
                        </a:rPr>
                        <a:t>Built between 1961–1980 </a:t>
                      </a:r>
                      <a:endParaRPr lang="en-GB" sz="28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b">
                    <a:solidFill>
                      <a:schemeClr val="bg1"/>
                    </a:solidFill>
                  </a:tcPr>
                </a:tc>
                <a:tc>
                  <a:txBody>
                    <a:bodyPr/>
                    <a:lstStyle/>
                    <a:p>
                      <a:pPr algn="r">
                        <a:lnSpc>
                          <a:spcPct val="100000"/>
                        </a:lnSpc>
                        <a:spcAft>
                          <a:spcPts val="0"/>
                        </a:spcAft>
                        <a:buNone/>
                      </a:pPr>
                      <a:r>
                        <a:rPr lang="en-GB" sz="1800" kern="100" noProof="0" dirty="0">
                          <a:effectLst/>
                        </a:rPr>
                        <a:t>1,620,771</a:t>
                      </a:r>
                      <a:endParaRPr lang="en-GB" sz="28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b">
                    <a:solidFill>
                      <a:schemeClr val="bg1"/>
                    </a:solidFill>
                  </a:tcPr>
                </a:tc>
                <a:tc>
                  <a:txBody>
                    <a:bodyPr/>
                    <a:lstStyle/>
                    <a:p>
                      <a:pPr algn="r">
                        <a:lnSpc>
                          <a:spcPct val="100000"/>
                        </a:lnSpc>
                        <a:spcAft>
                          <a:spcPts val="0"/>
                        </a:spcAft>
                        <a:buNone/>
                      </a:pPr>
                      <a:r>
                        <a:rPr lang="en-GB" sz="1800" kern="100" noProof="0" dirty="0">
                          <a:effectLst/>
                        </a:rPr>
                        <a:t>922,242</a:t>
                      </a:r>
                      <a:endParaRPr lang="en-GB" sz="28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b">
                    <a:solidFill>
                      <a:schemeClr val="bg1"/>
                    </a:solidFill>
                  </a:tcPr>
                </a:tc>
                <a:tc>
                  <a:txBody>
                    <a:bodyPr/>
                    <a:lstStyle/>
                    <a:p>
                      <a:pPr algn="r">
                        <a:lnSpc>
                          <a:spcPct val="100000"/>
                        </a:lnSpc>
                        <a:spcAft>
                          <a:spcPts val="0"/>
                        </a:spcAft>
                        <a:buNone/>
                      </a:pPr>
                      <a:r>
                        <a:rPr lang="en-GB" sz="1800" kern="100" noProof="0" dirty="0">
                          <a:effectLst/>
                        </a:rPr>
                        <a:t>364,562</a:t>
                      </a:r>
                      <a:endParaRPr lang="en-GB" sz="28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b">
                    <a:solidFill>
                      <a:schemeClr val="bg1"/>
                    </a:solidFill>
                  </a:tcPr>
                </a:tc>
                <a:tc>
                  <a:txBody>
                    <a:bodyPr/>
                    <a:lstStyle/>
                    <a:p>
                      <a:pPr algn="r">
                        <a:lnSpc>
                          <a:spcPct val="100000"/>
                        </a:lnSpc>
                        <a:spcAft>
                          <a:spcPts val="0"/>
                        </a:spcAft>
                        <a:buNone/>
                      </a:pPr>
                      <a:r>
                        <a:rPr lang="en-GB" sz="1800" kern="100" noProof="0" dirty="0">
                          <a:effectLst/>
                        </a:rPr>
                        <a:t>137,252</a:t>
                      </a:r>
                      <a:endParaRPr lang="en-GB" sz="28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b">
                    <a:solidFill>
                      <a:schemeClr val="bg1"/>
                    </a:solidFill>
                  </a:tcPr>
                </a:tc>
                <a:tc>
                  <a:txBody>
                    <a:bodyPr/>
                    <a:lstStyle/>
                    <a:p>
                      <a:pPr algn="r">
                        <a:lnSpc>
                          <a:spcPct val="100000"/>
                        </a:lnSpc>
                        <a:spcAft>
                          <a:spcPts val="0"/>
                        </a:spcAft>
                        <a:buNone/>
                      </a:pPr>
                      <a:r>
                        <a:rPr lang="en-GB" sz="1800" kern="100" noProof="0" dirty="0">
                          <a:effectLst/>
                        </a:rPr>
                        <a:t>155,271</a:t>
                      </a:r>
                      <a:endParaRPr lang="en-GB" sz="28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b">
                    <a:solidFill>
                      <a:schemeClr val="bg1"/>
                    </a:solidFill>
                  </a:tcPr>
                </a:tc>
                <a:tc>
                  <a:txBody>
                    <a:bodyPr/>
                    <a:lstStyle/>
                    <a:p>
                      <a:pPr algn="r">
                        <a:lnSpc>
                          <a:spcPct val="100000"/>
                        </a:lnSpc>
                        <a:spcAft>
                          <a:spcPts val="0"/>
                        </a:spcAft>
                        <a:buNone/>
                      </a:pPr>
                      <a:r>
                        <a:rPr lang="en-GB" sz="1800" kern="100" noProof="0" dirty="0">
                          <a:effectLst/>
                        </a:rPr>
                        <a:t>41,444</a:t>
                      </a:r>
                      <a:endParaRPr lang="en-GB" sz="28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b">
                    <a:solidFill>
                      <a:schemeClr val="bg1"/>
                    </a:solidFill>
                  </a:tcPr>
                </a:tc>
                <a:extLst>
                  <a:ext uri="{0D108BD9-81ED-4DB2-BD59-A6C34878D82A}">
                    <a16:rowId xmlns:a16="http://schemas.microsoft.com/office/drawing/2014/main" val="2805568310"/>
                  </a:ext>
                </a:extLst>
              </a:tr>
              <a:tr h="551248">
                <a:tc>
                  <a:txBody>
                    <a:bodyPr/>
                    <a:lstStyle/>
                    <a:p>
                      <a:pPr>
                        <a:lnSpc>
                          <a:spcPct val="100000"/>
                        </a:lnSpc>
                        <a:spcAft>
                          <a:spcPts val="0"/>
                        </a:spcAft>
                        <a:buNone/>
                      </a:pPr>
                      <a:r>
                        <a:rPr lang="en-GB" sz="1800" kern="100" noProof="0" dirty="0">
                          <a:effectLst/>
                        </a:rPr>
                        <a:t>Built between 1981–2000 </a:t>
                      </a:r>
                      <a:endParaRPr lang="en-GB" sz="28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b">
                    <a:solidFill>
                      <a:schemeClr val="bg1"/>
                    </a:solidFill>
                  </a:tcPr>
                </a:tc>
                <a:tc>
                  <a:txBody>
                    <a:bodyPr/>
                    <a:lstStyle/>
                    <a:p>
                      <a:pPr algn="r">
                        <a:lnSpc>
                          <a:spcPct val="100000"/>
                        </a:lnSpc>
                        <a:spcAft>
                          <a:spcPts val="0"/>
                        </a:spcAft>
                        <a:buNone/>
                      </a:pPr>
                      <a:r>
                        <a:rPr lang="en-GB" sz="1800" kern="100" noProof="0" dirty="0">
                          <a:effectLst/>
                        </a:rPr>
                        <a:t>983,319</a:t>
                      </a:r>
                      <a:endParaRPr lang="en-GB" sz="28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b">
                    <a:solidFill>
                      <a:schemeClr val="bg1"/>
                    </a:solidFill>
                  </a:tcPr>
                </a:tc>
                <a:tc>
                  <a:txBody>
                    <a:bodyPr/>
                    <a:lstStyle/>
                    <a:p>
                      <a:pPr algn="r">
                        <a:lnSpc>
                          <a:spcPct val="100000"/>
                        </a:lnSpc>
                        <a:spcAft>
                          <a:spcPts val="0"/>
                        </a:spcAft>
                        <a:buNone/>
                      </a:pPr>
                      <a:r>
                        <a:rPr lang="en-GB" sz="1800" kern="100" noProof="0" dirty="0">
                          <a:effectLst/>
                        </a:rPr>
                        <a:t>630,551</a:t>
                      </a:r>
                      <a:endParaRPr lang="en-GB" sz="28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b">
                    <a:solidFill>
                      <a:schemeClr val="bg1"/>
                    </a:solidFill>
                  </a:tcPr>
                </a:tc>
                <a:tc>
                  <a:txBody>
                    <a:bodyPr/>
                    <a:lstStyle/>
                    <a:p>
                      <a:pPr algn="r">
                        <a:lnSpc>
                          <a:spcPct val="100000"/>
                        </a:lnSpc>
                        <a:spcAft>
                          <a:spcPts val="0"/>
                        </a:spcAft>
                        <a:buNone/>
                      </a:pPr>
                      <a:r>
                        <a:rPr lang="en-GB" sz="1800" kern="100" noProof="0" dirty="0">
                          <a:effectLst/>
                        </a:rPr>
                        <a:t>205,014</a:t>
                      </a:r>
                      <a:endParaRPr lang="en-GB" sz="28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b">
                    <a:solidFill>
                      <a:schemeClr val="bg1"/>
                    </a:solidFill>
                  </a:tcPr>
                </a:tc>
                <a:tc>
                  <a:txBody>
                    <a:bodyPr/>
                    <a:lstStyle/>
                    <a:p>
                      <a:pPr algn="r">
                        <a:lnSpc>
                          <a:spcPct val="100000"/>
                        </a:lnSpc>
                        <a:spcAft>
                          <a:spcPts val="0"/>
                        </a:spcAft>
                        <a:buNone/>
                      </a:pPr>
                      <a:r>
                        <a:rPr lang="en-GB" sz="1800" kern="100" noProof="0" dirty="0">
                          <a:effectLst/>
                        </a:rPr>
                        <a:t>81,615</a:t>
                      </a:r>
                      <a:endParaRPr lang="en-GB" sz="28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b">
                    <a:solidFill>
                      <a:schemeClr val="bg1"/>
                    </a:solidFill>
                  </a:tcPr>
                </a:tc>
                <a:tc>
                  <a:txBody>
                    <a:bodyPr/>
                    <a:lstStyle/>
                    <a:p>
                      <a:pPr algn="r">
                        <a:lnSpc>
                          <a:spcPct val="100000"/>
                        </a:lnSpc>
                        <a:spcAft>
                          <a:spcPts val="0"/>
                        </a:spcAft>
                        <a:buNone/>
                      </a:pPr>
                      <a:r>
                        <a:rPr lang="en-GB" sz="1800" kern="100" noProof="0" dirty="0">
                          <a:effectLst/>
                        </a:rPr>
                        <a:t>18,718</a:t>
                      </a:r>
                      <a:endParaRPr lang="en-GB" sz="28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b">
                    <a:solidFill>
                      <a:schemeClr val="bg1"/>
                    </a:solidFill>
                  </a:tcPr>
                </a:tc>
                <a:tc>
                  <a:txBody>
                    <a:bodyPr/>
                    <a:lstStyle/>
                    <a:p>
                      <a:pPr algn="r">
                        <a:lnSpc>
                          <a:spcPct val="100000"/>
                        </a:lnSpc>
                        <a:spcAft>
                          <a:spcPts val="0"/>
                        </a:spcAft>
                        <a:buNone/>
                      </a:pPr>
                      <a:r>
                        <a:rPr lang="en-GB" sz="1800" kern="100" noProof="0" dirty="0">
                          <a:effectLst/>
                        </a:rPr>
                        <a:t>47,421</a:t>
                      </a:r>
                      <a:endParaRPr lang="en-GB" sz="28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b">
                    <a:solidFill>
                      <a:schemeClr val="bg1"/>
                    </a:solidFill>
                  </a:tcPr>
                </a:tc>
                <a:extLst>
                  <a:ext uri="{0D108BD9-81ED-4DB2-BD59-A6C34878D82A}">
                    <a16:rowId xmlns:a16="http://schemas.microsoft.com/office/drawing/2014/main" val="76692282"/>
                  </a:ext>
                </a:extLst>
              </a:tr>
              <a:tr h="551248">
                <a:tc>
                  <a:txBody>
                    <a:bodyPr/>
                    <a:lstStyle/>
                    <a:p>
                      <a:pPr>
                        <a:lnSpc>
                          <a:spcPct val="100000"/>
                        </a:lnSpc>
                        <a:spcAft>
                          <a:spcPts val="0"/>
                        </a:spcAft>
                        <a:buNone/>
                      </a:pPr>
                      <a:r>
                        <a:rPr lang="en-GB" sz="1800" kern="100" noProof="0" dirty="0">
                          <a:effectLst/>
                        </a:rPr>
                        <a:t>Built between 2001–2010</a:t>
                      </a:r>
                      <a:endParaRPr lang="en-GB" sz="28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b">
                    <a:solidFill>
                      <a:schemeClr val="bg1"/>
                    </a:solidFill>
                  </a:tcPr>
                </a:tc>
                <a:tc>
                  <a:txBody>
                    <a:bodyPr/>
                    <a:lstStyle/>
                    <a:p>
                      <a:pPr algn="r">
                        <a:lnSpc>
                          <a:spcPct val="100000"/>
                        </a:lnSpc>
                        <a:spcAft>
                          <a:spcPts val="0"/>
                        </a:spcAft>
                        <a:buNone/>
                      </a:pPr>
                      <a:r>
                        <a:rPr lang="en-GB" sz="1800" kern="100" noProof="0" dirty="0">
                          <a:effectLst/>
                        </a:rPr>
                        <a:t>401,713</a:t>
                      </a:r>
                      <a:endParaRPr lang="en-GB" sz="28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b">
                    <a:solidFill>
                      <a:schemeClr val="bg1"/>
                    </a:solidFill>
                  </a:tcPr>
                </a:tc>
                <a:tc>
                  <a:txBody>
                    <a:bodyPr/>
                    <a:lstStyle/>
                    <a:p>
                      <a:pPr algn="r">
                        <a:lnSpc>
                          <a:spcPct val="100000"/>
                        </a:lnSpc>
                        <a:spcAft>
                          <a:spcPts val="0"/>
                        </a:spcAft>
                        <a:buNone/>
                      </a:pPr>
                      <a:r>
                        <a:rPr lang="en-GB" sz="1800" kern="100" noProof="0" dirty="0">
                          <a:effectLst/>
                        </a:rPr>
                        <a:t>357,548</a:t>
                      </a:r>
                      <a:endParaRPr lang="en-GB" sz="28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b">
                    <a:solidFill>
                      <a:schemeClr val="bg1"/>
                    </a:solidFill>
                  </a:tcPr>
                </a:tc>
                <a:tc>
                  <a:txBody>
                    <a:bodyPr/>
                    <a:lstStyle/>
                    <a:p>
                      <a:pPr>
                        <a:lnSpc>
                          <a:spcPct val="100000"/>
                        </a:lnSpc>
                        <a:spcAft>
                          <a:spcPts val="0"/>
                        </a:spcAft>
                        <a:buNone/>
                      </a:pPr>
                      <a:endParaRPr lang="en-GB" sz="2800" kern="100" noProof="0" dirty="0">
                        <a:effectLst/>
                        <a:latin typeface="Aptos" panose="020B0004020202020204" pitchFamily="34" charset="0"/>
                      </a:endParaRPr>
                    </a:p>
                  </a:txBody>
                  <a:tcPr marL="44450" marR="44450" marT="0" marB="0" anchor="b">
                    <a:solidFill>
                      <a:schemeClr val="bg1"/>
                    </a:solidFill>
                  </a:tcPr>
                </a:tc>
                <a:tc>
                  <a:txBody>
                    <a:bodyPr/>
                    <a:lstStyle/>
                    <a:p>
                      <a:pPr algn="r">
                        <a:lnSpc>
                          <a:spcPct val="100000"/>
                        </a:lnSpc>
                        <a:spcAft>
                          <a:spcPts val="0"/>
                        </a:spcAft>
                        <a:buNone/>
                      </a:pPr>
                      <a:r>
                        <a:rPr lang="en-GB" sz="1800" kern="100" noProof="0" dirty="0">
                          <a:effectLst/>
                        </a:rPr>
                        <a:t>16,619</a:t>
                      </a:r>
                      <a:endParaRPr lang="en-GB" sz="28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b">
                    <a:solidFill>
                      <a:schemeClr val="bg1"/>
                    </a:solidFill>
                  </a:tcPr>
                </a:tc>
                <a:tc>
                  <a:txBody>
                    <a:bodyPr/>
                    <a:lstStyle/>
                    <a:p>
                      <a:pPr algn="r">
                        <a:lnSpc>
                          <a:spcPct val="100000"/>
                        </a:lnSpc>
                        <a:spcAft>
                          <a:spcPts val="0"/>
                        </a:spcAft>
                        <a:buNone/>
                      </a:pPr>
                      <a:r>
                        <a:rPr lang="en-GB" sz="1800" kern="100" noProof="0" dirty="0">
                          <a:effectLst/>
                        </a:rPr>
                        <a:t>4,633</a:t>
                      </a:r>
                      <a:endParaRPr lang="en-GB" sz="28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b">
                    <a:solidFill>
                      <a:schemeClr val="bg1"/>
                    </a:solidFill>
                  </a:tcPr>
                </a:tc>
                <a:tc>
                  <a:txBody>
                    <a:bodyPr/>
                    <a:lstStyle/>
                    <a:p>
                      <a:pPr algn="r">
                        <a:lnSpc>
                          <a:spcPct val="100000"/>
                        </a:lnSpc>
                        <a:spcAft>
                          <a:spcPts val="0"/>
                        </a:spcAft>
                        <a:buNone/>
                      </a:pPr>
                      <a:r>
                        <a:rPr lang="en-GB" sz="1800" kern="100" noProof="0" dirty="0">
                          <a:effectLst/>
                        </a:rPr>
                        <a:t>22,913</a:t>
                      </a:r>
                      <a:endParaRPr lang="en-GB" sz="28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b">
                    <a:solidFill>
                      <a:schemeClr val="bg1"/>
                    </a:solidFill>
                  </a:tcPr>
                </a:tc>
                <a:extLst>
                  <a:ext uri="{0D108BD9-81ED-4DB2-BD59-A6C34878D82A}">
                    <a16:rowId xmlns:a16="http://schemas.microsoft.com/office/drawing/2014/main" val="1886005009"/>
                  </a:ext>
                </a:extLst>
              </a:tr>
              <a:tr h="404900">
                <a:tc>
                  <a:txBody>
                    <a:bodyPr/>
                    <a:lstStyle/>
                    <a:p>
                      <a:pPr>
                        <a:lnSpc>
                          <a:spcPct val="100000"/>
                        </a:lnSpc>
                        <a:spcAft>
                          <a:spcPts val="0"/>
                        </a:spcAft>
                        <a:buNone/>
                      </a:pPr>
                      <a:r>
                        <a:rPr lang="en-GB" sz="1800" kern="100" noProof="0" dirty="0">
                          <a:effectLst/>
                        </a:rPr>
                        <a:t>Built after 2010 </a:t>
                      </a:r>
                      <a:endParaRPr lang="en-GB" sz="28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b">
                    <a:solidFill>
                      <a:schemeClr val="bg1"/>
                    </a:solidFill>
                  </a:tcPr>
                </a:tc>
                <a:tc>
                  <a:txBody>
                    <a:bodyPr/>
                    <a:lstStyle/>
                    <a:p>
                      <a:pPr algn="r">
                        <a:lnSpc>
                          <a:spcPct val="100000"/>
                        </a:lnSpc>
                        <a:spcAft>
                          <a:spcPts val="0"/>
                        </a:spcAft>
                        <a:buNone/>
                      </a:pPr>
                      <a:r>
                        <a:rPr lang="en-GB" sz="1800" kern="100" noProof="0" dirty="0">
                          <a:effectLst/>
                        </a:rPr>
                        <a:t>233,717</a:t>
                      </a:r>
                      <a:endParaRPr lang="en-GB" sz="28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b">
                    <a:solidFill>
                      <a:schemeClr val="bg1"/>
                    </a:solidFill>
                  </a:tcPr>
                </a:tc>
                <a:tc>
                  <a:txBody>
                    <a:bodyPr/>
                    <a:lstStyle/>
                    <a:p>
                      <a:pPr algn="r">
                        <a:lnSpc>
                          <a:spcPct val="100000"/>
                        </a:lnSpc>
                        <a:spcAft>
                          <a:spcPts val="0"/>
                        </a:spcAft>
                        <a:buNone/>
                      </a:pPr>
                      <a:r>
                        <a:rPr lang="en-GB" sz="1800" kern="100" noProof="0" dirty="0">
                          <a:effectLst/>
                        </a:rPr>
                        <a:t>204,469</a:t>
                      </a:r>
                      <a:endParaRPr lang="en-GB" sz="28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b">
                    <a:solidFill>
                      <a:schemeClr val="bg1"/>
                    </a:solidFill>
                  </a:tcPr>
                </a:tc>
                <a:tc>
                  <a:txBody>
                    <a:bodyPr/>
                    <a:lstStyle/>
                    <a:p>
                      <a:pPr>
                        <a:lnSpc>
                          <a:spcPct val="100000"/>
                        </a:lnSpc>
                        <a:spcAft>
                          <a:spcPts val="0"/>
                        </a:spcAft>
                        <a:buNone/>
                      </a:pPr>
                      <a:endParaRPr lang="en-GB" sz="2800" kern="100" noProof="0" dirty="0">
                        <a:effectLst/>
                        <a:latin typeface="Aptos" panose="020B0004020202020204" pitchFamily="34" charset="0"/>
                      </a:endParaRPr>
                    </a:p>
                  </a:txBody>
                  <a:tcPr marL="44450" marR="44450" marT="0" marB="0" anchor="b">
                    <a:solidFill>
                      <a:schemeClr val="bg1"/>
                    </a:solidFill>
                  </a:tcPr>
                </a:tc>
                <a:tc>
                  <a:txBody>
                    <a:bodyPr/>
                    <a:lstStyle/>
                    <a:p>
                      <a:pPr algn="r">
                        <a:lnSpc>
                          <a:spcPct val="100000"/>
                        </a:lnSpc>
                        <a:spcAft>
                          <a:spcPts val="0"/>
                        </a:spcAft>
                        <a:buNone/>
                      </a:pPr>
                      <a:r>
                        <a:rPr lang="en-GB" sz="1800" kern="100" noProof="0" dirty="0">
                          <a:effectLst/>
                        </a:rPr>
                        <a:t>14,380</a:t>
                      </a:r>
                      <a:endParaRPr lang="en-GB" sz="28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b">
                    <a:solidFill>
                      <a:schemeClr val="bg1"/>
                    </a:solidFill>
                  </a:tcPr>
                </a:tc>
                <a:tc>
                  <a:txBody>
                    <a:bodyPr/>
                    <a:lstStyle/>
                    <a:p>
                      <a:pPr algn="r">
                        <a:lnSpc>
                          <a:spcPct val="100000"/>
                        </a:lnSpc>
                        <a:spcAft>
                          <a:spcPts val="0"/>
                        </a:spcAft>
                        <a:buNone/>
                      </a:pPr>
                      <a:r>
                        <a:rPr lang="en-GB" sz="1800" kern="100" noProof="0" dirty="0">
                          <a:effectLst/>
                        </a:rPr>
                        <a:t>1,349</a:t>
                      </a:r>
                      <a:endParaRPr lang="en-GB" sz="28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b">
                    <a:solidFill>
                      <a:schemeClr val="bg1"/>
                    </a:solidFill>
                  </a:tcPr>
                </a:tc>
                <a:tc>
                  <a:txBody>
                    <a:bodyPr/>
                    <a:lstStyle/>
                    <a:p>
                      <a:pPr algn="r">
                        <a:lnSpc>
                          <a:spcPct val="100000"/>
                        </a:lnSpc>
                        <a:spcAft>
                          <a:spcPts val="0"/>
                        </a:spcAft>
                        <a:buNone/>
                      </a:pPr>
                      <a:r>
                        <a:rPr lang="en-GB" sz="1800" kern="100" noProof="0" dirty="0">
                          <a:effectLst/>
                        </a:rPr>
                        <a:t>13,519</a:t>
                      </a:r>
                      <a:endParaRPr lang="en-GB" sz="28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b">
                    <a:solidFill>
                      <a:schemeClr val="bg1"/>
                    </a:solidFill>
                  </a:tcPr>
                </a:tc>
                <a:extLst>
                  <a:ext uri="{0D108BD9-81ED-4DB2-BD59-A6C34878D82A}">
                    <a16:rowId xmlns:a16="http://schemas.microsoft.com/office/drawing/2014/main" val="788859638"/>
                  </a:ext>
                </a:extLst>
              </a:tr>
            </a:tbl>
          </a:graphicData>
        </a:graphic>
      </p:graphicFrame>
      <p:sp>
        <p:nvSpPr>
          <p:cNvPr id="6" name="TextBox 5">
            <a:extLst>
              <a:ext uri="{FF2B5EF4-FFF2-40B4-BE49-F238E27FC236}">
                <a16:creationId xmlns:a16="http://schemas.microsoft.com/office/drawing/2014/main" id="{34303C2D-2EE5-905E-B6CA-7A0DA2F47D88}"/>
              </a:ext>
            </a:extLst>
          </p:cNvPr>
          <p:cNvSpPr txBox="1"/>
          <p:nvPr/>
        </p:nvSpPr>
        <p:spPr>
          <a:xfrm>
            <a:off x="5743575" y="6423660"/>
            <a:ext cx="6097904" cy="392993"/>
          </a:xfrm>
          <a:prstGeom prst="rect">
            <a:avLst/>
          </a:prstGeom>
          <a:noFill/>
        </p:spPr>
        <p:txBody>
          <a:bodyPr wrap="square">
            <a:spAutoFit/>
          </a:bodyPr>
          <a:lstStyle/>
          <a:p>
            <a:pPr algn="r">
              <a:lnSpc>
                <a:spcPct val="115000"/>
              </a:lnSpc>
              <a:spcAft>
                <a:spcPts val="800"/>
              </a:spcAft>
              <a:buNone/>
            </a:pPr>
            <a:r>
              <a:rPr lang="en-GB" sz="1800" kern="100" noProof="0" dirty="0">
                <a:effectLst/>
                <a:ea typeface="Aptos" panose="020B0004020202020204" pitchFamily="34" charset="0"/>
                <a:cs typeface="Arial" panose="020B0604020202020204" pitchFamily="34" charset="0"/>
              </a:rPr>
              <a:t>Source: Hungarian Central Statistical Office (2023)</a:t>
            </a:r>
          </a:p>
        </p:txBody>
      </p:sp>
    </p:spTree>
    <p:extLst>
      <p:ext uri="{BB962C8B-B14F-4D97-AF65-F5344CB8AC3E}">
        <p14:creationId xmlns:p14="http://schemas.microsoft.com/office/powerpoint/2010/main" val="310797720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BBB079-C87B-CF76-CB4A-FC4D5823C1DE}"/>
              </a:ext>
            </a:extLst>
          </p:cNvPr>
          <p:cNvSpPr>
            <a:spLocks noGrp="1"/>
          </p:cNvSpPr>
          <p:nvPr>
            <p:ph type="title"/>
          </p:nvPr>
        </p:nvSpPr>
        <p:spPr>
          <a:xfrm>
            <a:off x="248233" y="119677"/>
            <a:ext cx="3398275" cy="732363"/>
          </a:xfrm>
        </p:spPr>
        <p:txBody>
          <a:bodyPr>
            <a:normAutofit/>
          </a:bodyPr>
          <a:lstStyle/>
          <a:p>
            <a:r>
              <a:rPr lang="en-GB" noProof="0" dirty="0"/>
              <a:t>Methodology</a:t>
            </a:r>
          </a:p>
        </p:txBody>
      </p:sp>
      <p:sp>
        <p:nvSpPr>
          <p:cNvPr id="3" name="Content Placeholder 2">
            <a:extLst>
              <a:ext uri="{FF2B5EF4-FFF2-40B4-BE49-F238E27FC236}">
                <a16:creationId xmlns:a16="http://schemas.microsoft.com/office/drawing/2014/main" id="{56193093-C6CE-5719-C9C2-511D9F018575}"/>
              </a:ext>
            </a:extLst>
          </p:cNvPr>
          <p:cNvSpPr>
            <a:spLocks noGrp="1"/>
          </p:cNvSpPr>
          <p:nvPr>
            <p:ph idx="1"/>
          </p:nvPr>
        </p:nvSpPr>
        <p:spPr>
          <a:xfrm>
            <a:off x="465007" y="3659091"/>
            <a:ext cx="5288012" cy="518141"/>
          </a:xfrm>
        </p:spPr>
        <p:txBody>
          <a:bodyPr>
            <a:normAutofit/>
          </a:bodyPr>
          <a:lstStyle/>
          <a:p>
            <a:r>
              <a:rPr lang="en-GB" sz="2400" noProof="0" dirty="0">
                <a:solidFill>
                  <a:schemeClr val="tx1"/>
                </a:solidFill>
              </a:rPr>
              <a:t>Energy Affordability Ratio (</a:t>
            </a:r>
            <a:r>
              <a:rPr lang="en-GB" sz="2400" i="1" noProof="0" dirty="0" err="1">
                <a:solidFill>
                  <a:schemeClr val="tx1"/>
                </a:solidFill>
              </a:rPr>
              <a:t>EAR</a:t>
            </a:r>
            <a:r>
              <a:rPr lang="en-GB" sz="2400" i="1" baseline="-25000" noProof="0" dirty="0" err="1">
                <a:solidFill>
                  <a:schemeClr val="tx1"/>
                </a:solidFill>
              </a:rPr>
              <a:t>i,k,l</a:t>
            </a:r>
            <a:r>
              <a:rPr lang="en-GB" sz="2400" noProof="0" dirty="0">
                <a:solidFill>
                  <a:schemeClr val="tx1"/>
                </a:solidFill>
              </a:rPr>
              <a:t>) </a:t>
            </a:r>
          </a:p>
          <a:p>
            <a:endParaRPr lang="en-GB" sz="2400" noProof="0" dirty="0">
              <a:solidFill>
                <a:schemeClr val="tx1"/>
              </a:solidFill>
            </a:endParaRPr>
          </a:p>
          <a:p>
            <a:endParaRPr lang="en-GB" sz="2400" noProof="0" dirty="0">
              <a:solidFill>
                <a:schemeClr val="tx1"/>
              </a:solidFill>
            </a:endParaRPr>
          </a:p>
          <a:p>
            <a:endParaRPr lang="en-GB" sz="2400" noProof="0" dirty="0">
              <a:solidFill>
                <a:schemeClr val="tx1"/>
              </a:solidFill>
            </a:endParaRPr>
          </a:p>
          <a:p>
            <a:endParaRPr lang="en-GB" sz="2400" noProof="0" dirty="0">
              <a:solidFill>
                <a:schemeClr val="tx1"/>
              </a:solidFill>
            </a:endParaRPr>
          </a:p>
        </p:txBody>
      </p:sp>
      <p:pic>
        <p:nvPicPr>
          <p:cNvPr id="5" name="Picture 4" descr="A black text on a white background&#10;&#10;AI-generated content may be incorrect.">
            <a:extLst>
              <a:ext uri="{FF2B5EF4-FFF2-40B4-BE49-F238E27FC236}">
                <a16:creationId xmlns:a16="http://schemas.microsoft.com/office/drawing/2014/main" id="{55676F4E-F380-EDEA-370A-95675377B2EB}"/>
              </a:ext>
            </a:extLst>
          </p:cNvPr>
          <p:cNvPicPr>
            <a:picLocks noChangeAspect="1"/>
          </p:cNvPicPr>
          <p:nvPr/>
        </p:nvPicPr>
        <p:blipFill>
          <a:blip r:embed="rId2"/>
          <a:stretch>
            <a:fillRect/>
          </a:stretch>
        </p:blipFill>
        <p:spPr>
          <a:xfrm>
            <a:off x="1376596" y="4177232"/>
            <a:ext cx="7992590" cy="1086002"/>
          </a:xfrm>
          <a:prstGeom prst="rect">
            <a:avLst/>
          </a:prstGeom>
          <a:ln>
            <a:solidFill>
              <a:schemeClr val="tx1"/>
            </a:solidFill>
          </a:ln>
        </p:spPr>
      </p:pic>
      <p:pic>
        <p:nvPicPr>
          <p:cNvPr id="7" name="Picture 6">
            <a:extLst>
              <a:ext uri="{FF2B5EF4-FFF2-40B4-BE49-F238E27FC236}">
                <a16:creationId xmlns:a16="http://schemas.microsoft.com/office/drawing/2014/main" id="{79D55A6D-6B7F-A361-C18F-BD4F02939030}"/>
              </a:ext>
            </a:extLst>
          </p:cNvPr>
          <p:cNvPicPr>
            <a:picLocks noChangeAspect="1"/>
          </p:cNvPicPr>
          <p:nvPr/>
        </p:nvPicPr>
        <p:blipFill>
          <a:blip r:embed="rId3"/>
          <a:stretch>
            <a:fillRect/>
          </a:stretch>
        </p:blipFill>
        <p:spPr>
          <a:xfrm>
            <a:off x="3759309" y="1746808"/>
            <a:ext cx="7592485" cy="628738"/>
          </a:xfrm>
          <a:prstGeom prst="rect">
            <a:avLst/>
          </a:prstGeom>
          <a:ln>
            <a:solidFill>
              <a:schemeClr val="tx1"/>
            </a:solidFill>
          </a:ln>
        </p:spPr>
      </p:pic>
      <p:pic>
        <p:nvPicPr>
          <p:cNvPr id="9" name="Picture 8" descr="A black text on a white background&#10;&#10;AI-generated content may be incorrect.">
            <a:extLst>
              <a:ext uri="{FF2B5EF4-FFF2-40B4-BE49-F238E27FC236}">
                <a16:creationId xmlns:a16="http://schemas.microsoft.com/office/drawing/2014/main" id="{9A1A6278-A845-95A2-0719-9664333A73CC}"/>
              </a:ext>
            </a:extLst>
          </p:cNvPr>
          <p:cNvPicPr>
            <a:picLocks noChangeAspect="1"/>
          </p:cNvPicPr>
          <p:nvPr/>
        </p:nvPicPr>
        <p:blipFill>
          <a:blip r:embed="rId4"/>
          <a:stretch>
            <a:fillRect/>
          </a:stretch>
        </p:blipFill>
        <p:spPr>
          <a:xfrm>
            <a:off x="8665369" y="2592153"/>
            <a:ext cx="2686425" cy="990738"/>
          </a:xfrm>
          <a:prstGeom prst="rect">
            <a:avLst/>
          </a:prstGeom>
          <a:ln>
            <a:solidFill>
              <a:schemeClr val="tx1"/>
            </a:solidFill>
          </a:ln>
        </p:spPr>
      </p:pic>
      <p:sp>
        <p:nvSpPr>
          <p:cNvPr id="10" name="Content Placeholder 2">
            <a:extLst>
              <a:ext uri="{FF2B5EF4-FFF2-40B4-BE49-F238E27FC236}">
                <a16:creationId xmlns:a16="http://schemas.microsoft.com/office/drawing/2014/main" id="{9607F139-CC7A-5D01-C206-8B2FC1541579}"/>
              </a:ext>
            </a:extLst>
          </p:cNvPr>
          <p:cNvSpPr txBox="1">
            <a:spLocks/>
          </p:cNvSpPr>
          <p:nvPr/>
        </p:nvSpPr>
        <p:spPr>
          <a:xfrm>
            <a:off x="465007" y="2611836"/>
            <a:ext cx="7592485" cy="836499"/>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r>
              <a:rPr lang="en-GB" sz="2000" b="1" i="1" noProof="0" dirty="0">
                <a:solidFill>
                  <a:schemeClr val="tx1"/>
                </a:solidFill>
              </a:rPr>
              <a:t>M</a:t>
            </a:r>
            <a:r>
              <a:rPr lang="en-GB" sz="2000" b="1" i="1" baseline="-25000" noProof="0" dirty="0">
                <a:solidFill>
                  <a:schemeClr val="tx1"/>
                </a:solidFill>
              </a:rPr>
              <a:t>i</a:t>
            </a:r>
            <a:r>
              <a:rPr lang="en-GB" sz="2000" b="1" i="1" noProof="0" dirty="0">
                <a:solidFill>
                  <a:schemeClr val="tx1"/>
                </a:solidFill>
              </a:rPr>
              <a:t> </a:t>
            </a:r>
            <a:r>
              <a:rPr lang="en-GB" sz="2000" noProof="0" dirty="0">
                <a:solidFill>
                  <a:schemeClr val="tx1"/>
                </a:solidFill>
              </a:rPr>
              <a:t>is the ratio of electricity and gas expenditure at the upper limit of the discounted residential tariff band to household </a:t>
            </a:r>
            <a:r>
              <a:rPr lang="en-GB" sz="2000" i="1" noProof="0" dirty="0">
                <a:solidFill>
                  <a:schemeClr val="tx1"/>
                </a:solidFill>
              </a:rPr>
              <a:t>i</a:t>
            </a:r>
            <a:r>
              <a:rPr lang="en-GB" sz="2000" noProof="0" dirty="0">
                <a:solidFill>
                  <a:schemeClr val="tx1"/>
                </a:solidFill>
              </a:rPr>
              <a:t>’s net income</a:t>
            </a:r>
          </a:p>
          <a:p>
            <a:endParaRPr lang="en-GB" sz="2000" noProof="0" dirty="0">
              <a:solidFill>
                <a:schemeClr val="tx1"/>
              </a:solidFill>
            </a:endParaRPr>
          </a:p>
        </p:txBody>
      </p:sp>
      <mc:AlternateContent xmlns:mc="http://schemas.openxmlformats.org/markup-compatibility/2006" xmlns:a14="http://schemas.microsoft.com/office/drawing/2010/main">
        <mc:Choice Requires="a14">
          <p:sp>
            <p:nvSpPr>
              <p:cNvPr id="11" name="Content Placeholder 2">
                <a:extLst>
                  <a:ext uri="{FF2B5EF4-FFF2-40B4-BE49-F238E27FC236}">
                    <a16:creationId xmlns:a16="http://schemas.microsoft.com/office/drawing/2014/main" id="{1EA85406-5AA1-89B3-9778-C0C723369CC6}"/>
                  </a:ext>
                </a:extLst>
              </p:cNvPr>
              <p:cNvSpPr txBox="1">
                <a:spLocks/>
              </p:cNvSpPr>
              <p:nvPr/>
            </p:nvSpPr>
            <p:spPr>
              <a:xfrm>
                <a:off x="548640" y="946860"/>
                <a:ext cx="10904220" cy="1198794"/>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r>
                  <a:rPr lang="en-GB" sz="2000" noProof="0" dirty="0">
                    <a:solidFill>
                      <a:schemeClr val="tx1"/>
                    </a:solidFill>
                  </a:rPr>
                  <a:t>Each household (i.e., consumer point) is entitled to a total of 20,611 kWh of discounted energy (of which 2,523 kWh is electricity and 18,088 kWh is natural gas). The total cost of it (</a:t>
                </a:r>
                <a14:m>
                  <m:oMath xmlns:m="http://schemas.openxmlformats.org/officeDocument/2006/math">
                    <m:sSub>
                      <m:sSubPr>
                        <m:ctrlPr>
                          <a:rPr lang="en-GB" sz="2000" i="1" noProof="0" smtClean="0">
                            <a:solidFill>
                              <a:schemeClr val="tx1"/>
                            </a:solidFill>
                            <a:latin typeface="Cambria Math" panose="02040503050406030204" pitchFamily="18" charset="0"/>
                          </a:rPr>
                        </m:ctrlPr>
                      </m:sSubPr>
                      <m:e>
                        <m:r>
                          <a:rPr lang="en-GB" sz="2000" i="1" noProof="0" smtClean="0">
                            <a:solidFill>
                              <a:schemeClr val="tx1"/>
                            </a:solidFill>
                            <a:latin typeface="Cambria Math" panose="02040503050406030204" pitchFamily="18" charset="0"/>
                          </a:rPr>
                          <m:t>𝐸𝐸</m:t>
                        </m:r>
                      </m:e>
                      <m:sub>
                        <m:r>
                          <a:rPr lang="en-GB" sz="2000" i="1" noProof="0" smtClean="0">
                            <a:solidFill>
                              <a:schemeClr val="tx1"/>
                            </a:solidFill>
                            <a:latin typeface="Cambria Math" panose="02040503050406030204" pitchFamily="18" charset="0"/>
                          </a:rPr>
                          <m:t>𝑚𝑎𝑥</m:t>
                        </m:r>
                        <m:r>
                          <a:rPr lang="en-GB" sz="2000" i="1" noProof="0" smtClean="0">
                            <a:solidFill>
                              <a:schemeClr val="tx1"/>
                            </a:solidFill>
                            <a:latin typeface="Cambria Math" panose="02040503050406030204" pitchFamily="18" charset="0"/>
                          </a:rPr>
                          <m:t>,</m:t>
                        </m:r>
                        <m:r>
                          <a:rPr lang="en-GB" sz="2000" i="1" noProof="0" smtClean="0">
                            <a:solidFill>
                              <a:schemeClr val="tx1"/>
                            </a:solidFill>
                            <a:latin typeface="Cambria Math" panose="02040503050406030204" pitchFamily="18" charset="0"/>
                          </a:rPr>
                          <m:t>𝑐𝑎𝑝</m:t>
                        </m:r>
                      </m:sub>
                    </m:sSub>
                  </m:oMath>
                </a14:m>
                <a:r>
                  <a:rPr lang="en-GB" sz="2000" noProof="0" dirty="0">
                    <a:solidFill>
                      <a:schemeClr val="tx1"/>
                    </a:solidFill>
                  </a:rPr>
                  <a:t>) is 267,186 HUF (~668 EUR).</a:t>
                </a:r>
              </a:p>
            </p:txBody>
          </p:sp>
        </mc:Choice>
        <mc:Fallback xmlns="">
          <p:sp>
            <p:nvSpPr>
              <p:cNvPr id="11" name="Content Placeholder 2">
                <a:extLst>
                  <a:ext uri="{FF2B5EF4-FFF2-40B4-BE49-F238E27FC236}">
                    <a16:creationId xmlns:a16="http://schemas.microsoft.com/office/drawing/2014/main" id="{1EA85406-5AA1-89B3-9778-C0C723369CC6}"/>
                  </a:ext>
                </a:extLst>
              </p:cNvPr>
              <p:cNvSpPr txBox="1">
                <a:spLocks noRot="1" noChangeAspect="1" noMove="1" noResize="1" noEditPoints="1" noAdjustHandles="1" noChangeArrowheads="1" noChangeShapeType="1" noTextEdit="1"/>
              </p:cNvSpPr>
              <p:nvPr/>
            </p:nvSpPr>
            <p:spPr>
              <a:xfrm>
                <a:off x="548640" y="946860"/>
                <a:ext cx="10904220" cy="1198794"/>
              </a:xfrm>
              <a:prstGeom prst="rect">
                <a:avLst/>
              </a:prstGeom>
              <a:blipFill>
                <a:blip r:embed="rId5"/>
                <a:stretch>
                  <a:fillRect l="-503" t="-2538"/>
                </a:stretch>
              </a:blipFill>
            </p:spPr>
            <p:txBody>
              <a:bodyPr/>
              <a:lstStyle/>
              <a:p>
                <a:r>
                  <a:rPr lang="hu-HU">
                    <a:noFill/>
                  </a:rPr>
                  <a:t> </a:t>
                </a:r>
              </a:p>
            </p:txBody>
          </p:sp>
        </mc:Fallback>
      </mc:AlternateContent>
      <p:sp>
        <p:nvSpPr>
          <p:cNvPr id="12" name="Content Placeholder 2">
            <a:extLst>
              <a:ext uri="{FF2B5EF4-FFF2-40B4-BE49-F238E27FC236}">
                <a16:creationId xmlns:a16="http://schemas.microsoft.com/office/drawing/2014/main" id="{BD09AB96-DE06-0335-5B3D-FC2ABD0CDDA8}"/>
              </a:ext>
            </a:extLst>
          </p:cNvPr>
          <p:cNvSpPr txBox="1">
            <a:spLocks/>
          </p:cNvSpPr>
          <p:nvPr/>
        </p:nvSpPr>
        <p:spPr>
          <a:xfrm>
            <a:off x="465007" y="5250021"/>
            <a:ext cx="11588808" cy="767724"/>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pPr marL="0" indent="0">
              <a:buNone/>
            </a:pPr>
            <a:r>
              <a:rPr lang="en-GB" sz="2000" noProof="0" dirty="0">
                <a:solidFill>
                  <a:schemeClr val="tx1"/>
                </a:solidFill>
              </a:rPr>
              <a:t>where: </a:t>
            </a:r>
            <a:r>
              <a:rPr lang="en-GB" sz="2000" i="1" noProof="0" dirty="0">
                <a:solidFill>
                  <a:schemeClr val="tx1"/>
                </a:solidFill>
              </a:rPr>
              <a:t>SIZE</a:t>
            </a:r>
            <a:r>
              <a:rPr lang="en-GB" sz="2000" i="1" baseline="-25000" noProof="0" dirty="0">
                <a:solidFill>
                  <a:schemeClr val="tx1"/>
                </a:solidFill>
              </a:rPr>
              <a:t>i</a:t>
            </a:r>
            <a:r>
              <a:rPr lang="en-GB" sz="2000" noProof="0" dirty="0">
                <a:solidFill>
                  <a:schemeClr val="tx1"/>
                </a:solidFill>
              </a:rPr>
              <a:t> is the average size of household </a:t>
            </a:r>
            <a:r>
              <a:rPr lang="en-GB" sz="2000" i="1" noProof="0" dirty="0" err="1">
                <a:solidFill>
                  <a:schemeClr val="tx1"/>
                </a:solidFill>
              </a:rPr>
              <a:t>i</a:t>
            </a:r>
            <a:r>
              <a:rPr lang="en-GB" sz="2000" i="1" noProof="0" dirty="0">
                <a:solidFill>
                  <a:schemeClr val="tx1"/>
                </a:solidFill>
              </a:rPr>
              <a:t> </a:t>
            </a:r>
            <a:r>
              <a:rPr lang="en-GB" sz="2000" noProof="0" dirty="0">
                <a:solidFill>
                  <a:schemeClr val="tx1"/>
                </a:solidFill>
              </a:rPr>
              <a:t>(m</a:t>
            </a:r>
            <a:r>
              <a:rPr lang="en-GB" sz="2000" baseline="30000" noProof="0" dirty="0">
                <a:solidFill>
                  <a:schemeClr val="tx1"/>
                </a:solidFill>
              </a:rPr>
              <a:t>2</a:t>
            </a:r>
            <a:r>
              <a:rPr lang="en-GB" sz="2000" noProof="0" dirty="0">
                <a:solidFill>
                  <a:schemeClr val="tx1"/>
                </a:solidFill>
              </a:rPr>
              <a:t>), </a:t>
            </a:r>
            <a:r>
              <a:rPr lang="en-GB" sz="2000" i="1" noProof="0" dirty="0">
                <a:solidFill>
                  <a:schemeClr val="tx1"/>
                </a:solidFill>
              </a:rPr>
              <a:t>CATEFF</a:t>
            </a:r>
            <a:r>
              <a:rPr lang="en-GB" sz="2000" noProof="0" dirty="0">
                <a:solidFill>
                  <a:schemeClr val="tx1"/>
                </a:solidFill>
              </a:rPr>
              <a:t> is the minimum energy consumption (kWh/m²a) by energy rating </a:t>
            </a:r>
            <a:r>
              <a:rPr lang="en-GB" sz="2000" i="1" noProof="0" dirty="0">
                <a:solidFill>
                  <a:schemeClr val="tx1"/>
                </a:solidFill>
              </a:rPr>
              <a:t>k</a:t>
            </a:r>
            <a:r>
              <a:rPr lang="en-GB" sz="2000" noProof="0" dirty="0">
                <a:solidFill>
                  <a:schemeClr val="tx1"/>
                </a:solidFill>
              </a:rPr>
              <a:t>, </a:t>
            </a:r>
            <a:r>
              <a:rPr lang="en-GB" sz="2000" i="1" noProof="0" dirty="0">
                <a:solidFill>
                  <a:schemeClr val="tx1"/>
                </a:solidFill>
              </a:rPr>
              <a:t>ENPRICE</a:t>
            </a:r>
            <a:r>
              <a:rPr lang="en-GB" sz="2000" noProof="0" dirty="0">
                <a:solidFill>
                  <a:schemeClr val="tx1"/>
                </a:solidFill>
              </a:rPr>
              <a:t> is the market-based price by </a:t>
            </a:r>
            <a:r>
              <a:rPr lang="en-GB" sz="2000" i="1" noProof="0" dirty="0">
                <a:solidFill>
                  <a:schemeClr val="tx1"/>
                </a:solidFill>
              </a:rPr>
              <a:t>l</a:t>
            </a:r>
            <a:r>
              <a:rPr lang="en-GB" sz="2000" noProof="0" dirty="0">
                <a:solidFill>
                  <a:schemeClr val="tx1"/>
                </a:solidFill>
              </a:rPr>
              <a:t> fuel (i.e. electricity, gas).</a:t>
            </a:r>
          </a:p>
          <a:p>
            <a:endParaRPr lang="en-GB" sz="2000" noProof="0" dirty="0">
              <a:solidFill>
                <a:schemeClr val="tx1"/>
              </a:solidFill>
            </a:endParaRPr>
          </a:p>
        </p:txBody>
      </p:sp>
      <p:pic>
        <p:nvPicPr>
          <p:cNvPr id="14" name="Picture 13" descr="A black text on a white background&#10;&#10;AI-generated content may be incorrect.">
            <a:extLst>
              <a:ext uri="{FF2B5EF4-FFF2-40B4-BE49-F238E27FC236}">
                <a16:creationId xmlns:a16="http://schemas.microsoft.com/office/drawing/2014/main" id="{43E7CC91-A620-B141-1C5B-36ABDF31DC91}"/>
              </a:ext>
            </a:extLst>
          </p:cNvPr>
          <p:cNvPicPr>
            <a:picLocks noChangeAspect="1"/>
          </p:cNvPicPr>
          <p:nvPr/>
        </p:nvPicPr>
        <p:blipFill>
          <a:blip r:embed="rId6"/>
          <a:stretch>
            <a:fillRect/>
          </a:stretch>
        </p:blipFill>
        <p:spPr>
          <a:xfrm>
            <a:off x="7916421" y="5990140"/>
            <a:ext cx="2905530" cy="809738"/>
          </a:xfrm>
          <a:prstGeom prst="rect">
            <a:avLst/>
          </a:prstGeom>
          <a:ln>
            <a:solidFill>
              <a:schemeClr val="tx1"/>
            </a:solidFill>
          </a:ln>
        </p:spPr>
      </p:pic>
      <p:sp>
        <p:nvSpPr>
          <p:cNvPr id="16" name="TextBox 15">
            <a:extLst>
              <a:ext uri="{FF2B5EF4-FFF2-40B4-BE49-F238E27FC236}">
                <a16:creationId xmlns:a16="http://schemas.microsoft.com/office/drawing/2014/main" id="{7530AF3B-4A77-5423-1DD2-97BEA7C97818}"/>
              </a:ext>
            </a:extLst>
          </p:cNvPr>
          <p:cNvSpPr txBox="1"/>
          <p:nvPr/>
        </p:nvSpPr>
        <p:spPr>
          <a:xfrm>
            <a:off x="914400" y="6091992"/>
            <a:ext cx="6848719" cy="707886"/>
          </a:xfrm>
          <a:prstGeom prst="rect">
            <a:avLst/>
          </a:prstGeom>
          <a:noFill/>
        </p:spPr>
        <p:txBody>
          <a:bodyPr wrap="square">
            <a:spAutoFit/>
          </a:bodyPr>
          <a:lstStyle/>
          <a:p>
            <a:pPr algn="just">
              <a:buNone/>
            </a:pPr>
            <a:r>
              <a:rPr lang="en-GB" sz="2000" i="1" kern="100" noProof="0" dirty="0" err="1">
                <a:effectLst/>
                <a:ea typeface="Yu Gothic" panose="020B0400000000000000" pitchFamily="34" charset="-128"/>
                <a:cs typeface="Arial" panose="020B0604020202020204" pitchFamily="34" charset="0"/>
              </a:rPr>
              <a:t>PP</a:t>
            </a:r>
            <a:r>
              <a:rPr lang="en-GB" sz="2000" i="1" kern="100" baseline="-25000" noProof="0" dirty="0" err="1">
                <a:effectLst/>
                <a:ea typeface="Yu Gothic" panose="020B0400000000000000" pitchFamily="34" charset="-128"/>
                <a:cs typeface="Arial" panose="020B0604020202020204" pitchFamily="34" charset="0"/>
              </a:rPr>
              <a:t>i,k,l</a:t>
            </a:r>
            <a:r>
              <a:rPr lang="en-GB" sz="2000" kern="100" noProof="0" dirty="0">
                <a:effectLst/>
                <a:ea typeface="Yu Gothic" panose="020B0400000000000000" pitchFamily="34" charset="-128"/>
                <a:cs typeface="Arial" panose="020B0604020202020204" pitchFamily="34" charset="0"/>
              </a:rPr>
              <a:t> is the </a:t>
            </a:r>
            <a:r>
              <a:rPr lang="en-GB" sz="2000" b="1" kern="100" noProof="0" dirty="0">
                <a:effectLst/>
                <a:ea typeface="Yu Gothic" panose="020B0400000000000000" pitchFamily="34" charset="-128"/>
                <a:cs typeface="Arial" panose="020B0604020202020204" pitchFamily="34" charset="0"/>
              </a:rPr>
              <a:t>poverty premium </a:t>
            </a:r>
            <a:r>
              <a:rPr lang="en-GB" sz="2000" kern="100" noProof="0" dirty="0">
                <a:effectLst/>
                <a:ea typeface="Yu Gothic" panose="020B0400000000000000" pitchFamily="34" charset="-128"/>
                <a:cs typeface="Arial" panose="020B0604020202020204" pitchFamily="34" charset="0"/>
              </a:rPr>
              <a:t>paid by household </a:t>
            </a:r>
            <a:r>
              <a:rPr lang="en-GB" sz="2000" i="1" kern="100" noProof="0" dirty="0" err="1">
                <a:effectLst/>
                <a:ea typeface="Yu Gothic" panose="020B0400000000000000" pitchFamily="34" charset="-128"/>
                <a:cs typeface="Arial" panose="020B0604020202020204" pitchFamily="34" charset="0"/>
              </a:rPr>
              <a:t>i</a:t>
            </a:r>
            <a:r>
              <a:rPr lang="en-GB" sz="2000" kern="100" noProof="0" dirty="0">
                <a:effectLst/>
                <a:ea typeface="Yu Gothic" panose="020B0400000000000000" pitchFamily="34" charset="-128"/>
                <a:cs typeface="Arial" panose="020B0604020202020204" pitchFamily="34" charset="0"/>
              </a:rPr>
              <a:t>, living in a dwelling with </a:t>
            </a:r>
            <a:r>
              <a:rPr lang="en-GB" sz="2000" i="1" kern="100" noProof="0" dirty="0">
                <a:effectLst/>
                <a:ea typeface="Yu Gothic" panose="020B0400000000000000" pitchFamily="34" charset="-128"/>
                <a:cs typeface="Arial" panose="020B0604020202020204" pitchFamily="34" charset="0"/>
              </a:rPr>
              <a:t>k</a:t>
            </a:r>
            <a:r>
              <a:rPr lang="en-GB" sz="2000" kern="100" noProof="0" dirty="0">
                <a:effectLst/>
                <a:ea typeface="Yu Gothic" panose="020B0400000000000000" pitchFamily="34" charset="-128"/>
                <a:cs typeface="Arial" panose="020B0604020202020204" pitchFamily="34" charset="0"/>
              </a:rPr>
              <a:t> energy rating using fuel </a:t>
            </a:r>
            <a:r>
              <a:rPr lang="en-GB" sz="2000" i="1" kern="100" noProof="0" dirty="0">
                <a:effectLst/>
                <a:ea typeface="Yu Gothic" panose="020B0400000000000000" pitchFamily="34" charset="-128"/>
                <a:cs typeface="Arial" panose="020B0604020202020204" pitchFamily="34" charset="0"/>
              </a:rPr>
              <a:t>l</a:t>
            </a:r>
            <a:r>
              <a:rPr lang="en-GB" sz="2000" kern="100" noProof="0" dirty="0">
                <a:effectLst/>
                <a:ea typeface="Yu Gothic" panose="020B0400000000000000" pitchFamily="34" charset="-128"/>
                <a:cs typeface="Arial" panose="020B0604020202020204" pitchFamily="34" charset="0"/>
              </a:rPr>
              <a:t>:</a:t>
            </a:r>
            <a:endParaRPr lang="en-GB" sz="2000" kern="100" noProof="0" dirty="0">
              <a:effectLst/>
              <a:ea typeface="Aptos" panose="020B0004020202020204" pitchFamily="34" charset="0"/>
              <a:cs typeface="Arial" panose="020B0604020202020204" pitchFamily="34" charset="0"/>
            </a:endParaRPr>
          </a:p>
        </p:txBody>
      </p:sp>
    </p:spTree>
    <p:extLst>
      <p:ext uri="{BB962C8B-B14F-4D97-AF65-F5344CB8AC3E}">
        <p14:creationId xmlns:p14="http://schemas.microsoft.com/office/powerpoint/2010/main" val="347585633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16">
            <a:extLst>
              <a:ext uri="{FF2B5EF4-FFF2-40B4-BE49-F238E27FC236}">
                <a16:creationId xmlns:a16="http://schemas.microsoft.com/office/drawing/2014/main" id="{DBF61EA3-B236-439E-9C0B-340980D56BE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F1CD09F-C55C-7604-D3C2-EDF42283D943}"/>
              </a:ext>
            </a:extLst>
          </p:cNvPr>
          <p:cNvSpPr>
            <a:spLocks noGrp="1"/>
          </p:cNvSpPr>
          <p:nvPr>
            <p:ph type="title"/>
          </p:nvPr>
        </p:nvSpPr>
        <p:spPr>
          <a:xfrm>
            <a:off x="808638" y="386930"/>
            <a:ext cx="9236700" cy="1188950"/>
          </a:xfrm>
        </p:spPr>
        <p:txBody>
          <a:bodyPr anchor="b">
            <a:normAutofit/>
          </a:bodyPr>
          <a:lstStyle/>
          <a:p>
            <a:r>
              <a:rPr lang="en-GB" sz="5400" noProof="0"/>
              <a:t>Model assumptions</a:t>
            </a:r>
          </a:p>
        </p:txBody>
      </p:sp>
      <p:grpSp>
        <p:nvGrpSpPr>
          <p:cNvPr id="19" name="Group 18">
            <a:extLst>
              <a:ext uri="{FF2B5EF4-FFF2-40B4-BE49-F238E27FC236}">
                <a16:creationId xmlns:a16="http://schemas.microsoft.com/office/drawing/2014/main" id="{28FAF094-D087-493F-8DF9-A486C2D6BBA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 y="1998368"/>
            <a:ext cx="11695083" cy="782176"/>
            <a:chOff x="-2" y="1998368"/>
            <a:chExt cx="11695083" cy="782176"/>
          </a:xfrm>
        </p:grpSpPr>
        <p:sp>
          <p:nvSpPr>
            <p:cNvPr id="20" name="Rectangle 19">
              <a:extLst>
                <a:ext uri="{FF2B5EF4-FFF2-40B4-BE49-F238E27FC236}">
                  <a16:creationId xmlns:a16="http://schemas.microsoft.com/office/drawing/2014/main" id="{8D7C88D8-5509-4514-925A-9CE148E5CB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11228040" y="2313027"/>
              <a:ext cx="781700"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7275593D-F75E-4426-AE3E-2CDEFD228D2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flipV="1">
              <a:off x="-2" y="1998845"/>
              <a:ext cx="11454595" cy="7816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3" name="Rectangle 22">
            <a:extLst>
              <a:ext uri="{FF2B5EF4-FFF2-40B4-BE49-F238E27FC236}">
                <a16:creationId xmlns:a16="http://schemas.microsoft.com/office/drawing/2014/main" id="{E659831F-0D9A-4C63-9EBB-8435B85A44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03079"/>
            <a:ext cx="11383362" cy="4147845"/>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9C397018-3775-A46E-63C4-5C69DA908D40}"/>
              </a:ext>
            </a:extLst>
          </p:cNvPr>
          <p:cNvSpPr>
            <a:spLocks noGrp="1"/>
          </p:cNvSpPr>
          <p:nvPr>
            <p:ph idx="1"/>
          </p:nvPr>
        </p:nvSpPr>
        <p:spPr>
          <a:xfrm>
            <a:off x="793660" y="2599509"/>
            <a:ext cx="10143668" cy="3435531"/>
          </a:xfrm>
        </p:spPr>
        <p:txBody>
          <a:bodyPr anchor="ctr">
            <a:normAutofit/>
          </a:bodyPr>
          <a:lstStyle/>
          <a:p>
            <a:r>
              <a:rPr lang="en-GB" sz="2400" noProof="0"/>
              <a:t>The following assumptions were used in the calculations:</a:t>
            </a:r>
          </a:p>
          <a:p>
            <a:pPr lvl="1"/>
            <a:r>
              <a:rPr lang="en-GB" noProof="0"/>
              <a:t>electricity and natural gas available at discounted prices are sufficient to meet the primary energy consumption of buildings with AA++, AA+, AA, BB, CC, DD and EE energy ratings;</a:t>
            </a:r>
          </a:p>
          <a:p>
            <a:pPr lvl="1"/>
            <a:r>
              <a:rPr lang="en-GB" noProof="0"/>
              <a:t>households optimize their use of electricity and natural gas available at discounted prices to remain within the discount band;</a:t>
            </a:r>
          </a:p>
          <a:p>
            <a:pPr lvl="1"/>
            <a:r>
              <a:rPr lang="en-GB" noProof="0"/>
              <a:t>households use the maximum amount of energy available at a discounted price and meet any demand above this with electricity or gas purchased at market prices.</a:t>
            </a:r>
          </a:p>
          <a:p>
            <a:endParaRPr lang="en-GB" sz="2400" noProof="0"/>
          </a:p>
        </p:txBody>
      </p:sp>
    </p:spTree>
    <p:extLst>
      <p:ext uri="{BB962C8B-B14F-4D97-AF65-F5344CB8AC3E}">
        <p14:creationId xmlns:p14="http://schemas.microsoft.com/office/powerpoint/2010/main" val="319625515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47942995-B07F-4636-9A06-C6A104B260A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F6F4803-5C10-2721-42CE-AFE5B08848DF}"/>
              </a:ext>
            </a:extLst>
          </p:cNvPr>
          <p:cNvSpPr>
            <a:spLocks noGrp="1"/>
          </p:cNvSpPr>
          <p:nvPr>
            <p:ph type="title"/>
          </p:nvPr>
        </p:nvSpPr>
        <p:spPr>
          <a:xfrm>
            <a:off x="1056582" y="1791192"/>
            <a:ext cx="4036334" cy="2387600"/>
          </a:xfrm>
        </p:spPr>
        <p:txBody>
          <a:bodyPr vert="horz" lIns="91440" tIns="45720" rIns="91440" bIns="45720" rtlCol="0" anchor="t">
            <a:noAutofit/>
          </a:bodyPr>
          <a:lstStyle/>
          <a:p>
            <a:r>
              <a:rPr lang="en-US" sz="2800" kern="1200" noProof="0" dirty="0">
                <a:solidFill>
                  <a:schemeClr val="tx1"/>
                </a:solidFill>
                <a:latin typeface="+mj-lt"/>
                <a:ea typeface="+mj-ea"/>
                <a:cs typeface="+mj-cs"/>
              </a:rPr>
              <a:t>The ratio of electricity and gas expenditure at the upper limit of the discounted residential tariff band to household net income by NUTS-2 regions (M</a:t>
            </a:r>
            <a:r>
              <a:rPr lang="en-US" sz="2800" kern="1200" baseline="-25000" noProof="0" dirty="0">
                <a:solidFill>
                  <a:schemeClr val="tx1"/>
                </a:solidFill>
                <a:latin typeface="+mj-lt"/>
                <a:ea typeface="+mj-ea"/>
                <a:cs typeface="+mj-cs"/>
              </a:rPr>
              <a:t>i</a:t>
            </a:r>
            <a:r>
              <a:rPr lang="en-US" sz="2800" kern="1200" noProof="0" dirty="0">
                <a:solidFill>
                  <a:schemeClr val="tx1"/>
                </a:solidFill>
                <a:latin typeface="+mj-lt"/>
                <a:ea typeface="+mj-ea"/>
                <a:cs typeface="+mj-cs"/>
              </a:rPr>
              <a:t>, 2023, %)</a:t>
            </a:r>
          </a:p>
        </p:txBody>
      </p:sp>
      <p:grpSp>
        <p:nvGrpSpPr>
          <p:cNvPr id="11" name="Group 10">
            <a:extLst>
              <a:ext uri="{FF2B5EF4-FFF2-40B4-BE49-F238E27FC236}">
                <a16:creationId xmlns:a16="http://schemas.microsoft.com/office/drawing/2014/main" id="{032D8612-31EB-44CF-A1D0-14FD4C70542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2984992"/>
            <a:ext cx="731521" cy="673460"/>
            <a:chOff x="3940602" y="308034"/>
            <a:chExt cx="2116791" cy="3428999"/>
          </a:xfrm>
          <a:solidFill>
            <a:schemeClr val="accent4"/>
          </a:solidFill>
        </p:grpSpPr>
        <p:sp>
          <p:nvSpPr>
            <p:cNvPr id="12" name="Rectangle 11">
              <a:extLst>
                <a:ext uri="{FF2B5EF4-FFF2-40B4-BE49-F238E27FC236}">
                  <a16:creationId xmlns:a16="http://schemas.microsoft.com/office/drawing/2014/main" id="{F19A4A0F-1B59-4DB0-9764-D10936E9877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940602"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F399A70F-F8CD-4992-9EF5-6CF15472E73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715626"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48F4FEDC-6D80-458C-A665-075D9B9500F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90650"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6" name="Rectangle 15">
            <a:extLst>
              <a:ext uri="{FF2B5EF4-FFF2-40B4-BE49-F238E27FC236}">
                <a16:creationId xmlns:a16="http://schemas.microsoft.com/office/drawing/2014/main" id="{B81933D1-5615-42C7-9C0B-4EB7105CCE2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0697670" y="0"/>
            <a:ext cx="149433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19C9EAEA-39D0-4B0E-A0EB-51E7B26740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5810" y="391886"/>
            <a:ext cx="6009366" cy="6017078"/>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map of different colored areas&#10;&#10;AI-generated content may be incorrect.">
            <a:extLst>
              <a:ext uri="{FF2B5EF4-FFF2-40B4-BE49-F238E27FC236}">
                <a16:creationId xmlns:a16="http://schemas.microsoft.com/office/drawing/2014/main" id="{01D1F006-A5F9-FC8B-EA01-3AAD820FD89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922492" y="1240584"/>
            <a:ext cx="5536001" cy="4318079"/>
          </a:xfrm>
          <a:prstGeom prst="rect">
            <a:avLst/>
          </a:prstGeom>
        </p:spPr>
      </p:pic>
    </p:spTree>
    <p:extLst>
      <p:ext uri="{BB962C8B-B14F-4D97-AF65-F5344CB8AC3E}">
        <p14:creationId xmlns:p14="http://schemas.microsoft.com/office/powerpoint/2010/main" val="133394775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4D739D-2758-6FEC-663D-8EFAB29C1A3A}"/>
              </a:ext>
            </a:extLst>
          </p:cNvPr>
          <p:cNvSpPr>
            <a:spLocks noGrp="1"/>
          </p:cNvSpPr>
          <p:nvPr>
            <p:ph type="title"/>
          </p:nvPr>
        </p:nvSpPr>
        <p:spPr>
          <a:xfrm>
            <a:off x="1668781" y="294704"/>
            <a:ext cx="9767252" cy="1280890"/>
          </a:xfrm>
        </p:spPr>
        <p:txBody>
          <a:bodyPr>
            <a:normAutofit fontScale="90000"/>
          </a:bodyPr>
          <a:lstStyle/>
          <a:p>
            <a:r>
              <a:rPr lang="en-GB" noProof="0" dirty="0"/>
              <a:t>Share of energy expenditure</a:t>
            </a:r>
            <a:r>
              <a:rPr lang="hu-HU" noProof="0" dirty="0"/>
              <a:t>s</a:t>
            </a:r>
            <a:r>
              <a:rPr lang="en-GB" noProof="0" dirty="0"/>
              <a:t> by energy ratings of buildings (EAR, 2023, %)</a:t>
            </a:r>
          </a:p>
        </p:txBody>
      </p:sp>
      <p:graphicFrame>
        <p:nvGraphicFramePr>
          <p:cNvPr id="4" name="Content Placeholder 3">
            <a:extLst>
              <a:ext uri="{FF2B5EF4-FFF2-40B4-BE49-F238E27FC236}">
                <a16:creationId xmlns:a16="http://schemas.microsoft.com/office/drawing/2014/main" id="{A1CB1EC5-C3BE-0FAE-D23F-6C645C21B60B}"/>
              </a:ext>
            </a:extLst>
          </p:cNvPr>
          <p:cNvGraphicFramePr>
            <a:graphicFrameLocks noGrp="1"/>
          </p:cNvGraphicFramePr>
          <p:nvPr>
            <p:ph idx="1"/>
            <p:extLst>
              <p:ext uri="{D42A27DB-BD31-4B8C-83A1-F6EECF244321}">
                <p14:modId xmlns:p14="http://schemas.microsoft.com/office/powerpoint/2010/main" val="3683689328"/>
              </p:ext>
            </p:extLst>
          </p:nvPr>
        </p:nvGraphicFramePr>
        <p:xfrm>
          <a:off x="1805940" y="1575594"/>
          <a:ext cx="10092689" cy="5270019"/>
        </p:xfrm>
        <a:graphic>
          <a:graphicData uri="http://schemas.openxmlformats.org/drawingml/2006/table">
            <a:tbl>
              <a:tblPr firstRow="1" firstCol="1" bandRow="1">
                <a:tableStyleId>{5940675A-B579-460E-94D1-54222C63F5DA}</a:tableStyleId>
              </a:tblPr>
              <a:tblGrid>
                <a:gridCol w="1856594">
                  <a:extLst>
                    <a:ext uri="{9D8B030D-6E8A-4147-A177-3AD203B41FA5}">
                      <a16:colId xmlns:a16="http://schemas.microsoft.com/office/drawing/2014/main" val="2342737223"/>
                    </a:ext>
                  </a:extLst>
                </a:gridCol>
                <a:gridCol w="1477144">
                  <a:extLst>
                    <a:ext uri="{9D8B030D-6E8A-4147-A177-3AD203B41FA5}">
                      <a16:colId xmlns:a16="http://schemas.microsoft.com/office/drawing/2014/main" val="1883062001"/>
                    </a:ext>
                  </a:extLst>
                </a:gridCol>
                <a:gridCol w="1477144">
                  <a:extLst>
                    <a:ext uri="{9D8B030D-6E8A-4147-A177-3AD203B41FA5}">
                      <a16:colId xmlns:a16="http://schemas.microsoft.com/office/drawing/2014/main" val="4141193876"/>
                    </a:ext>
                  </a:extLst>
                </a:gridCol>
                <a:gridCol w="1477144">
                  <a:extLst>
                    <a:ext uri="{9D8B030D-6E8A-4147-A177-3AD203B41FA5}">
                      <a16:colId xmlns:a16="http://schemas.microsoft.com/office/drawing/2014/main" val="1053053986"/>
                    </a:ext>
                  </a:extLst>
                </a:gridCol>
                <a:gridCol w="1477144">
                  <a:extLst>
                    <a:ext uri="{9D8B030D-6E8A-4147-A177-3AD203B41FA5}">
                      <a16:colId xmlns:a16="http://schemas.microsoft.com/office/drawing/2014/main" val="2539587854"/>
                    </a:ext>
                  </a:extLst>
                </a:gridCol>
                <a:gridCol w="1477144">
                  <a:extLst>
                    <a:ext uri="{9D8B030D-6E8A-4147-A177-3AD203B41FA5}">
                      <a16:colId xmlns:a16="http://schemas.microsoft.com/office/drawing/2014/main" val="1948303358"/>
                    </a:ext>
                  </a:extLst>
                </a:gridCol>
                <a:gridCol w="850375">
                  <a:extLst>
                    <a:ext uri="{9D8B030D-6E8A-4147-A177-3AD203B41FA5}">
                      <a16:colId xmlns:a16="http://schemas.microsoft.com/office/drawing/2014/main" val="4102568785"/>
                    </a:ext>
                  </a:extLst>
                </a:gridCol>
              </a:tblGrid>
              <a:tr h="265747">
                <a:tc>
                  <a:txBody>
                    <a:bodyPr/>
                    <a:lstStyle/>
                    <a:p>
                      <a:pPr>
                        <a:lnSpc>
                          <a:spcPct val="115000"/>
                        </a:lnSpc>
                        <a:spcAft>
                          <a:spcPts val="800"/>
                        </a:spcAft>
                        <a:buNone/>
                      </a:pPr>
                      <a:r>
                        <a:rPr lang="en-GB" sz="1800" kern="0" noProof="0" dirty="0">
                          <a:effectLst/>
                        </a:rPr>
                        <a:t> </a:t>
                      </a:r>
                      <a:endParaRPr lang="en-GB" sz="28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b"/>
                </a:tc>
                <a:tc>
                  <a:txBody>
                    <a:bodyPr/>
                    <a:lstStyle/>
                    <a:p>
                      <a:pPr algn="ctr">
                        <a:lnSpc>
                          <a:spcPct val="115000"/>
                        </a:lnSpc>
                        <a:spcAft>
                          <a:spcPts val="800"/>
                        </a:spcAft>
                        <a:buNone/>
                      </a:pPr>
                      <a:r>
                        <a:rPr lang="en-GB" sz="1800" b="1" kern="0" noProof="0" dirty="0">
                          <a:effectLst/>
                        </a:rPr>
                        <a:t>1st quintile</a:t>
                      </a:r>
                      <a:endParaRPr lang="en-GB" sz="2800" b="1"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ctr"/>
                </a:tc>
                <a:tc>
                  <a:txBody>
                    <a:bodyPr/>
                    <a:lstStyle/>
                    <a:p>
                      <a:pPr algn="ctr">
                        <a:lnSpc>
                          <a:spcPct val="115000"/>
                        </a:lnSpc>
                        <a:spcAft>
                          <a:spcPts val="800"/>
                        </a:spcAft>
                        <a:buNone/>
                      </a:pPr>
                      <a:r>
                        <a:rPr lang="en-GB" sz="1800" b="1" kern="0" noProof="0" dirty="0">
                          <a:effectLst/>
                        </a:rPr>
                        <a:t>2nd quintile</a:t>
                      </a:r>
                      <a:endParaRPr lang="en-GB" sz="2800" b="1"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ctr"/>
                </a:tc>
                <a:tc>
                  <a:txBody>
                    <a:bodyPr/>
                    <a:lstStyle/>
                    <a:p>
                      <a:pPr algn="ctr">
                        <a:lnSpc>
                          <a:spcPct val="115000"/>
                        </a:lnSpc>
                        <a:spcAft>
                          <a:spcPts val="800"/>
                        </a:spcAft>
                        <a:buNone/>
                      </a:pPr>
                      <a:r>
                        <a:rPr lang="en-GB" sz="1800" b="1" kern="0" noProof="0" dirty="0">
                          <a:effectLst/>
                        </a:rPr>
                        <a:t>3rd quintile</a:t>
                      </a:r>
                      <a:endParaRPr lang="en-GB" sz="2800" b="1"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ctr"/>
                </a:tc>
                <a:tc>
                  <a:txBody>
                    <a:bodyPr/>
                    <a:lstStyle/>
                    <a:p>
                      <a:pPr algn="ctr">
                        <a:lnSpc>
                          <a:spcPct val="115000"/>
                        </a:lnSpc>
                        <a:spcAft>
                          <a:spcPts val="800"/>
                        </a:spcAft>
                        <a:buNone/>
                      </a:pPr>
                      <a:r>
                        <a:rPr lang="en-GB" sz="1800" b="1" kern="0" noProof="0" dirty="0">
                          <a:effectLst/>
                        </a:rPr>
                        <a:t>4th quintile</a:t>
                      </a:r>
                      <a:endParaRPr lang="en-GB" sz="2800" b="1"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ctr"/>
                </a:tc>
                <a:tc>
                  <a:txBody>
                    <a:bodyPr/>
                    <a:lstStyle/>
                    <a:p>
                      <a:pPr algn="ctr">
                        <a:lnSpc>
                          <a:spcPct val="115000"/>
                        </a:lnSpc>
                        <a:spcAft>
                          <a:spcPts val="800"/>
                        </a:spcAft>
                        <a:buNone/>
                      </a:pPr>
                      <a:r>
                        <a:rPr lang="en-GB" sz="1800" b="1" kern="0" noProof="0" dirty="0">
                          <a:effectLst/>
                        </a:rPr>
                        <a:t>5th quintile</a:t>
                      </a:r>
                      <a:endParaRPr lang="en-GB" sz="2800" b="1"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ctr"/>
                </a:tc>
                <a:tc>
                  <a:txBody>
                    <a:bodyPr/>
                    <a:lstStyle/>
                    <a:p>
                      <a:pPr algn="ctr">
                        <a:lnSpc>
                          <a:spcPct val="115000"/>
                        </a:lnSpc>
                        <a:spcAft>
                          <a:spcPts val="800"/>
                        </a:spcAft>
                        <a:buNone/>
                      </a:pPr>
                      <a:r>
                        <a:rPr lang="en-GB" sz="1800" b="1" kern="0" noProof="0" dirty="0">
                          <a:effectLst/>
                        </a:rPr>
                        <a:t>Total</a:t>
                      </a:r>
                      <a:endParaRPr lang="en-GB" sz="2800" b="1"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ctr"/>
                </a:tc>
                <a:extLst>
                  <a:ext uri="{0D108BD9-81ED-4DB2-BD59-A6C34878D82A}">
                    <a16:rowId xmlns:a16="http://schemas.microsoft.com/office/drawing/2014/main" val="3032495609"/>
                  </a:ext>
                </a:extLst>
              </a:tr>
              <a:tr h="265747">
                <a:tc>
                  <a:txBody>
                    <a:bodyPr/>
                    <a:lstStyle/>
                    <a:p>
                      <a:pPr>
                        <a:lnSpc>
                          <a:spcPct val="115000"/>
                        </a:lnSpc>
                        <a:spcAft>
                          <a:spcPts val="800"/>
                        </a:spcAft>
                        <a:buNone/>
                      </a:pPr>
                      <a:r>
                        <a:rPr lang="en-GB" sz="1800" kern="0" noProof="0" dirty="0">
                          <a:effectLst/>
                        </a:rPr>
                        <a:t> </a:t>
                      </a:r>
                      <a:endParaRPr lang="en-GB" sz="28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b"/>
                </a:tc>
                <a:tc gridSpan="6">
                  <a:txBody>
                    <a:bodyPr/>
                    <a:lstStyle/>
                    <a:p>
                      <a:pPr algn="ctr">
                        <a:lnSpc>
                          <a:spcPct val="115000"/>
                        </a:lnSpc>
                        <a:spcAft>
                          <a:spcPts val="800"/>
                        </a:spcAft>
                        <a:buNone/>
                      </a:pPr>
                      <a:r>
                        <a:rPr lang="en-GB" sz="1800" b="1" kern="0" noProof="0" dirty="0" err="1">
                          <a:effectLst/>
                        </a:rPr>
                        <a:t>M</a:t>
                      </a:r>
                      <a:r>
                        <a:rPr lang="en-GB" sz="1800" b="1" kern="0" baseline="-25000" noProof="0" dirty="0" err="1">
                          <a:effectLst/>
                        </a:rPr>
                        <a:t>quintiles</a:t>
                      </a:r>
                      <a:r>
                        <a:rPr lang="en-GB" sz="1800" b="1" kern="0" noProof="0" dirty="0">
                          <a:effectLst/>
                        </a:rPr>
                        <a:t>*</a:t>
                      </a:r>
                      <a:endParaRPr lang="en-GB" sz="2800" b="1"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ctr"/>
                </a:tc>
                <a:tc hMerge="1">
                  <a:txBody>
                    <a:bodyPr/>
                    <a:lstStyle/>
                    <a:p>
                      <a:endParaRPr lang="hu-HU"/>
                    </a:p>
                  </a:txBody>
                  <a:tcPr/>
                </a:tc>
                <a:tc hMerge="1">
                  <a:txBody>
                    <a:bodyPr/>
                    <a:lstStyle/>
                    <a:p>
                      <a:endParaRPr lang="hu-HU"/>
                    </a:p>
                  </a:txBody>
                  <a:tcPr/>
                </a:tc>
                <a:tc hMerge="1">
                  <a:txBody>
                    <a:bodyPr/>
                    <a:lstStyle/>
                    <a:p>
                      <a:endParaRPr lang="hu-HU"/>
                    </a:p>
                  </a:txBody>
                  <a:tcPr/>
                </a:tc>
                <a:tc hMerge="1">
                  <a:txBody>
                    <a:bodyPr/>
                    <a:lstStyle/>
                    <a:p>
                      <a:endParaRPr lang="hu-HU"/>
                    </a:p>
                  </a:txBody>
                  <a:tcPr/>
                </a:tc>
                <a:tc hMerge="1">
                  <a:txBody>
                    <a:bodyPr/>
                    <a:lstStyle/>
                    <a:p>
                      <a:endParaRPr lang="hu-HU"/>
                    </a:p>
                  </a:txBody>
                  <a:tcPr/>
                </a:tc>
                <a:extLst>
                  <a:ext uri="{0D108BD9-81ED-4DB2-BD59-A6C34878D82A}">
                    <a16:rowId xmlns:a16="http://schemas.microsoft.com/office/drawing/2014/main" val="3408300204"/>
                  </a:ext>
                </a:extLst>
              </a:tr>
              <a:tr h="781839">
                <a:tc>
                  <a:txBody>
                    <a:bodyPr/>
                    <a:lstStyle/>
                    <a:p>
                      <a:pPr algn="ctr">
                        <a:lnSpc>
                          <a:spcPct val="115000"/>
                        </a:lnSpc>
                        <a:spcAft>
                          <a:spcPts val="800"/>
                        </a:spcAft>
                        <a:buNone/>
                      </a:pPr>
                      <a:r>
                        <a:rPr lang="en-GB" sz="1800" b="1" kern="0" noProof="0" dirty="0">
                          <a:effectLst/>
                        </a:rPr>
                        <a:t>AA++, AA+, AA, BB, CC, DD, EE</a:t>
                      </a:r>
                      <a:endParaRPr lang="en-GB" sz="2800" b="1"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ctr"/>
                </a:tc>
                <a:tc>
                  <a:txBody>
                    <a:bodyPr/>
                    <a:lstStyle/>
                    <a:p>
                      <a:pPr algn="r">
                        <a:lnSpc>
                          <a:spcPct val="115000"/>
                        </a:lnSpc>
                        <a:spcAft>
                          <a:spcPts val="800"/>
                        </a:spcAft>
                        <a:buNone/>
                      </a:pPr>
                      <a:r>
                        <a:rPr lang="en-GB" sz="1800" kern="100" noProof="0" dirty="0">
                          <a:effectLst/>
                        </a:rPr>
                        <a:t>9.53</a:t>
                      </a:r>
                      <a:endParaRPr lang="en-GB" sz="28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ctr"/>
                </a:tc>
                <a:tc>
                  <a:txBody>
                    <a:bodyPr/>
                    <a:lstStyle/>
                    <a:p>
                      <a:pPr algn="r">
                        <a:lnSpc>
                          <a:spcPct val="115000"/>
                        </a:lnSpc>
                        <a:spcAft>
                          <a:spcPts val="800"/>
                        </a:spcAft>
                        <a:buNone/>
                      </a:pPr>
                      <a:r>
                        <a:rPr lang="en-GB" sz="1800" kern="100" noProof="0" dirty="0">
                          <a:effectLst/>
                        </a:rPr>
                        <a:t>5.75</a:t>
                      </a:r>
                      <a:endParaRPr lang="en-GB" sz="28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ctr"/>
                </a:tc>
                <a:tc>
                  <a:txBody>
                    <a:bodyPr/>
                    <a:lstStyle/>
                    <a:p>
                      <a:pPr algn="r">
                        <a:lnSpc>
                          <a:spcPct val="115000"/>
                        </a:lnSpc>
                        <a:spcAft>
                          <a:spcPts val="800"/>
                        </a:spcAft>
                        <a:buNone/>
                      </a:pPr>
                      <a:r>
                        <a:rPr lang="en-GB" sz="1800" kern="100" noProof="0" dirty="0">
                          <a:effectLst/>
                        </a:rPr>
                        <a:t>5.02</a:t>
                      </a:r>
                      <a:endParaRPr lang="en-GB" sz="28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ctr"/>
                </a:tc>
                <a:tc>
                  <a:txBody>
                    <a:bodyPr/>
                    <a:lstStyle/>
                    <a:p>
                      <a:pPr algn="r">
                        <a:lnSpc>
                          <a:spcPct val="115000"/>
                        </a:lnSpc>
                        <a:spcAft>
                          <a:spcPts val="800"/>
                        </a:spcAft>
                        <a:buNone/>
                      </a:pPr>
                      <a:r>
                        <a:rPr lang="en-GB" sz="1800" kern="100" noProof="0" dirty="0">
                          <a:effectLst/>
                        </a:rPr>
                        <a:t>4.60</a:t>
                      </a:r>
                      <a:endParaRPr lang="en-GB" sz="28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ctr"/>
                </a:tc>
                <a:tc>
                  <a:txBody>
                    <a:bodyPr/>
                    <a:lstStyle/>
                    <a:p>
                      <a:pPr algn="r">
                        <a:lnSpc>
                          <a:spcPct val="115000"/>
                        </a:lnSpc>
                        <a:spcAft>
                          <a:spcPts val="800"/>
                        </a:spcAft>
                        <a:buNone/>
                      </a:pPr>
                      <a:r>
                        <a:rPr lang="en-GB" sz="1800" kern="100" noProof="0" dirty="0">
                          <a:effectLst/>
                        </a:rPr>
                        <a:t>3.16</a:t>
                      </a:r>
                      <a:endParaRPr lang="en-GB" sz="28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ctr"/>
                </a:tc>
                <a:tc>
                  <a:txBody>
                    <a:bodyPr/>
                    <a:lstStyle/>
                    <a:p>
                      <a:pPr algn="r">
                        <a:lnSpc>
                          <a:spcPct val="115000"/>
                        </a:lnSpc>
                        <a:spcAft>
                          <a:spcPts val="800"/>
                        </a:spcAft>
                        <a:buNone/>
                      </a:pPr>
                      <a:r>
                        <a:rPr lang="en-GB" sz="1800" kern="0" noProof="0" dirty="0">
                          <a:effectLst/>
                        </a:rPr>
                        <a:t>4.67</a:t>
                      </a:r>
                      <a:endParaRPr lang="en-GB" sz="28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ctr"/>
                </a:tc>
                <a:extLst>
                  <a:ext uri="{0D108BD9-81ED-4DB2-BD59-A6C34878D82A}">
                    <a16:rowId xmlns:a16="http://schemas.microsoft.com/office/drawing/2014/main" val="1389806573"/>
                  </a:ext>
                </a:extLst>
              </a:tr>
              <a:tr h="265747">
                <a:tc>
                  <a:txBody>
                    <a:bodyPr/>
                    <a:lstStyle/>
                    <a:p>
                      <a:pPr algn="ctr">
                        <a:lnSpc>
                          <a:spcPct val="115000"/>
                        </a:lnSpc>
                        <a:spcAft>
                          <a:spcPts val="800"/>
                        </a:spcAft>
                        <a:buNone/>
                      </a:pPr>
                      <a:r>
                        <a:rPr lang="en-GB" sz="1800" b="1" kern="0" noProof="0" dirty="0">
                          <a:effectLst/>
                        </a:rPr>
                        <a:t>2M</a:t>
                      </a:r>
                      <a:r>
                        <a:rPr lang="en-GB" sz="1800" b="1" kern="0" baseline="-25000" noProof="0" dirty="0">
                          <a:effectLst/>
                        </a:rPr>
                        <a:t>quintiles</a:t>
                      </a:r>
                      <a:endParaRPr lang="en-GB" sz="2800" b="1"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ctr"/>
                </a:tc>
                <a:tc>
                  <a:txBody>
                    <a:bodyPr/>
                    <a:lstStyle/>
                    <a:p>
                      <a:pPr algn="r">
                        <a:lnSpc>
                          <a:spcPct val="115000"/>
                        </a:lnSpc>
                        <a:spcAft>
                          <a:spcPts val="800"/>
                        </a:spcAft>
                        <a:buNone/>
                      </a:pPr>
                      <a:r>
                        <a:rPr lang="en-GB" sz="1800" kern="0" noProof="0" dirty="0">
                          <a:effectLst/>
                        </a:rPr>
                        <a:t>19.05</a:t>
                      </a:r>
                      <a:endParaRPr lang="en-GB" sz="28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b"/>
                </a:tc>
                <a:tc>
                  <a:txBody>
                    <a:bodyPr/>
                    <a:lstStyle/>
                    <a:p>
                      <a:pPr algn="r">
                        <a:lnSpc>
                          <a:spcPct val="115000"/>
                        </a:lnSpc>
                        <a:spcAft>
                          <a:spcPts val="800"/>
                        </a:spcAft>
                        <a:buNone/>
                      </a:pPr>
                      <a:r>
                        <a:rPr lang="en-GB" sz="1800" kern="0" noProof="0" dirty="0">
                          <a:effectLst/>
                        </a:rPr>
                        <a:t>11.49</a:t>
                      </a:r>
                      <a:endParaRPr lang="en-GB" sz="28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b"/>
                </a:tc>
                <a:tc>
                  <a:txBody>
                    <a:bodyPr/>
                    <a:lstStyle/>
                    <a:p>
                      <a:pPr algn="r">
                        <a:lnSpc>
                          <a:spcPct val="115000"/>
                        </a:lnSpc>
                        <a:spcAft>
                          <a:spcPts val="800"/>
                        </a:spcAft>
                        <a:buNone/>
                      </a:pPr>
                      <a:r>
                        <a:rPr lang="en-GB" sz="1800" kern="0" noProof="0" dirty="0">
                          <a:effectLst/>
                        </a:rPr>
                        <a:t>10.05</a:t>
                      </a:r>
                      <a:endParaRPr lang="en-GB" sz="28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b"/>
                </a:tc>
                <a:tc>
                  <a:txBody>
                    <a:bodyPr/>
                    <a:lstStyle/>
                    <a:p>
                      <a:pPr algn="r">
                        <a:lnSpc>
                          <a:spcPct val="115000"/>
                        </a:lnSpc>
                        <a:spcAft>
                          <a:spcPts val="800"/>
                        </a:spcAft>
                        <a:buNone/>
                      </a:pPr>
                      <a:r>
                        <a:rPr lang="en-GB" sz="1800" kern="0" noProof="0" dirty="0">
                          <a:effectLst/>
                        </a:rPr>
                        <a:t>9.20</a:t>
                      </a:r>
                      <a:endParaRPr lang="en-GB" sz="28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b"/>
                </a:tc>
                <a:tc>
                  <a:txBody>
                    <a:bodyPr/>
                    <a:lstStyle/>
                    <a:p>
                      <a:pPr algn="r">
                        <a:lnSpc>
                          <a:spcPct val="115000"/>
                        </a:lnSpc>
                        <a:spcAft>
                          <a:spcPts val="800"/>
                        </a:spcAft>
                        <a:buNone/>
                      </a:pPr>
                      <a:r>
                        <a:rPr lang="en-GB" sz="1800" kern="0" noProof="0" dirty="0">
                          <a:effectLst/>
                        </a:rPr>
                        <a:t>6.32</a:t>
                      </a:r>
                      <a:endParaRPr lang="en-GB" sz="28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b"/>
                </a:tc>
                <a:tc>
                  <a:txBody>
                    <a:bodyPr/>
                    <a:lstStyle/>
                    <a:p>
                      <a:pPr algn="r">
                        <a:lnSpc>
                          <a:spcPct val="115000"/>
                        </a:lnSpc>
                        <a:spcAft>
                          <a:spcPts val="800"/>
                        </a:spcAft>
                        <a:buNone/>
                      </a:pPr>
                      <a:r>
                        <a:rPr lang="en-GB" sz="1800" kern="0" noProof="0" dirty="0">
                          <a:effectLst/>
                        </a:rPr>
                        <a:t>9.33</a:t>
                      </a:r>
                      <a:endParaRPr lang="en-GB" sz="28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b"/>
                </a:tc>
                <a:extLst>
                  <a:ext uri="{0D108BD9-81ED-4DB2-BD59-A6C34878D82A}">
                    <a16:rowId xmlns:a16="http://schemas.microsoft.com/office/drawing/2014/main" val="1978506626"/>
                  </a:ext>
                </a:extLst>
              </a:tr>
              <a:tr h="265747">
                <a:tc>
                  <a:txBody>
                    <a:bodyPr/>
                    <a:lstStyle/>
                    <a:p>
                      <a:pPr algn="ctr">
                        <a:lnSpc>
                          <a:spcPct val="115000"/>
                        </a:lnSpc>
                        <a:spcAft>
                          <a:spcPts val="800"/>
                        </a:spcAft>
                        <a:buNone/>
                      </a:pPr>
                      <a:r>
                        <a:rPr lang="en-GB" sz="1800" b="1" kern="0" noProof="0" dirty="0">
                          <a:effectLst/>
                        </a:rPr>
                        <a:t> </a:t>
                      </a:r>
                      <a:endParaRPr lang="en-GB" sz="2800" b="1"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ctr"/>
                </a:tc>
                <a:tc gridSpan="6">
                  <a:txBody>
                    <a:bodyPr/>
                    <a:lstStyle/>
                    <a:p>
                      <a:pPr algn="ctr">
                        <a:lnSpc>
                          <a:spcPct val="115000"/>
                        </a:lnSpc>
                        <a:spcAft>
                          <a:spcPts val="800"/>
                        </a:spcAft>
                        <a:buNone/>
                      </a:pPr>
                      <a:r>
                        <a:rPr lang="en-GB" sz="1800" b="1" kern="0" noProof="0" dirty="0">
                          <a:effectLst/>
                        </a:rPr>
                        <a:t>Electricity**</a:t>
                      </a:r>
                      <a:endParaRPr lang="en-GB" sz="2800" b="1"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ctr"/>
                </a:tc>
                <a:tc hMerge="1">
                  <a:txBody>
                    <a:bodyPr/>
                    <a:lstStyle/>
                    <a:p>
                      <a:endParaRPr lang="hu-HU"/>
                    </a:p>
                  </a:txBody>
                  <a:tcPr/>
                </a:tc>
                <a:tc hMerge="1">
                  <a:txBody>
                    <a:bodyPr/>
                    <a:lstStyle/>
                    <a:p>
                      <a:endParaRPr lang="hu-HU"/>
                    </a:p>
                  </a:txBody>
                  <a:tcPr/>
                </a:tc>
                <a:tc hMerge="1">
                  <a:txBody>
                    <a:bodyPr/>
                    <a:lstStyle/>
                    <a:p>
                      <a:endParaRPr lang="hu-HU"/>
                    </a:p>
                  </a:txBody>
                  <a:tcPr/>
                </a:tc>
                <a:tc hMerge="1">
                  <a:txBody>
                    <a:bodyPr/>
                    <a:lstStyle/>
                    <a:p>
                      <a:endParaRPr lang="hu-HU"/>
                    </a:p>
                  </a:txBody>
                  <a:tcPr/>
                </a:tc>
                <a:tc hMerge="1">
                  <a:txBody>
                    <a:bodyPr/>
                    <a:lstStyle/>
                    <a:p>
                      <a:endParaRPr lang="hu-HU"/>
                    </a:p>
                  </a:txBody>
                  <a:tcPr/>
                </a:tc>
                <a:extLst>
                  <a:ext uri="{0D108BD9-81ED-4DB2-BD59-A6C34878D82A}">
                    <a16:rowId xmlns:a16="http://schemas.microsoft.com/office/drawing/2014/main" val="3590296832"/>
                  </a:ext>
                </a:extLst>
              </a:tr>
              <a:tr h="265747">
                <a:tc>
                  <a:txBody>
                    <a:bodyPr/>
                    <a:lstStyle/>
                    <a:p>
                      <a:pPr algn="ctr">
                        <a:lnSpc>
                          <a:spcPct val="115000"/>
                        </a:lnSpc>
                        <a:spcAft>
                          <a:spcPts val="800"/>
                        </a:spcAft>
                        <a:buNone/>
                      </a:pPr>
                      <a:r>
                        <a:rPr lang="en-GB" sz="1800" b="1" kern="0" noProof="0" dirty="0">
                          <a:effectLst/>
                        </a:rPr>
                        <a:t>FF</a:t>
                      </a:r>
                      <a:endParaRPr lang="en-GB" sz="2800" b="1"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ctr"/>
                </a:tc>
                <a:tc>
                  <a:txBody>
                    <a:bodyPr/>
                    <a:lstStyle/>
                    <a:p>
                      <a:pPr algn="r">
                        <a:lnSpc>
                          <a:spcPct val="115000"/>
                        </a:lnSpc>
                        <a:spcAft>
                          <a:spcPts val="800"/>
                        </a:spcAft>
                        <a:buNone/>
                      </a:pPr>
                      <a:r>
                        <a:rPr lang="en-GB" sz="1800" kern="100" noProof="0" dirty="0">
                          <a:effectLst/>
                        </a:rPr>
                        <a:t>9.53</a:t>
                      </a:r>
                      <a:endParaRPr lang="en-GB" sz="28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ctr"/>
                </a:tc>
                <a:tc>
                  <a:txBody>
                    <a:bodyPr/>
                    <a:lstStyle/>
                    <a:p>
                      <a:pPr algn="r">
                        <a:lnSpc>
                          <a:spcPct val="115000"/>
                        </a:lnSpc>
                        <a:spcAft>
                          <a:spcPts val="800"/>
                        </a:spcAft>
                        <a:buNone/>
                      </a:pPr>
                      <a:r>
                        <a:rPr lang="en-GB" sz="1800" kern="100" noProof="0" dirty="0">
                          <a:effectLst/>
                        </a:rPr>
                        <a:t>5.75</a:t>
                      </a:r>
                      <a:endParaRPr lang="en-GB" sz="28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ctr"/>
                </a:tc>
                <a:tc>
                  <a:txBody>
                    <a:bodyPr/>
                    <a:lstStyle/>
                    <a:p>
                      <a:pPr algn="r">
                        <a:lnSpc>
                          <a:spcPct val="115000"/>
                        </a:lnSpc>
                        <a:spcAft>
                          <a:spcPts val="800"/>
                        </a:spcAft>
                        <a:buNone/>
                      </a:pPr>
                      <a:r>
                        <a:rPr lang="en-GB" sz="1800" kern="100" noProof="0" dirty="0">
                          <a:effectLst/>
                        </a:rPr>
                        <a:t>5.02</a:t>
                      </a:r>
                      <a:endParaRPr lang="en-GB" sz="28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ctr"/>
                </a:tc>
                <a:tc>
                  <a:txBody>
                    <a:bodyPr/>
                    <a:lstStyle/>
                    <a:p>
                      <a:pPr algn="r">
                        <a:lnSpc>
                          <a:spcPct val="115000"/>
                        </a:lnSpc>
                        <a:spcAft>
                          <a:spcPts val="800"/>
                        </a:spcAft>
                        <a:buNone/>
                      </a:pPr>
                      <a:r>
                        <a:rPr lang="en-GB" sz="1800" kern="100" noProof="0" dirty="0">
                          <a:effectLst/>
                        </a:rPr>
                        <a:t>4.60</a:t>
                      </a:r>
                      <a:endParaRPr lang="en-GB" sz="28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ctr"/>
                </a:tc>
                <a:tc>
                  <a:txBody>
                    <a:bodyPr/>
                    <a:lstStyle/>
                    <a:p>
                      <a:pPr algn="r">
                        <a:lnSpc>
                          <a:spcPct val="115000"/>
                        </a:lnSpc>
                        <a:spcAft>
                          <a:spcPts val="800"/>
                        </a:spcAft>
                        <a:buNone/>
                      </a:pPr>
                      <a:r>
                        <a:rPr lang="en-GB" sz="1800" kern="100" noProof="0" dirty="0">
                          <a:effectLst/>
                        </a:rPr>
                        <a:t>3.22</a:t>
                      </a:r>
                      <a:endParaRPr lang="en-GB" sz="28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ctr"/>
                </a:tc>
                <a:tc>
                  <a:txBody>
                    <a:bodyPr/>
                    <a:lstStyle/>
                    <a:p>
                      <a:pPr algn="r">
                        <a:lnSpc>
                          <a:spcPct val="115000"/>
                        </a:lnSpc>
                        <a:spcAft>
                          <a:spcPts val="800"/>
                        </a:spcAft>
                        <a:buNone/>
                      </a:pPr>
                      <a:r>
                        <a:rPr lang="en-GB" sz="1800" kern="100" noProof="0" dirty="0">
                          <a:effectLst/>
                        </a:rPr>
                        <a:t>4.67</a:t>
                      </a:r>
                      <a:endParaRPr lang="en-GB" sz="28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ctr"/>
                </a:tc>
                <a:extLst>
                  <a:ext uri="{0D108BD9-81ED-4DB2-BD59-A6C34878D82A}">
                    <a16:rowId xmlns:a16="http://schemas.microsoft.com/office/drawing/2014/main" val="3744397376"/>
                  </a:ext>
                </a:extLst>
              </a:tr>
              <a:tr h="265747">
                <a:tc>
                  <a:txBody>
                    <a:bodyPr/>
                    <a:lstStyle/>
                    <a:p>
                      <a:pPr algn="ctr">
                        <a:lnSpc>
                          <a:spcPct val="115000"/>
                        </a:lnSpc>
                        <a:spcAft>
                          <a:spcPts val="800"/>
                        </a:spcAft>
                        <a:buNone/>
                      </a:pPr>
                      <a:r>
                        <a:rPr lang="en-GB" sz="1800" b="1" kern="0" noProof="0" dirty="0">
                          <a:effectLst/>
                        </a:rPr>
                        <a:t>GG</a:t>
                      </a:r>
                      <a:endParaRPr lang="en-GB" sz="2800" b="1"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ctr"/>
                </a:tc>
                <a:tc>
                  <a:txBody>
                    <a:bodyPr/>
                    <a:lstStyle/>
                    <a:p>
                      <a:pPr algn="r">
                        <a:lnSpc>
                          <a:spcPct val="115000"/>
                        </a:lnSpc>
                        <a:spcAft>
                          <a:spcPts val="800"/>
                        </a:spcAft>
                        <a:buNone/>
                      </a:pPr>
                      <a:r>
                        <a:rPr lang="en-GB" sz="1800" kern="100" noProof="0" dirty="0">
                          <a:effectLst/>
                        </a:rPr>
                        <a:t>9.53</a:t>
                      </a:r>
                      <a:endParaRPr lang="en-GB" sz="28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ctr"/>
                </a:tc>
                <a:tc>
                  <a:txBody>
                    <a:bodyPr/>
                    <a:lstStyle/>
                    <a:p>
                      <a:pPr algn="r">
                        <a:lnSpc>
                          <a:spcPct val="115000"/>
                        </a:lnSpc>
                        <a:spcAft>
                          <a:spcPts val="800"/>
                        </a:spcAft>
                        <a:buNone/>
                      </a:pPr>
                      <a:r>
                        <a:rPr lang="en-GB" sz="1800" kern="100" noProof="0" dirty="0">
                          <a:effectLst/>
                        </a:rPr>
                        <a:t>7.10</a:t>
                      </a:r>
                      <a:endParaRPr lang="en-GB" sz="28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ctr"/>
                </a:tc>
                <a:tc>
                  <a:txBody>
                    <a:bodyPr/>
                    <a:lstStyle/>
                    <a:p>
                      <a:pPr algn="r">
                        <a:lnSpc>
                          <a:spcPct val="115000"/>
                        </a:lnSpc>
                        <a:spcAft>
                          <a:spcPts val="800"/>
                        </a:spcAft>
                        <a:buNone/>
                      </a:pPr>
                      <a:r>
                        <a:rPr lang="en-GB" sz="1800" kern="100" noProof="0" dirty="0">
                          <a:effectLst/>
                        </a:rPr>
                        <a:t>6.94</a:t>
                      </a:r>
                      <a:endParaRPr lang="en-GB" sz="28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ctr"/>
                </a:tc>
                <a:tc>
                  <a:txBody>
                    <a:bodyPr/>
                    <a:lstStyle/>
                    <a:p>
                      <a:pPr algn="r">
                        <a:lnSpc>
                          <a:spcPct val="115000"/>
                        </a:lnSpc>
                        <a:spcAft>
                          <a:spcPts val="800"/>
                        </a:spcAft>
                        <a:buNone/>
                      </a:pPr>
                      <a:r>
                        <a:rPr lang="en-GB" sz="1800" kern="100" noProof="0" dirty="0">
                          <a:effectLst/>
                        </a:rPr>
                        <a:t>8.08</a:t>
                      </a:r>
                      <a:endParaRPr lang="en-GB" sz="28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ctr"/>
                </a:tc>
                <a:tc>
                  <a:txBody>
                    <a:bodyPr/>
                    <a:lstStyle/>
                    <a:p>
                      <a:pPr algn="r">
                        <a:lnSpc>
                          <a:spcPct val="115000"/>
                        </a:lnSpc>
                        <a:spcAft>
                          <a:spcPts val="800"/>
                        </a:spcAft>
                        <a:buNone/>
                      </a:pPr>
                      <a:r>
                        <a:rPr lang="en-GB" sz="1800" kern="100" noProof="0" dirty="0">
                          <a:effectLst/>
                        </a:rPr>
                        <a:t>7.48</a:t>
                      </a:r>
                      <a:endParaRPr lang="en-GB" sz="28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ctr">
                    <a:solidFill>
                      <a:schemeClr val="bg1">
                        <a:lumMod val="75000"/>
                      </a:schemeClr>
                    </a:solidFill>
                  </a:tcPr>
                </a:tc>
                <a:tc>
                  <a:txBody>
                    <a:bodyPr/>
                    <a:lstStyle/>
                    <a:p>
                      <a:pPr algn="r">
                        <a:lnSpc>
                          <a:spcPct val="115000"/>
                        </a:lnSpc>
                        <a:spcAft>
                          <a:spcPts val="800"/>
                        </a:spcAft>
                        <a:buNone/>
                      </a:pPr>
                      <a:r>
                        <a:rPr lang="en-GB" sz="1800" kern="100" noProof="0" dirty="0">
                          <a:effectLst/>
                        </a:rPr>
                        <a:t>7.24</a:t>
                      </a:r>
                      <a:endParaRPr lang="en-GB" sz="28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ctr"/>
                </a:tc>
                <a:extLst>
                  <a:ext uri="{0D108BD9-81ED-4DB2-BD59-A6C34878D82A}">
                    <a16:rowId xmlns:a16="http://schemas.microsoft.com/office/drawing/2014/main" val="1289271837"/>
                  </a:ext>
                </a:extLst>
              </a:tr>
              <a:tr h="265747">
                <a:tc>
                  <a:txBody>
                    <a:bodyPr/>
                    <a:lstStyle/>
                    <a:p>
                      <a:pPr algn="ctr">
                        <a:lnSpc>
                          <a:spcPct val="115000"/>
                        </a:lnSpc>
                        <a:spcAft>
                          <a:spcPts val="800"/>
                        </a:spcAft>
                        <a:buNone/>
                      </a:pPr>
                      <a:r>
                        <a:rPr lang="en-GB" sz="1800" b="1" kern="0" noProof="0" dirty="0">
                          <a:effectLst/>
                        </a:rPr>
                        <a:t>HH</a:t>
                      </a:r>
                      <a:endParaRPr lang="en-GB" sz="2800" b="1"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ctr"/>
                </a:tc>
                <a:tc>
                  <a:txBody>
                    <a:bodyPr/>
                    <a:lstStyle/>
                    <a:p>
                      <a:pPr algn="r">
                        <a:lnSpc>
                          <a:spcPct val="115000"/>
                        </a:lnSpc>
                        <a:spcAft>
                          <a:spcPts val="800"/>
                        </a:spcAft>
                        <a:buNone/>
                      </a:pPr>
                      <a:r>
                        <a:rPr lang="en-GB" sz="1800" kern="100" noProof="0" dirty="0">
                          <a:effectLst/>
                        </a:rPr>
                        <a:t>21.68</a:t>
                      </a:r>
                      <a:endParaRPr lang="en-GB" sz="28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ctr">
                    <a:solidFill>
                      <a:schemeClr val="bg1">
                        <a:lumMod val="75000"/>
                      </a:schemeClr>
                    </a:solidFill>
                  </a:tcPr>
                </a:tc>
                <a:tc>
                  <a:txBody>
                    <a:bodyPr/>
                    <a:lstStyle/>
                    <a:p>
                      <a:pPr algn="r">
                        <a:lnSpc>
                          <a:spcPct val="115000"/>
                        </a:lnSpc>
                        <a:spcAft>
                          <a:spcPts val="800"/>
                        </a:spcAft>
                        <a:buNone/>
                      </a:pPr>
                      <a:r>
                        <a:rPr lang="en-GB" sz="1800" kern="100" noProof="0" dirty="0">
                          <a:effectLst/>
                        </a:rPr>
                        <a:t>14.86</a:t>
                      </a:r>
                      <a:endParaRPr lang="en-GB" sz="28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ctr">
                    <a:solidFill>
                      <a:schemeClr val="bg1">
                        <a:lumMod val="75000"/>
                      </a:schemeClr>
                    </a:solidFill>
                  </a:tcPr>
                </a:tc>
                <a:tc>
                  <a:txBody>
                    <a:bodyPr/>
                    <a:lstStyle/>
                    <a:p>
                      <a:pPr algn="r">
                        <a:lnSpc>
                          <a:spcPct val="115000"/>
                        </a:lnSpc>
                        <a:spcAft>
                          <a:spcPts val="800"/>
                        </a:spcAft>
                        <a:buNone/>
                      </a:pPr>
                      <a:r>
                        <a:rPr lang="en-GB" sz="1800" kern="100" noProof="0" dirty="0">
                          <a:effectLst/>
                        </a:rPr>
                        <a:t>13.89</a:t>
                      </a:r>
                      <a:endParaRPr lang="en-GB" sz="28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ctr">
                    <a:solidFill>
                      <a:schemeClr val="bg1">
                        <a:lumMod val="75000"/>
                      </a:schemeClr>
                    </a:solidFill>
                  </a:tcPr>
                </a:tc>
                <a:tc>
                  <a:txBody>
                    <a:bodyPr/>
                    <a:lstStyle/>
                    <a:p>
                      <a:pPr algn="r">
                        <a:lnSpc>
                          <a:spcPct val="115000"/>
                        </a:lnSpc>
                        <a:spcAft>
                          <a:spcPts val="800"/>
                        </a:spcAft>
                        <a:buNone/>
                      </a:pPr>
                      <a:r>
                        <a:rPr lang="en-GB" sz="1800" kern="100" noProof="0" dirty="0">
                          <a:effectLst/>
                        </a:rPr>
                        <a:t>14.85</a:t>
                      </a:r>
                      <a:endParaRPr lang="en-GB" sz="28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ctr">
                    <a:solidFill>
                      <a:schemeClr val="bg1">
                        <a:lumMod val="75000"/>
                      </a:schemeClr>
                    </a:solidFill>
                  </a:tcPr>
                </a:tc>
                <a:tc>
                  <a:txBody>
                    <a:bodyPr/>
                    <a:lstStyle/>
                    <a:p>
                      <a:pPr algn="r">
                        <a:lnSpc>
                          <a:spcPct val="115000"/>
                        </a:lnSpc>
                        <a:spcAft>
                          <a:spcPts val="800"/>
                        </a:spcAft>
                        <a:buNone/>
                      </a:pPr>
                      <a:r>
                        <a:rPr lang="en-GB" sz="1800" kern="100" noProof="0" dirty="0">
                          <a:effectLst/>
                        </a:rPr>
                        <a:t>12.60</a:t>
                      </a:r>
                      <a:endParaRPr lang="en-GB" sz="28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ctr">
                    <a:solidFill>
                      <a:schemeClr val="bg1">
                        <a:lumMod val="75000"/>
                      </a:schemeClr>
                    </a:solidFill>
                  </a:tcPr>
                </a:tc>
                <a:tc>
                  <a:txBody>
                    <a:bodyPr/>
                    <a:lstStyle/>
                    <a:p>
                      <a:pPr algn="r">
                        <a:lnSpc>
                          <a:spcPct val="115000"/>
                        </a:lnSpc>
                        <a:spcAft>
                          <a:spcPts val="800"/>
                        </a:spcAft>
                        <a:buNone/>
                      </a:pPr>
                      <a:r>
                        <a:rPr lang="en-GB" sz="1800" kern="100" noProof="0" dirty="0">
                          <a:effectLst/>
                        </a:rPr>
                        <a:t>13.89</a:t>
                      </a:r>
                      <a:endParaRPr lang="en-GB" sz="28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ctr">
                    <a:solidFill>
                      <a:schemeClr val="bg1">
                        <a:lumMod val="75000"/>
                      </a:schemeClr>
                    </a:solidFill>
                  </a:tcPr>
                </a:tc>
                <a:extLst>
                  <a:ext uri="{0D108BD9-81ED-4DB2-BD59-A6C34878D82A}">
                    <a16:rowId xmlns:a16="http://schemas.microsoft.com/office/drawing/2014/main" val="2444311737"/>
                  </a:ext>
                </a:extLst>
              </a:tr>
              <a:tr h="265747">
                <a:tc>
                  <a:txBody>
                    <a:bodyPr/>
                    <a:lstStyle/>
                    <a:p>
                      <a:pPr algn="ctr">
                        <a:lnSpc>
                          <a:spcPct val="115000"/>
                        </a:lnSpc>
                        <a:spcAft>
                          <a:spcPts val="800"/>
                        </a:spcAft>
                        <a:buNone/>
                      </a:pPr>
                      <a:r>
                        <a:rPr lang="en-GB" sz="1800" b="1" kern="0" noProof="0" dirty="0">
                          <a:effectLst/>
                        </a:rPr>
                        <a:t>II</a:t>
                      </a:r>
                      <a:endParaRPr lang="en-GB" sz="2800" b="1"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ctr"/>
                </a:tc>
                <a:tc>
                  <a:txBody>
                    <a:bodyPr/>
                    <a:lstStyle/>
                    <a:p>
                      <a:pPr algn="r">
                        <a:lnSpc>
                          <a:spcPct val="115000"/>
                        </a:lnSpc>
                        <a:spcAft>
                          <a:spcPts val="800"/>
                        </a:spcAft>
                        <a:buNone/>
                      </a:pPr>
                      <a:r>
                        <a:rPr lang="en-GB" sz="1800" kern="100" noProof="0" dirty="0">
                          <a:effectLst/>
                        </a:rPr>
                        <a:t>40.10</a:t>
                      </a:r>
                      <a:endParaRPr lang="en-GB" sz="28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ctr">
                    <a:solidFill>
                      <a:schemeClr val="bg1">
                        <a:lumMod val="75000"/>
                      </a:schemeClr>
                    </a:solidFill>
                  </a:tcPr>
                </a:tc>
                <a:tc>
                  <a:txBody>
                    <a:bodyPr/>
                    <a:lstStyle/>
                    <a:p>
                      <a:pPr algn="r">
                        <a:lnSpc>
                          <a:spcPct val="115000"/>
                        </a:lnSpc>
                        <a:spcAft>
                          <a:spcPts val="800"/>
                        </a:spcAft>
                        <a:buNone/>
                      </a:pPr>
                      <a:r>
                        <a:rPr lang="en-GB" sz="1800" kern="100" noProof="0" dirty="0">
                          <a:effectLst/>
                        </a:rPr>
                        <a:t>26.49</a:t>
                      </a:r>
                      <a:endParaRPr lang="en-GB" sz="28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ctr">
                    <a:solidFill>
                      <a:schemeClr val="bg1">
                        <a:lumMod val="75000"/>
                      </a:schemeClr>
                    </a:solidFill>
                  </a:tcPr>
                </a:tc>
                <a:tc>
                  <a:txBody>
                    <a:bodyPr/>
                    <a:lstStyle/>
                    <a:p>
                      <a:pPr algn="r">
                        <a:lnSpc>
                          <a:spcPct val="115000"/>
                        </a:lnSpc>
                        <a:spcAft>
                          <a:spcPts val="800"/>
                        </a:spcAft>
                        <a:buNone/>
                      </a:pPr>
                      <a:r>
                        <a:rPr lang="en-GB" sz="1800" kern="100" noProof="0" dirty="0">
                          <a:effectLst/>
                        </a:rPr>
                        <a:t>24.32</a:t>
                      </a:r>
                      <a:endParaRPr lang="en-GB" sz="28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ctr">
                    <a:solidFill>
                      <a:schemeClr val="bg1">
                        <a:lumMod val="75000"/>
                      </a:schemeClr>
                    </a:solidFill>
                  </a:tcPr>
                </a:tc>
                <a:tc>
                  <a:txBody>
                    <a:bodyPr/>
                    <a:lstStyle/>
                    <a:p>
                      <a:pPr algn="r">
                        <a:lnSpc>
                          <a:spcPct val="115000"/>
                        </a:lnSpc>
                        <a:spcAft>
                          <a:spcPts val="800"/>
                        </a:spcAft>
                        <a:buNone/>
                      </a:pPr>
                      <a:r>
                        <a:rPr lang="en-GB" sz="1800" kern="100" noProof="0" dirty="0">
                          <a:effectLst/>
                        </a:rPr>
                        <a:t>25.01</a:t>
                      </a:r>
                      <a:endParaRPr lang="en-GB" sz="28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ctr">
                    <a:solidFill>
                      <a:schemeClr val="bg1">
                        <a:lumMod val="75000"/>
                      </a:schemeClr>
                    </a:solidFill>
                  </a:tcPr>
                </a:tc>
                <a:tc>
                  <a:txBody>
                    <a:bodyPr/>
                    <a:lstStyle/>
                    <a:p>
                      <a:pPr algn="r">
                        <a:lnSpc>
                          <a:spcPct val="115000"/>
                        </a:lnSpc>
                        <a:spcAft>
                          <a:spcPts val="800"/>
                        </a:spcAft>
                        <a:buNone/>
                      </a:pPr>
                      <a:r>
                        <a:rPr lang="en-GB" sz="1800" kern="100" noProof="0" dirty="0">
                          <a:effectLst/>
                        </a:rPr>
                        <a:t>20.27</a:t>
                      </a:r>
                      <a:endParaRPr lang="en-GB" sz="28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ctr">
                    <a:solidFill>
                      <a:schemeClr val="bg1">
                        <a:lumMod val="75000"/>
                      </a:schemeClr>
                    </a:solidFill>
                  </a:tcPr>
                </a:tc>
                <a:tc>
                  <a:txBody>
                    <a:bodyPr/>
                    <a:lstStyle/>
                    <a:p>
                      <a:pPr algn="r">
                        <a:lnSpc>
                          <a:spcPct val="115000"/>
                        </a:lnSpc>
                        <a:spcAft>
                          <a:spcPts val="800"/>
                        </a:spcAft>
                        <a:buNone/>
                      </a:pPr>
                      <a:r>
                        <a:rPr lang="en-GB" sz="1800" kern="100" noProof="0" dirty="0">
                          <a:effectLst/>
                        </a:rPr>
                        <a:t>23.86</a:t>
                      </a:r>
                      <a:endParaRPr lang="en-GB" sz="28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ctr">
                    <a:solidFill>
                      <a:schemeClr val="bg1">
                        <a:lumMod val="75000"/>
                      </a:schemeClr>
                    </a:solidFill>
                  </a:tcPr>
                </a:tc>
                <a:extLst>
                  <a:ext uri="{0D108BD9-81ED-4DB2-BD59-A6C34878D82A}">
                    <a16:rowId xmlns:a16="http://schemas.microsoft.com/office/drawing/2014/main" val="4075653153"/>
                  </a:ext>
                </a:extLst>
              </a:tr>
              <a:tr h="265747">
                <a:tc>
                  <a:txBody>
                    <a:bodyPr/>
                    <a:lstStyle/>
                    <a:p>
                      <a:pPr algn="ctr">
                        <a:lnSpc>
                          <a:spcPct val="115000"/>
                        </a:lnSpc>
                        <a:spcAft>
                          <a:spcPts val="800"/>
                        </a:spcAft>
                        <a:buNone/>
                      </a:pPr>
                      <a:r>
                        <a:rPr lang="en-GB" sz="1800" b="1" kern="0" noProof="0" dirty="0">
                          <a:effectLst/>
                        </a:rPr>
                        <a:t>JJ</a:t>
                      </a:r>
                      <a:endParaRPr lang="en-GB" sz="2800" b="1"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ctr"/>
                </a:tc>
                <a:tc>
                  <a:txBody>
                    <a:bodyPr/>
                    <a:lstStyle/>
                    <a:p>
                      <a:pPr algn="r">
                        <a:lnSpc>
                          <a:spcPct val="115000"/>
                        </a:lnSpc>
                        <a:spcAft>
                          <a:spcPts val="800"/>
                        </a:spcAft>
                        <a:buNone/>
                      </a:pPr>
                      <a:r>
                        <a:rPr lang="en-GB" sz="1800" kern="100" noProof="0" dirty="0">
                          <a:effectLst/>
                        </a:rPr>
                        <a:t>60.57</a:t>
                      </a:r>
                      <a:endParaRPr lang="en-GB" sz="28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ctr">
                    <a:solidFill>
                      <a:schemeClr val="bg1">
                        <a:lumMod val="75000"/>
                      </a:schemeClr>
                    </a:solidFill>
                  </a:tcPr>
                </a:tc>
                <a:tc>
                  <a:txBody>
                    <a:bodyPr/>
                    <a:lstStyle/>
                    <a:p>
                      <a:pPr algn="r">
                        <a:lnSpc>
                          <a:spcPct val="115000"/>
                        </a:lnSpc>
                        <a:spcAft>
                          <a:spcPts val="800"/>
                        </a:spcAft>
                        <a:buNone/>
                      </a:pPr>
                      <a:r>
                        <a:rPr lang="en-GB" sz="1800" kern="100" noProof="0" dirty="0">
                          <a:effectLst/>
                        </a:rPr>
                        <a:t>39.41</a:t>
                      </a:r>
                      <a:endParaRPr lang="en-GB" sz="28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ctr">
                    <a:solidFill>
                      <a:schemeClr val="bg1">
                        <a:lumMod val="75000"/>
                      </a:schemeClr>
                    </a:solidFill>
                  </a:tcPr>
                </a:tc>
                <a:tc>
                  <a:txBody>
                    <a:bodyPr/>
                    <a:lstStyle/>
                    <a:p>
                      <a:pPr algn="r">
                        <a:lnSpc>
                          <a:spcPct val="115000"/>
                        </a:lnSpc>
                        <a:spcAft>
                          <a:spcPts val="800"/>
                        </a:spcAft>
                        <a:buNone/>
                      </a:pPr>
                      <a:r>
                        <a:rPr lang="en-GB" sz="1800" kern="100" noProof="0" dirty="0">
                          <a:effectLst/>
                        </a:rPr>
                        <a:t>35.91</a:t>
                      </a:r>
                      <a:endParaRPr lang="en-GB" sz="28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ctr">
                    <a:solidFill>
                      <a:schemeClr val="bg1">
                        <a:lumMod val="75000"/>
                      </a:schemeClr>
                    </a:solidFill>
                  </a:tcPr>
                </a:tc>
                <a:tc>
                  <a:txBody>
                    <a:bodyPr/>
                    <a:lstStyle/>
                    <a:p>
                      <a:pPr algn="r">
                        <a:lnSpc>
                          <a:spcPct val="115000"/>
                        </a:lnSpc>
                        <a:spcAft>
                          <a:spcPts val="800"/>
                        </a:spcAft>
                        <a:buNone/>
                      </a:pPr>
                      <a:r>
                        <a:rPr lang="en-GB" sz="1800" kern="100" noProof="0" dirty="0">
                          <a:effectLst/>
                        </a:rPr>
                        <a:t>36.31</a:t>
                      </a:r>
                      <a:endParaRPr lang="en-GB" sz="28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ctr">
                    <a:solidFill>
                      <a:schemeClr val="bg1">
                        <a:lumMod val="75000"/>
                      </a:schemeClr>
                    </a:solidFill>
                  </a:tcPr>
                </a:tc>
                <a:tc>
                  <a:txBody>
                    <a:bodyPr/>
                    <a:lstStyle/>
                    <a:p>
                      <a:pPr algn="r">
                        <a:lnSpc>
                          <a:spcPct val="115000"/>
                        </a:lnSpc>
                        <a:spcAft>
                          <a:spcPts val="800"/>
                        </a:spcAft>
                        <a:buNone/>
                      </a:pPr>
                      <a:r>
                        <a:rPr lang="en-GB" sz="1800" kern="100" noProof="0" dirty="0">
                          <a:effectLst/>
                        </a:rPr>
                        <a:t>28.79</a:t>
                      </a:r>
                      <a:endParaRPr lang="en-GB" sz="28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ctr">
                    <a:solidFill>
                      <a:schemeClr val="bg1">
                        <a:lumMod val="75000"/>
                      </a:schemeClr>
                    </a:solidFill>
                  </a:tcPr>
                </a:tc>
                <a:tc>
                  <a:txBody>
                    <a:bodyPr/>
                    <a:lstStyle/>
                    <a:p>
                      <a:pPr algn="r">
                        <a:lnSpc>
                          <a:spcPct val="115000"/>
                        </a:lnSpc>
                        <a:spcAft>
                          <a:spcPts val="800"/>
                        </a:spcAft>
                        <a:buNone/>
                      </a:pPr>
                      <a:r>
                        <a:rPr lang="en-GB" sz="1800" kern="100" noProof="0" dirty="0">
                          <a:effectLst/>
                        </a:rPr>
                        <a:t>34.94</a:t>
                      </a:r>
                      <a:endParaRPr lang="en-GB" sz="28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ctr">
                    <a:solidFill>
                      <a:schemeClr val="bg1">
                        <a:lumMod val="75000"/>
                      </a:schemeClr>
                    </a:solidFill>
                  </a:tcPr>
                </a:tc>
                <a:extLst>
                  <a:ext uri="{0D108BD9-81ED-4DB2-BD59-A6C34878D82A}">
                    <a16:rowId xmlns:a16="http://schemas.microsoft.com/office/drawing/2014/main" val="2825615637"/>
                  </a:ext>
                </a:extLst>
              </a:tr>
              <a:tr h="265747">
                <a:tc>
                  <a:txBody>
                    <a:bodyPr/>
                    <a:lstStyle/>
                    <a:p>
                      <a:pPr algn="ctr">
                        <a:lnSpc>
                          <a:spcPct val="115000"/>
                        </a:lnSpc>
                        <a:spcAft>
                          <a:spcPts val="800"/>
                        </a:spcAft>
                        <a:buNone/>
                      </a:pPr>
                      <a:r>
                        <a:rPr lang="en-GB" sz="1800" b="1" kern="0" noProof="0" dirty="0">
                          <a:effectLst/>
                        </a:rPr>
                        <a:t> </a:t>
                      </a:r>
                      <a:endParaRPr lang="en-GB" sz="2800" b="1"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ctr"/>
                </a:tc>
                <a:tc gridSpan="6">
                  <a:txBody>
                    <a:bodyPr/>
                    <a:lstStyle/>
                    <a:p>
                      <a:pPr algn="ctr">
                        <a:lnSpc>
                          <a:spcPct val="115000"/>
                        </a:lnSpc>
                        <a:spcAft>
                          <a:spcPts val="800"/>
                        </a:spcAft>
                        <a:buNone/>
                      </a:pPr>
                      <a:r>
                        <a:rPr lang="en-GB" sz="1800" b="1" kern="0" noProof="0" dirty="0">
                          <a:effectLst/>
                        </a:rPr>
                        <a:t>Gas**</a:t>
                      </a:r>
                      <a:endParaRPr lang="en-GB" sz="2800" b="1"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ctr"/>
                </a:tc>
                <a:tc hMerge="1">
                  <a:txBody>
                    <a:bodyPr/>
                    <a:lstStyle/>
                    <a:p>
                      <a:endParaRPr lang="hu-HU"/>
                    </a:p>
                  </a:txBody>
                  <a:tcPr/>
                </a:tc>
                <a:tc hMerge="1">
                  <a:txBody>
                    <a:bodyPr/>
                    <a:lstStyle/>
                    <a:p>
                      <a:endParaRPr lang="hu-HU"/>
                    </a:p>
                  </a:txBody>
                  <a:tcPr/>
                </a:tc>
                <a:tc hMerge="1">
                  <a:txBody>
                    <a:bodyPr/>
                    <a:lstStyle/>
                    <a:p>
                      <a:endParaRPr lang="hu-HU"/>
                    </a:p>
                  </a:txBody>
                  <a:tcPr/>
                </a:tc>
                <a:tc hMerge="1">
                  <a:txBody>
                    <a:bodyPr/>
                    <a:lstStyle/>
                    <a:p>
                      <a:endParaRPr lang="hu-HU"/>
                    </a:p>
                  </a:txBody>
                  <a:tcPr/>
                </a:tc>
                <a:tc hMerge="1">
                  <a:txBody>
                    <a:bodyPr/>
                    <a:lstStyle/>
                    <a:p>
                      <a:endParaRPr lang="hu-HU"/>
                    </a:p>
                  </a:txBody>
                  <a:tcPr/>
                </a:tc>
                <a:extLst>
                  <a:ext uri="{0D108BD9-81ED-4DB2-BD59-A6C34878D82A}">
                    <a16:rowId xmlns:a16="http://schemas.microsoft.com/office/drawing/2014/main" val="2331683625"/>
                  </a:ext>
                </a:extLst>
              </a:tr>
              <a:tr h="265747">
                <a:tc>
                  <a:txBody>
                    <a:bodyPr/>
                    <a:lstStyle/>
                    <a:p>
                      <a:pPr algn="ctr">
                        <a:lnSpc>
                          <a:spcPct val="115000"/>
                        </a:lnSpc>
                        <a:spcAft>
                          <a:spcPts val="800"/>
                        </a:spcAft>
                        <a:buNone/>
                      </a:pPr>
                      <a:r>
                        <a:rPr lang="en-GB" sz="1800" b="1" kern="0" noProof="0" dirty="0">
                          <a:effectLst/>
                        </a:rPr>
                        <a:t>FF</a:t>
                      </a:r>
                      <a:endParaRPr lang="en-GB" sz="2800" b="1"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ctr"/>
                </a:tc>
                <a:tc>
                  <a:txBody>
                    <a:bodyPr/>
                    <a:lstStyle/>
                    <a:p>
                      <a:pPr algn="r">
                        <a:lnSpc>
                          <a:spcPct val="115000"/>
                        </a:lnSpc>
                        <a:spcAft>
                          <a:spcPts val="800"/>
                        </a:spcAft>
                        <a:buNone/>
                      </a:pPr>
                      <a:r>
                        <a:rPr lang="en-GB" sz="1800" kern="100" noProof="0" dirty="0">
                          <a:effectLst/>
                        </a:rPr>
                        <a:t>9.53</a:t>
                      </a:r>
                      <a:endParaRPr lang="en-GB" sz="28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b"/>
                </a:tc>
                <a:tc>
                  <a:txBody>
                    <a:bodyPr/>
                    <a:lstStyle/>
                    <a:p>
                      <a:pPr algn="r">
                        <a:lnSpc>
                          <a:spcPct val="115000"/>
                        </a:lnSpc>
                        <a:spcAft>
                          <a:spcPts val="800"/>
                        </a:spcAft>
                        <a:buNone/>
                      </a:pPr>
                      <a:r>
                        <a:rPr lang="en-GB" sz="1800" kern="100" noProof="0" dirty="0">
                          <a:effectLst/>
                        </a:rPr>
                        <a:t>5.75</a:t>
                      </a:r>
                      <a:endParaRPr lang="en-GB" sz="28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b"/>
                </a:tc>
                <a:tc>
                  <a:txBody>
                    <a:bodyPr/>
                    <a:lstStyle/>
                    <a:p>
                      <a:pPr algn="r">
                        <a:lnSpc>
                          <a:spcPct val="115000"/>
                        </a:lnSpc>
                        <a:spcAft>
                          <a:spcPts val="800"/>
                        </a:spcAft>
                        <a:buNone/>
                      </a:pPr>
                      <a:r>
                        <a:rPr lang="en-GB" sz="1800" kern="100" noProof="0" dirty="0">
                          <a:effectLst/>
                        </a:rPr>
                        <a:t>5.02</a:t>
                      </a:r>
                      <a:endParaRPr lang="en-GB" sz="28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b"/>
                </a:tc>
                <a:tc>
                  <a:txBody>
                    <a:bodyPr/>
                    <a:lstStyle/>
                    <a:p>
                      <a:pPr algn="r">
                        <a:lnSpc>
                          <a:spcPct val="115000"/>
                        </a:lnSpc>
                        <a:spcAft>
                          <a:spcPts val="800"/>
                        </a:spcAft>
                        <a:buNone/>
                      </a:pPr>
                      <a:r>
                        <a:rPr lang="en-GB" sz="1800" kern="100" noProof="0" dirty="0">
                          <a:effectLst/>
                        </a:rPr>
                        <a:t>4.60</a:t>
                      </a:r>
                      <a:endParaRPr lang="en-GB" sz="28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b"/>
                </a:tc>
                <a:tc>
                  <a:txBody>
                    <a:bodyPr/>
                    <a:lstStyle/>
                    <a:p>
                      <a:pPr algn="r">
                        <a:lnSpc>
                          <a:spcPct val="115000"/>
                        </a:lnSpc>
                        <a:spcAft>
                          <a:spcPts val="800"/>
                        </a:spcAft>
                        <a:buNone/>
                      </a:pPr>
                      <a:r>
                        <a:rPr lang="en-GB" sz="1800" kern="100" noProof="0" dirty="0">
                          <a:effectLst/>
                        </a:rPr>
                        <a:t>3.22</a:t>
                      </a:r>
                      <a:endParaRPr lang="en-GB" sz="28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b"/>
                </a:tc>
                <a:tc>
                  <a:txBody>
                    <a:bodyPr/>
                    <a:lstStyle/>
                    <a:p>
                      <a:pPr algn="r">
                        <a:lnSpc>
                          <a:spcPct val="115000"/>
                        </a:lnSpc>
                        <a:spcAft>
                          <a:spcPts val="800"/>
                        </a:spcAft>
                        <a:buNone/>
                      </a:pPr>
                      <a:r>
                        <a:rPr lang="en-GB" sz="1800" kern="100" noProof="0" dirty="0">
                          <a:effectLst/>
                        </a:rPr>
                        <a:t>4.67</a:t>
                      </a:r>
                      <a:endParaRPr lang="en-GB" sz="28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b"/>
                </a:tc>
                <a:extLst>
                  <a:ext uri="{0D108BD9-81ED-4DB2-BD59-A6C34878D82A}">
                    <a16:rowId xmlns:a16="http://schemas.microsoft.com/office/drawing/2014/main" val="4261271606"/>
                  </a:ext>
                </a:extLst>
              </a:tr>
              <a:tr h="265747">
                <a:tc>
                  <a:txBody>
                    <a:bodyPr/>
                    <a:lstStyle/>
                    <a:p>
                      <a:pPr algn="ctr">
                        <a:lnSpc>
                          <a:spcPct val="115000"/>
                        </a:lnSpc>
                        <a:spcAft>
                          <a:spcPts val="800"/>
                        </a:spcAft>
                        <a:buNone/>
                      </a:pPr>
                      <a:r>
                        <a:rPr lang="en-GB" sz="1800" b="1" kern="0" noProof="0" dirty="0">
                          <a:effectLst/>
                        </a:rPr>
                        <a:t>GG</a:t>
                      </a:r>
                      <a:endParaRPr lang="en-GB" sz="2800" b="1"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ctr"/>
                </a:tc>
                <a:tc>
                  <a:txBody>
                    <a:bodyPr/>
                    <a:lstStyle/>
                    <a:p>
                      <a:pPr algn="r">
                        <a:lnSpc>
                          <a:spcPct val="115000"/>
                        </a:lnSpc>
                        <a:spcAft>
                          <a:spcPts val="800"/>
                        </a:spcAft>
                        <a:buNone/>
                      </a:pPr>
                      <a:r>
                        <a:rPr lang="en-GB" sz="1800" kern="100" noProof="0" dirty="0">
                          <a:effectLst/>
                        </a:rPr>
                        <a:t>9.53</a:t>
                      </a:r>
                      <a:endParaRPr lang="en-GB" sz="28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b"/>
                </a:tc>
                <a:tc>
                  <a:txBody>
                    <a:bodyPr/>
                    <a:lstStyle/>
                    <a:p>
                      <a:pPr algn="r">
                        <a:lnSpc>
                          <a:spcPct val="115000"/>
                        </a:lnSpc>
                        <a:spcAft>
                          <a:spcPts val="800"/>
                        </a:spcAft>
                        <a:buNone/>
                      </a:pPr>
                      <a:r>
                        <a:rPr lang="en-GB" sz="1800" kern="100" noProof="0" dirty="0">
                          <a:effectLst/>
                        </a:rPr>
                        <a:t>7.13</a:t>
                      </a:r>
                      <a:endParaRPr lang="en-GB" sz="28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b"/>
                </a:tc>
                <a:tc>
                  <a:txBody>
                    <a:bodyPr/>
                    <a:lstStyle/>
                    <a:p>
                      <a:pPr algn="r">
                        <a:lnSpc>
                          <a:spcPct val="115000"/>
                        </a:lnSpc>
                        <a:spcAft>
                          <a:spcPts val="800"/>
                        </a:spcAft>
                        <a:buNone/>
                      </a:pPr>
                      <a:r>
                        <a:rPr lang="en-GB" sz="1800" kern="100" noProof="0" dirty="0">
                          <a:effectLst/>
                        </a:rPr>
                        <a:t>6.97</a:t>
                      </a:r>
                      <a:endParaRPr lang="en-GB" sz="28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b"/>
                </a:tc>
                <a:tc>
                  <a:txBody>
                    <a:bodyPr/>
                    <a:lstStyle/>
                    <a:p>
                      <a:pPr algn="r">
                        <a:lnSpc>
                          <a:spcPct val="115000"/>
                        </a:lnSpc>
                        <a:spcAft>
                          <a:spcPts val="800"/>
                        </a:spcAft>
                        <a:buNone/>
                      </a:pPr>
                      <a:r>
                        <a:rPr lang="en-GB" sz="1800" kern="100" noProof="0" dirty="0">
                          <a:effectLst/>
                        </a:rPr>
                        <a:t>8.14</a:t>
                      </a:r>
                      <a:endParaRPr lang="en-GB" sz="28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b"/>
                </a:tc>
                <a:tc>
                  <a:txBody>
                    <a:bodyPr/>
                    <a:lstStyle/>
                    <a:p>
                      <a:pPr algn="r">
                        <a:lnSpc>
                          <a:spcPct val="115000"/>
                        </a:lnSpc>
                        <a:spcAft>
                          <a:spcPts val="800"/>
                        </a:spcAft>
                        <a:buNone/>
                      </a:pPr>
                      <a:r>
                        <a:rPr lang="en-GB" sz="1800" kern="100" noProof="0" dirty="0">
                          <a:effectLst/>
                        </a:rPr>
                        <a:t>7.56</a:t>
                      </a:r>
                      <a:endParaRPr lang="en-GB" sz="28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b">
                    <a:solidFill>
                      <a:schemeClr val="bg1">
                        <a:lumMod val="75000"/>
                      </a:schemeClr>
                    </a:solidFill>
                  </a:tcPr>
                </a:tc>
                <a:tc>
                  <a:txBody>
                    <a:bodyPr/>
                    <a:lstStyle/>
                    <a:p>
                      <a:pPr algn="r">
                        <a:lnSpc>
                          <a:spcPct val="115000"/>
                        </a:lnSpc>
                        <a:spcAft>
                          <a:spcPts val="800"/>
                        </a:spcAft>
                        <a:buNone/>
                      </a:pPr>
                      <a:r>
                        <a:rPr lang="en-GB" sz="1800" kern="100" noProof="0" dirty="0">
                          <a:effectLst/>
                        </a:rPr>
                        <a:t>7.29</a:t>
                      </a:r>
                      <a:endParaRPr lang="en-GB" sz="28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b"/>
                </a:tc>
                <a:extLst>
                  <a:ext uri="{0D108BD9-81ED-4DB2-BD59-A6C34878D82A}">
                    <a16:rowId xmlns:a16="http://schemas.microsoft.com/office/drawing/2014/main" val="2256331858"/>
                  </a:ext>
                </a:extLst>
              </a:tr>
              <a:tr h="265747">
                <a:tc>
                  <a:txBody>
                    <a:bodyPr/>
                    <a:lstStyle/>
                    <a:p>
                      <a:pPr algn="ctr">
                        <a:lnSpc>
                          <a:spcPct val="115000"/>
                        </a:lnSpc>
                        <a:spcAft>
                          <a:spcPts val="800"/>
                        </a:spcAft>
                        <a:buNone/>
                      </a:pPr>
                      <a:r>
                        <a:rPr lang="en-GB" sz="1800" b="1" kern="0" noProof="0" dirty="0">
                          <a:effectLst/>
                        </a:rPr>
                        <a:t>HH</a:t>
                      </a:r>
                      <a:endParaRPr lang="en-GB" sz="2800" b="1"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ctr"/>
                </a:tc>
                <a:tc>
                  <a:txBody>
                    <a:bodyPr/>
                    <a:lstStyle/>
                    <a:p>
                      <a:pPr algn="r">
                        <a:lnSpc>
                          <a:spcPct val="115000"/>
                        </a:lnSpc>
                        <a:spcAft>
                          <a:spcPts val="800"/>
                        </a:spcAft>
                        <a:buNone/>
                      </a:pPr>
                      <a:r>
                        <a:rPr lang="en-GB" sz="1800" kern="100" noProof="0" dirty="0">
                          <a:effectLst/>
                        </a:rPr>
                        <a:t>21.90</a:t>
                      </a:r>
                      <a:endParaRPr lang="en-GB" sz="28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b">
                    <a:solidFill>
                      <a:schemeClr val="bg1">
                        <a:lumMod val="75000"/>
                      </a:schemeClr>
                    </a:solidFill>
                  </a:tcPr>
                </a:tc>
                <a:tc>
                  <a:txBody>
                    <a:bodyPr/>
                    <a:lstStyle/>
                    <a:p>
                      <a:pPr algn="r">
                        <a:lnSpc>
                          <a:spcPct val="115000"/>
                        </a:lnSpc>
                        <a:spcAft>
                          <a:spcPts val="800"/>
                        </a:spcAft>
                        <a:buNone/>
                      </a:pPr>
                      <a:r>
                        <a:rPr lang="en-GB" sz="1800" kern="100" noProof="0" dirty="0">
                          <a:effectLst/>
                        </a:rPr>
                        <a:t>15.02</a:t>
                      </a:r>
                      <a:endParaRPr lang="en-GB" sz="28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b">
                    <a:solidFill>
                      <a:schemeClr val="bg1">
                        <a:lumMod val="75000"/>
                      </a:schemeClr>
                    </a:solidFill>
                  </a:tcPr>
                </a:tc>
                <a:tc>
                  <a:txBody>
                    <a:bodyPr/>
                    <a:lstStyle/>
                    <a:p>
                      <a:pPr algn="r">
                        <a:lnSpc>
                          <a:spcPct val="115000"/>
                        </a:lnSpc>
                        <a:spcAft>
                          <a:spcPts val="800"/>
                        </a:spcAft>
                        <a:buNone/>
                      </a:pPr>
                      <a:r>
                        <a:rPr lang="en-GB" sz="1800" kern="100" noProof="0" dirty="0">
                          <a:effectLst/>
                        </a:rPr>
                        <a:t>14.05</a:t>
                      </a:r>
                      <a:endParaRPr lang="en-GB" sz="28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b">
                    <a:solidFill>
                      <a:schemeClr val="bg1">
                        <a:lumMod val="75000"/>
                      </a:schemeClr>
                    </a:solidFill>
                  </a:tcPr>
                </a:tc>
                <a:tc>
                  <a:txBody>
                    <a:bodyPr/>
                    <a:lstStyle/>
                    <a:p>
                      <a:pPr algn="r">
                        <a:lnSpc>
                          <a:spcPct val="115000"/>
                        </a:lnSpc>
                        <a:spcAft>
                          <a:spcPts val="800"/>
                        </a:spcAft>
                        <a:buNone/>
                      </a:pPr>
                      <a:r>
                        <a:rPr lang="en-GB" sz="1800" kern="100" noProof="0" dirty="0">
                          <a:effectLst/>
                        </a:rPr>
                        <a:t>15.04</a:t>
                      </a:r>
                      <a:endParaRPr lang="en-GB" sz="28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b">
                    <a:solidFill>
                      <a:schemeClr val="bg1">
                        <a:lumMod val="75000"/>
                      </a:schemeClr>
                    </a:solidFill>
                  </a:tcPr>
                </a:tc>
                <a:tc>
                  <a:txBody>
                    <a:bodyPr/>
                    <a:lstStyle/>
                    <a:p>
                      <a:pPr algn="r">
                        <a:lnSpc>
                          <a:spcPct val="115000"/>
                        </a:lnSpc>
                        <a:spcAft>
                          <a:spcPts val="800"/>
                        </a:spcAft>
                        <a:buNone/>
                      </a:pPr>
                      <a:r>
                        <a:rPr lang="en-GB" sz="1800" kern="100" noProof="0" dirty="0">
                          <a:effectLst/>
                        </a:rPr>
                        <a:t>12.77</a:t>
                      </a:r>
                      <a:endParaRPr lang="en-GB" sz="28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b">
                    <a:solidFill>
                      <a:schemeClr val="bg1">
                        <a:lumMod val="75000"/>
                      </a:schemeClr>
                    </a:solidFill>
                  </a:tcPr>
                </a:tc>
                <a:tc>
                  <a:txBody>
                    <a:bodyPr/>
                    <a:lstStyle/>
                    <a:p>
                      <a:pPr algn="r">
                        <a:lnSpc>
                          <a:spcPct val="115000"/>
                        </a:lnSpc>
                        <a:spcAft>
                          <a:spcPts val="800"/>
                        </a:spcAft>
                        <a:buNone/>
                      </a:pPr>
                      <a:r>
                        <a:rPr lang="en-GB" sz="1800" kern="100" noProof="0" dirty="0">
                          <a:effectLst/>
                        </a:rPr>
                        <a:t>14.06</a:t>
                      </a:r>
                      <a:endParaRPr lang="en-GB" sz="28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b">
                    <a:solidFill>
                      <a:schemeClr val="bg1">
                        <a:lumMod val="75000"/>
                      </a:schemeClr>
                    </a:solidFill>
                  </a:tcPr>
                </a:tc>
                <a:extLst>
                  <a:ext uri="{0D108BD9-81ED-4DB2-BD59-A6C34878D82A}">
                    <a16:rowId xmlns:a16="http://schemas.microsoft.com/office/drawing/2014/main" val="3430763266"/>
                  </a:ext>
                </a:extLst>
              </a:tr>
              <a:tr h="265747">
                <a:tc>
                  <a:txBody>
                    <a:bodyPr/>
                    <a:lstStyle/>
                    <a:p>
                      <a:pPr algn="ctr">
                        <a:lnSpc>
                          <a:spcPct val="115000"/>
                        </a:lnSpc>
                        <a:spcAft>
                          <a:spcPts val="800"/>
                        </a:spcAft>
                        <a:buNone/>
                      </a:pPr>
                      <a:r>
                        <a:rPr lang="en-GB" sz="1800" b="1" kern="0" noProof="0" dirty="0">
                          <a:effectLst/>
                        </a:rPr>
                        <a:t>II</a:t>
                      </a:r>
                      <a:endParaRPr lang="en-GB" sz="2800" b="1"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ctr"/>
                </a:tc>
                <a:tc>
                  <a:txBody>
                    <a:bodyPr/>
                    <a:lstStyle/>
                    <a:p>
                      <a:pPr algn="r">
                        <a:lnSpc>
                          <a:spcPct val="115000"/>
                        </a:lnSpc>
                        <a:spcAft>
                          <a:spcPts val="800"/>
                        </a:spcAft>
                        <a:buNone/>
                      </a:pPr>
                      <a:r>
                        <a:rPr lang="en-GB" sz="1800" kern="100" noProof="0" dirty="0">
                          <a:effectLst/>
                        </a:rPr>
                        <a:t>40.67</a:t>
                      </a:r>
                      <a:endParaRPr lang="en-GB" sz="28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b">
                    <a:solidFill>
                      <a:schemeClr val="bg1">
                        <a:lumMod val="75000"/>
                      </a:schemeClr>
                    </a:solidFill>
                  </a:tcPr>
                </a:tc>
                <a:tc>
                  <a:txBody>
                    <a:bodyPr/>
                    <a:lstStyle/>
                    <a:p>
                      <a:pPr algn="r">
                        <a:lnSpc>
                          <a:spcPct val="115000"/>
                        </a:lnSpc>
                        <a:spcAft>
                          <a:spcPts val="800"/>
                        </a:spcAft>
                        <a:buNone/>
                      </a:pPr>
                      <a:r>
                        <a:rPr lang="en-GB" sz="1800" kern="100" noProof="0" dirty="0">
                          <a:effectLst/>
                        </a:rPr>
                        <a:t>26.87</a:t>
                      </a:r>
                      <a:endParaRPr lang="en-GB" sz="28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b">
                    <a:solidFill>
                      <a:schemeClr val="bg1">
                        <a:lumMod val="75000"/>
                      </a:schemeClr>
                    </a:solidFill>
                  </a:tcPr>
                </a:tc>
                <a:tc>
                  <a:txBody>
                    <a:bodyPr/>
                    <a:lstStyle/>
                    <a:p>
                      <a:pPr algn="r">
                        <a:lnSpc>
                          <a:spcPct val="115000"/>
                        </a:lnSpc>
                        <a:spcAft>
                          <a:spcPts val="800"/>
                        </a:spcAft>
                        <a:buNone/>
                      </a:pPr>
                      <a:r>
                        <a:rPr lang="en-GB" sz="1800" kern="100" noProof="0" dirty="0">
                          <a:effectLst/>
                        </a:rPr>
                        <a:t>24.68</a:t>
                      </a:r>
                      <a:endParaRPr lang="en-GB" sz="28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b">
                    <a:solidFill>
                      <a:schemeClr val="bg1">
                        <a:lumMod val="75000"/>
                      </a:schemeClr>
                    </a:solidFill>
                  </a:tcPr>
                </a:tc>
                <a:tc>
                  <a:txBody>
                    <a:bodyPr/>
                    <a:lstStyle/>
                    <a:p>
                      <a:pPr algn="r">
                        <a:lnSpc>
                          <a:spcPct val="115000"/>
                        </a:lnSpc>
                        <a:spcAft>
                          <a:spcPts val="800"/>
                        </a:spcAft>
                        <a:buNone/>
                      </a:pPr>
                      <a:r>
                        <a:rPr lang="en-GB" sz="1800" kern="100" noProof="0" dirty="0">
                          <a:effectLst/>
                        </a:rPr>
                        <a:t>25.39</a:t>
                      </a:r>
                      <a:endParaRPr lang="en-GB" sz="28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b">
                    <a:solidFill>
                      <a:schemeClr val="bg1">
                        <a:lumMod val="75000"/>
                      </a:schemeClr>
                    </a:solidFill>
                  </a:tcPr>
                </a:tc>
                <a:tc>
                  <a:txBody>
                    <a:bodyPr/>
                    <a:lstStyle/>
                    <a:p>
                      <a:pPr algn="r">
                        <a:lnSpc>
                          <a:spcPct val="115000"/>
                        </a:lnSpc>
                        <a:spcAft>
                          <a:spcPts val="800"/>
                        </a:spcAft>
                        <a:buNone/>
                      </a:pPr>
                      <a:r>
                        <a:rPr lang="en-GB" sz="1800" kern="100" noProof="0" dirty="0">
                          <a:effectLst/>
                        </a:rPr>
                        <a:t>20.59</a:t>
                      </a:r>
                      <a:endParaRPr lang="en-GB" sz="28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b">
                    <a:solidFill>
                      <a:schemeClr val="bg1">
                        <a:lumMod val="75000"/>
                      </a:schemeClr>
                    </a:solidFill>
                  </a:tcPr>
                </a:tc>
                <a:tc>
                  <a:txBody>
                    <a:bodyPr/>
                    <a:lstStyle/>
                    <a:p>
                      <a:pPr algn="r">
                        <a:lnSpc>
                          <a:spcPct val="115000"/>
                        </a:lnSpc>
                        <a:spcAft>
                          <a:spcPts val="800"/>
                        </a:spcAft>
                        <a:buNone/>
                      </a:pPr>
                      <a:r>
                        <a:rPr lang="en-GB" sz="1800" kern="100" noProof="0" dirty="0">
                          <a:effectLst/>
                        </a:rPr>
                        <a:t>24.22</a:t>
                      </a:r>
                      <a:endParaRPr lang="en-GB" sz="28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b">
                    <a:solidFill>
                      <a:schemeClr val="bg1">
                        <a:lumMod val="75000"/>
                      </a:schemeClr>
                    </a:solidFill>
                  </a:tcPr>
                </a:tc>
                <a:extLst>
                  <a:ext uri="{0D108BD9-81ED-4DB2-BD59-A6C34878D82A}">
                    <a16:rowId xmlns:a16="http://schemas.microsoft.com/office/drawing/2014/main" val="2887019022"/>
                  </a:ext>
                </a:extLst>
              </a:tr>
              <a:tr h="265747">
                <a:tc>
                  <a:txBody>
                    <a:bodyPr/>
                    <a:lstStyle/>
                    <a:p>
                      <a:pPr algn="ctr">
                        <a:lnSpc>
                          <a:spcPct val="115000"/>
                        </a:lnSpc>
                        <a:spcAft>
                          <a:spcPts val="800"/>
                        </a:spcAft>
                        <a:buNone/>
                      </a:pPr>
                      <a:r>
                        <a:rPr lang="en-GB" sz="1800" b="1" kern="0" noProof="0" dirty="0">
                          <a:effectLst/>
                        </a:rPr>
                        <a:t>JJ</a:t>
                      </a:r>
                      <a:endParaRPr lang="en-GB" sz="2800" b="1"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ctr"/>
                </a:tc>
                <a:tc>
                  <a:txBody>
                    <a:bodyPr/>
                    <a:lstStyle/>
                    <a:p>
                      <a:pPr algn="r">
                        <a:lnSpc>
                          <a:spcPct val="115000"/>
                        </a:lnSpc>
                        <a:spcAft>
                          <a:spcPts val="800"/>
                        </a:spcAft>
                        <a:buNone/>
                      </a:pPr>
                      <a:r>
                        <a:rPr lang="en-GB" sz="1800" kern="100" noProof="0" dirty="0">
                          <a:effectLst/>
                        </a:rPr>
                        <a:t>61.52</a:t>
                      </a:r>
                      <a:endParaRPr lang="en-GB" sz="28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b">
                    <a:solidFill>
                      <a:schemeClr val="bg1">
                        <a:lumMod val="75000"/>
                      </a:schemeClr>
                    </a:solidFill>
                  </a:tcPr>
                </a:tc>
                <a:tc>
                  <a:txBody>
                    <a:bodyPr/>
                    <a:lstStyle/>
                    <a:p>
                      <a:pPr algn="r">
                        <a:lnSpc>
                          <a:spcPct val="115000"/>
                        </a:lnSpc>
                        <a:spcAft>
                          <a:spcPts val="800"/>
                        </a:spcAft>
                        <a:buNone/>
                      </a:pPr>
                      <a:r>
                        <a:rPr lang="en-GB" sz="1800" kern="100" noProof="0" dirty="0">
                          <a:effectLst/>
                        </a:rPr>
                        <a:t>40.03</a:t>
                      </a:r>
                      <a:endParaRPr lang="en-GB" sz="28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b">
                    <a:solidFill>
                      <a:schemeClr val="bg1">
                        <a:lumMod val="75000"/>
                      </a:schemeClr>
                    </a:solidFill>
                  </a:tcPr>
                </a:tc>
                <a:tc>
                  <a:txBody>
                    <a:bodyPr/>
                    <a:lstStyle/>
                    <a:p>
                      <a:pPr algn="r">
                        <a:lnSpc>
                          <a:spcPct val="115000"/>
                        </a:lnSpc>
                        <a:spcAft>
                          <a:spcPts val="800"/>
                        </a:spcAft>
                        <a:buNone/>
                      </a:pPr>
                      <a:r>
                        <a:rPr lang="en-GB" sz="1800" kern="100" noProof="0" dirty="0">
                          <a:effectLst/>
                        </a:rPr>
                        <a:t>36.48</a:t>
                      </a:r>
                      <a:endParaRPr lang="en-GB" sz="28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b">
                    <a:solidFill>
                      <a:schemeClr val="bg1">
                        <a:lumMod val="75000"/>
                      </a:schemeClr>
                    </a:solidFill>
                  </a:tcPr>
                </a:tc>
                <a:tc>
                  <a:txBody>
                    <a:bodyPr/>
                    <a:lstStyle/>
                    <a:p>
                      <a:pPr algn="r">
                        <a:lnSpc>
                          <a:spcPct val="115000"/>
                        </a:lnSpc>
                        <a:spcAft>
                          <a:spcPts val="800"/>
                        </a:spcAft>
                        <a:buNone/>
                      </a:pPr>
                      <a:r>
                        <a:rPr lang="en-GB" sz="1800" kern="100" noProof="0" dirty="0">
                          <a:effectLst/>
                        </a:rPr>
                        <a:t>36.89</a:t>
                      </a:r>
                      <a:endParaRPr lang="en-GB" sz="28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b">
                    <a:solidFill>
                      <a:schemeClr val="bg1">
                        <a:lumMod val="75000"/>
                      </a:schemeClr>
                    </a:solidFill>
                  </a:tcPr>
                </a:tc>
                <a:tc>
                  <a:txBody>
                    <a:bodyPr/>
                    <a:lstStyle/>
                    <a:p>
                      <a:pPr algn="r">
                        <a:lnSpc>
                          <a:spcPct val="115000"/>
                        </a:lnSpc>
                        <a:spcAft>
                          <a:spcPts val="800"/>
                        </a:spcAft>
                        <a:buNone/>
                      </a:pPr>
                      <a:r>
                        <a:rPr lang="en-GB" sz="1800" kern="100" noProof="0" dirty="0">
                          <a:effectLst/>
                        </a:rPr>
                        <a:t>29.27</a:t>
                      </a:r>
                      <a:endParaRPr lang="en-GB" sz="28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b">
                    <a:solidFill>
                      <a:schemeClr val="bg1">
                        <a:lumMod val="75000"/>
                      </a:schemeClr>
                    </a:solidFill>
                  </a:tcPr>
                </a:tc>
                <a:tc>
                  <a:txBody>
                    <a:bodyPr/>
                    <a:lstStyle/>
                    <a:p>
                      <a:pPr algn="r">
                        <a:lnSpc>
                          <a:spcPct val="115000"/>
                        </a:lnSpc>
                        <a:spcAft>
                          <a:spcPts val="800"/>
                        </a:spcAft>
                        <a:buNone/>
                      </a:pPr>
                      <a:r>
                        <a:rPr lang="en-GB" sz="1800" kern="100" noProof="0" dirty="0">
                          <a:effectLst/>
                        </a:rPr>
                        <a:t>35.50</a:t>
                      </a:r>
                      <a:endParaRPr lang="en-GB" sz="28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b">
                    <a:solidFill>
                      <a:schemeClr val="bg1">
                        <a:lumMod val="75000"/>
                      </a:schemeClr>
                    </a:solidFill>
                  </a:tcPr>
                </a:tc>
                <a:extLst>
                  <a:ext uri="{0D108BD9-81ED-4DB2-BD59-A6C34878D82A}">
                    <a16:rowId xmlns:a16="http://schemas.microsoft.com/office/drawing/2014/main" val="661801512"/>
                  </a:ext>
                </a:extLst>
              </a:tr>
            </a:tbl>
          </a:graphicData>
        </a:graphic>
      </p:graphicFrame>
      <p:sp>
        <p:nvSpPr>
          <p:cNvPr id="3" name="TextBox 2">
            <a:extLst>
              <a:ext uri="{FF2B5EF4-FFF2-40B4-BE49-F238E27FC236}">
                <a16:creationId xmlns:a16="http://schemas.microsoft.com/office/drawing/2014/main" id="{A52DD24D-170A-F2FF-57FE-E2EE44EF41EA}"/>
              </a:ext>
            </a:extLst>
          </p:cNvPr>
          <p:cNvSpPr txBox="1"/>
          <p:nvPr/>
        </p:nvSpPr>
        <p:spPr>
          <a:xfrm>
            <a:off x="175465" y="5069549"/>
            <a:ext cx="1200150" cy="923330"/>
          </a:xfrm>
          <a:prstGeom prst="rect">
            <a:avLst/>
          </a:prstGeom>
          <a:solidFill>
            <a:schemeClr val="bg1">
              <a:lumMod val="95000"/>
            </a:schemeClr>
          </a:solidFill>
        </p:spPr>
        <p:txBody>
          <a:bodyPr wrap="square" rtlCol="0">
            <a:spAutoFit/>
          </a:bodyPr>
          <a:lstStyle/>
          <a:p>
            <a:pPr algn="ctr"/>
            <a:r>
              <a:rPr lang="en-GB" noProof="0">
                <a:solidFill>
                  <a:srgbClr val="FF0000"/>
                </a:solidFill>
              </a:rPr>
              <a:t>’Eat or heat’ dilemma</a:t>
            </a:r>
          </a:p>
        </p:txBody>
      </p:sp>
      <p:sp>
        <p:nvSpPr>
          <p:cNvPr id="5" name="Arrow: Down 4">
            <a:extLst>
              <a:ext uri="{FF2B5EF4-FFF2-40B4-BE49-F238E27FC236}">
                <a16:creationId xmlns:a16="http://schemas.microsoft.com/office/drawing/2014/main" id="{E8231DBF-FB0D-8FC1-2656-821EADA857EA}"/>
              </a:ext>
            </a:extLst>
          </p:cNvPr>
          <p:cNvSpPr/>
          <p:nvPr/>
        </p:nvSpPr>
        <p:spPr>
          <a:xfrm rot="3528577">
            <a:off x="1200772" y="4304058"/>
            <a:ext cx="330389" cy="887956"/>
          </a:xfrm>
          <a:prstGeom prst="downArrow">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p>
        </p:txBody>
      </p:sp>
      <p:sp>
        <p:nvSpPr>
          <p:cNvPr id="6" name="Arrow: Down 5">
            <a:extLst>
              <a:ext uri="{FF2B5EF4-FFF2-40B4-BE49-F238E27FC236}">
                <a16:creationId xmlns:a16="http://schemas.microsoft.com/office/drawing/2014/main" id="{1D5DA7BB-BEDC-4AE8-CCD6-561FAE822023}"/>
              </a:ext>
            </a:extLst>
          </p:cNvPr>
          <p:cNvSpPr/>
          <p:nvPr/>
        </p:nvSpPr>
        <p:spPr>
          <a:xfrm rot="7393166">
            <a:off x="1233475" y="5836044"/>
            <a:ext cx="264983" cy="824056"/>
          </a:xfrm>
          <a:prstGeom prst="downArrow">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p>
        </p:txBody>
      </p:sp>
    </p:spTree>
    <p:extLst>
      <p:ext uri="{BB962C8B-B14F-4D97-AF65-F5344CB8AC3E}">
        <p14:creationId xmlns:p14="http://schemas.microsoft.com/office/powerpoint/2010/main" val="339734008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CDBE38-E6BF-132E-25BE-97CD62D931E6}"/>
              </a:ext>
            </a:extLst>
          </p:cNvPr>
          <p:cNvSpPr>
            <a:spLocks noGrp="1"/>
          </p:cNvSpPr>
          <p:nvPr>
            <p:ph type="title"/>
          </p:nvPr>
        </p:nvSpPr>
        <p:spPr>
          <a:xfrm>
            <a:off x="1674178" y="190370"/>
            <a:ext cx="10121582" cy="1546990"/>
          </a:xfrm>
        </p:spPr>
        <p:txBody>
          <a:bodyPr>
            <a:noAutofit/>
          </a:bodyPr>
          <a:lstStyle/>
          <a:p>
            <a:r>
              <a:rPr lang="en-GB" sz="2800" noProof="0" dirty="0"/>
              <a:t>The maximum level of affordable energy performance (kWh/m</a:t>
            </a:r>
            <a:r>
              <a:rPr lang="en-GB" sz="2800" baseline="30000" noProof="0" dirty="0"/>
              <a:t>2</a:t>
            </a:r>
            <a:r>
              <a:rPr lang="en-GB" sz="2800" noProof="0" dirty="0"/>
              <a:t>a) taking into account the 2M</a:t>
            </a:r>
            <a:r>
              <a:rPr lang="en-GB" sz="2800" baseline="-25000" noProof="0" dirty="0"/>
              <a:t>quintiles</a:t>
            </a:r>
            <a:r>
              <a:rPr lang="en-GB" sz="2800" noProof="0" dirty="0"/>
              <a:t> (%), the 10% and the average dwelling size (m</a:t>
            </a:r>
            <a:r>
              <a:rPr lang="en-GB" sz="2800" baseline="30000" noProof="0" dirty="0"/>
              <a:t>2</a:t>
            </a:r>
            <a:r>
              <a:rPr lang="en-GB" sz="2800" noProof="0" dirty="0"/>
              <a:t>) per quintile </a:t>
            </a:r>
          </a:p>
        </p:txBody>
      </p:sp>
      <p:graphicFrame>
        <p:nvGraphicFramePr>
          <p:cNvPr id="4" name="Content Placeholder 3">
            <a:extLst>
              <a:ext uri="{FF2B5EF4-FFF2-40B4-BE49-F238E27FC236}">
                <a16:creationId xmlns:a16="http://schemas.microsoft.com/office/drawing/2014/main" id="{CDD2AF02-037B-CCDA-A174-DC5738293436}"/>
              </a:ext>
            </a:extLst>
          </p:cNvPr>
          <p:cNvGraphicFramePr>
            <a:graphicFrameLocks noGrp="1"/>
          </p:cNvGraphicFramePr>
          <p:nvPr>
            <p:ph idx="1"/>
            <p:extLst>
              <p:ext uri="{D42A27DB-BD31-4B8C-83A1-F6EECF244321}">
                <p14:modId xmlns:p14="http://schemas.microsoft.com/office/powerpoint/2010/main" val="3563176305"/>
              </p:ext>
            </p:extLst>
          </p:nvPr>
        </p:nvGraphicFramePr>
        <p:xfrm>
          <a:off x="1568609" y="1880091"/>
          <a:ext cx="10332719" cy="4431688"/>
        </p:xfrm>
        <a:graphic>
          <a:graphicData uri="http://schemas.openxmlformats.org/drawingml/2006/table">
            <a:tbl>
              <a:tblPr firstRow="1" firstCol="1" bandRow="1">
                <a:tableStyleId>{5940675A-B579-460E-94D1-54222C63F5DA}</a:tableStyleId>
              </a:tblPr>
              <a:tblGrid>
                <a:gridCol w="1988820">
                  <a:extLst>
                    <a:ext uri="{9D8B030D-6E8A-4147-A177-3AD203B41FA5}">
                      <a16:colId xmlns:a16="http://schemas.microsoft.com/office/drawing/2014/main" val="1680055772"/>
                    </a:ext>
                  </a:extLst>
                </a:gridCol>
                <a:gridCol w="2114550">
                  <a:extLst>
                    <a:ext uri="{9D8B030D-6E8A-4147-A177-3AD203B41FA5}">
                      <a16:colId xmlns:a16="http://schemas.microsoft.com/office/drawing/2014/main" val="2136820651"/>
                    </a:ext>
                  </a:extLst>
                </a:gridCol>
                <a:gridCol w="2080260">
                  <a:extLst>
                    <a:ext uri="{9D8B030D-6E8A-4147-A177-3AD203B41FA5}">
                      <a16:colId xmlns:a16="http://schemas.microsoft.com/office/drawing/2014/main" val="2010632"/>
                    </a:ext>
                  </a:extLst>
                </a:gridCol>
                <a:gridCol w="2080260">
                  <a:extLst>
                    <a:ext uri="{9D8B030D-6E8A-4147-A177-3AD203B41FA5}">
                      <a16:colId xmlns:a16="http://schemas.microsoft.com/office/drawing/2014/main" val="2128410420"/>
                    </a:ext>
                  </a:extLst>
                </a:gridCol>
                <a:gridCol w="2068829">
                  <a:extLst>
                    <a:ext uri="{9D8B030D-6E8A-4147-A177-3AD203B41FA5}">
                      <a16:colId xmlns:a16="http://schemas.microsoft.com/office/drawing/2014/main" val="1005360694"/>
                    </a:ext>
                  </a:extLst>
                </a:gridCol>
              </a:tblGrid>
              <a:tr h="292885">
                <a:tc>
                  <a:txBody>
                    <a:bodyPr/>
                    <a:lstStyle/>
                    <a:p>
                      <a:pPr>
                        <a:lnSpc>
                          <a:spcPct val="115000"/>
                        </a:lnSpc>
                        <a:spcAft>
                          <a:spcPts val="800"/>
                        </a:spcAft>
                        <a:buNone/>
                      </a:pPr>
                      <a:r>
                        <a:rPr lang="en-GB" sz="2400" kern="0" noProof="0" dirty="0">
                          <a:effectLst/>
                        </a:rPr>
                        <a:t> </a:t>
                      </a:r>
                      <a:endParaRPr lang="en-GB" sz="36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b"/>
                </a:tc>
                <a:tc gridSpan="2">
                  <a:txBody>
                    <a:bodyPr/>
                    <a:lstStyle/>
                    <a:p>
                      <a:pPr algn="ctr">
                        <a:lnSpc>
                          <a:spcPct val="115000"/>
                        </a:lnSpc>
                        <a:spcAft>
                          <a:spcPts val="800"/>
                        </a:spcAft>
                        <a:buNone/>
                      </a:pPr>
                      <a:r>
                        <a:rPr lang="en-GB" sz="2400" b="1" kern="0" noProof="0" dirty="0">
                          <a:effectLst/>
                        </a:rPr>
                        <a:t>2M</a:t>
                      </a:r>
                      <a:r>
                        <a:rPr lang="en-GB" sz="2400" b="1" kern="0" baseline="-25000" noProof="0" dirty="0">
                          <a:effectLst/>
                        </a:rPr>
                        <a:t>quintiles</a:t>
                      </a:r>
                      <a:endParaRPr lang="en-GB" sz="3600" b="1"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b"/>
                </a:tc>
                <a:tc hMerge="1">
                  <a:txBody>
                    <a:bodyPr/>
                    <a:lstStyle/>
                    <a:p>
                      <a:endParaRPr lang="hu-HU"/>
                    </a:p>
                  </a:txBody>
                  <a:tcPr/>
                </a:tc>
                <a:tc gridSpan="2">
                  <a:txBody>
                    <a:bodyPr/>
                    <a:lstStyle/>
                    <a:p>
                      <a:pPr algn="ctr">
                        <a:lnSpc>
                          <a:spcPct val="115000"/>
                        </a:lnSpc>
                        <a:spcAft>
                          <a:spcPts val="800"/>
                        </a:spcAft>
                        <a:buNone/>
                      </a:pPr>
                      <a:r>
                        <a:rPr lang="en-GB" sz="2400" b="1" kern="0" noProof="0" dirty="0">
                          <a:effectLst/>
                        </a:rPr>
                        <a:t>10%</a:t>
                      </a:r>
                      <a:endParaRPr lang="en-GB" sz="3600" b="1"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b"/>
                </a:tc>
                <a:tc hMerge="1">
                  <a:txBody>
                    <a:bodyPr/>
                    <a:lstStyle/>
                    <a:p>
                      <a:endParaRPr lang="hu-HU"/>
                    </a:p>
                  </a:txBody>
                  <a:tcPr/>
                </a:tc>
                <a:extLst>
                  <a:ext uri="{0D108BD9-81ED-4DB2-BD59-A6C34878D82A}">
                    <a16:rowId xmlns:a16="http://schemas.microsoft.com/office/drawing/2014/main" val="209780875"/>
                  </a:ext>
                </a:extLst>
              </a:tr>
              <a:tr h="603795">
                <a:tc>
                  <a:txBody>
                    <a:bodyPr/>
                    <a:lstStyle/>
                    <a:p>
                      <a:pPr>
                        <a:lnSpc>
                          <a:spcPct val="115000"/>
                        </a:lnSpc>
                        <a:spcAft>
                          <a:spcPts val="800"/>
                        </a:spcAft>
                        <a:buNone/>
                      </a:pPr>
                      <a:r>
                        <a:rPr lang="en-GB" sz="2400" kern="0" noProof="0" dirty="0">
                          <a:effectLst/>
                        </a:rPr>
                        <a:t> </a:t>
                      </a:r>
                      <a:endParaRPr lang="en-GB" sz="36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b"/>
                </a:tc>
                <a:tc>
                  <a:txBody>
                    <a:bodyPr/>
                    <a:lstStyle/>
                    <a:p>
                      <a:pPr>
                        <a:lnSpc>
                          <a:spcPct val="115000"/>
                        </a:lnSpc>
                        <a:spcAft>
                          <a:spcPts val="800"/>
                        </a:spcAft>
                        <a:buNone/>
                      </a:pPr>
                      <a:r>
                        <a:rPr lang="en-GB" sz="2400" kern="0" noProof="0" dirty="0">
                          <a:effectLst/>
                        </a:rPr>
                        <a:t>Gas (kWh/m</a:t>
                      </a:r>
                      <a:r>
                        <a:rPr lang="en-GB" sz="2400" kern="0" baseline="30000" noProof="0" dirty="0">
                          <a:effectLst/>
                        </a:rPr>
                        <a:t>2</a:t>
                      </a:r>
                      <a:r>
                        <a:rPr lang="en-GB" sz="2400" kern="0" noProof="0" dirty="0">
                          <a:effectLst/>
                        </a:rPr>
                        <a:t>a)*</a:t>
                      </a:r>
                      <a:endParaRPr lang="en-GB" sz="36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ctr"/>
                </a:tc>
                <a:tc>
                  <a:txBody>
                    <a:bodyPr/>
                    <a:lstStyle/>
                    <a:p>
                      <a:pPr>
                        <a:lnSpc>
                          <a:spcPct val="115000"/>
                        </a:lnSpc>
                        <a:spcAft>
                          <a:spcPts val="800"/>
                        </a:spcAft>
                        <a:buNone/>
                      </a:pPr>
                      <a:r>
                        <a:rPr lang="en-GB" sz="2400" kern="0" noProof="0" dirty="0">
                          <a:effectLst/>
                        </a:rPr>
                        <a:t>Electricity (kWh/m</a:t>
                      </a:r>
                      <a:r>
                        <a:rPr lang="en-GB" sz="2400" kern="0" baseline="30000" noProof="0" dirty="0">
                          <a:effectLst/>
                        </a:rPr>
                        <a:t>2</a:t>
                      </a:r>
                      <a:r>
                        <a:rPr lang="en-GB" sz="2400" kern="0" noProof="0" dirty="0">
                          <a:effectLst/>
                        </a:rPr>
                        <a:t>a)*</a:t>
                      </a:r>
                      <a:endParaRPr lang="en-GB" sz="36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ctr"/>
                </a:tc>
                <a:tc>
                  <a:txBody>
                    <a:bodyPr/>
                    <a:lstStyle/>
                    <a:p>
                      <a:pPr>
                        <a:lnSpc>
                          <a:spcPct val="115000"/>
                        </a:lnSpc>
                        <a:spcAft>
                          <a:spcPts val="800"/>
                        </a:spcAft>
                        <a:buNone/>
                      </a:pPr>
                      <a:r>
                        <a:rPr lang="en-GB" sz="2400" kern="0" noProof="0" dirty="0">
                          <a:effectLst/>
                        </a:rPr>
                        <a:t>Gas (kWh/m</a:t>
                      </a:r>
                      <a:r>
                        <a:rPr lang="en-GB" sz="2400" kern="0" baseline="30000" noProof="0" dirty="0">
                          <a:effectLst/>
                        </a:rPr>
                        <a:t>2</a:t>
                      </a:r>
                      <a:r>
                        <a:rPr lang="en-GB" sz="2400" kern="0" noProof="0" dirty="0">
                          <a:effectLst/>
                        </a:rPr>
                        <a:t>a)*</a:t>
                      </a:r>
                      <a:endParaRPr lang="en-GB" sz="36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ctr"/>
                </a:tc>
                <a:tc>
                  <a:txBody>
                    <a:bodyPr/>
                    <a:lstStyle/>
                    <a:p>
                      <a:pPr>
                        <a:lnSpc>
                          <a:spcPct val="115000"/>
                        </a:lnSpc>
                        <a:spcAft>
                          <a:spcPts val="800"/>
                        </a:spcAft>
                        <a:buNone/>
                      </a:pPr>
                      <a:r>
                        <a:rPr lang="en-GB" sz="2400" kern="0" noProof="0" dirty="0">
                          <a:effectLst/>
                        </a:rPr>
                        <a:t>Electricity (kWh/m</a:t>
                      </a:r>
                      <a:r>
                        <a:rPr lang="en-GB" sz="2400" kern="0" baseline="30000" noProof="0" dirty="0">
                          <a:effectLst/>
                        </a:rPr>
                        <a:t>2</a:t>
                      </a:r>
                      <a:r>
                        <a:rPr lang="en-GB" sz="2400" kern="0" noProof="0" dirty="0">
                          <a:effectLst/>
                        </a:rPr>
                        <a:t>a)*</a:t>
                      </a:r>
                      <a:endParaRPr lang="en-GB" sz="36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ctr"/>
                </a:tc>
                <a:extLst>
                  <a:ext uri="{0D108BD9-81ED-4DB2-BD59-A6C34878D82A}">
                    <a16:rowId xmlns:a16="http://schemas.microsoft.com/office/drawing/2014/main" val="1581903512"/>
                  </a:ext>
                </a:extLst>
              </a:tr>
              <a:tr h="292885">
                <a:tc>
                  <a:txBody>
                    <a:bodyPr/>
                    <a:lstStyle/>
                    <a:p>
                      <a:pPr>
                        <a:lnSpc>
                          <a:spcPct val="115000"/>
                        </a:lnSpc>
                        <a:spcAft>
                          <a:spcPts val="800"/>
                        </a:spcAft>
                        <a:buNone/>
                      </a:pPr>
                      <a:r>
                        <a:rPr lang="en-GB" sz="2400" kern="0" noProof="0" dirty="0">
                          <a:effectLst/>
                        </a:rPr>
                        <a:t>1st quintile</a:t>
                      </a:r>
                      <a:endParaRPr lang="en-GB" sz="36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ctr"/>
                </a:tc>
                <a:tc>
                  <a:txBody>
                    <a:bodyPr/>
                    <a:lstStyle/>
                    <a:p>
                      <a:pPr algn="r">
                        <a:lnSpc>
                          <a:spcPct val="115000"/>
                        </a:lnSpc>
                        <a:spcAft>
                          <a:spcPts val="800"/>
                        </a:spcAft>
                        <a:buNone/>
                      </a:pPr>
                      <a:r>
                        <a:rPr lang="en-GB" sz="2400" kern="0" noProof="0" dirty="0">
                          <a:effectLst/>
                        </a:rPr>
                        <a:t>297.35</a:t>
                      </a:r>
                      <a:endParaRPr lang="en-GB" sz="36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ctr"/>
                </a:tc>
                <a:tc>
                  <a:txBody>
                    <a:bodyPr/>
                    <a:lstStyle/>
                    <a:p>
                      <a:pPr algn="r">
                        <a:lnSpc>
                          <a:spcPct val="115000"/>
                        </a:lnSpc>
                        <a:spcAft>
                          <a:spcPts val="800"/>
                        </a:spcAft>
                        <a:buNone/>
                      </a:pPr>
                      <a:r>
                        <a:rPr lang="en-GB" sz="2400" kern="0" noProof="0" dirty="0">
                          <a:effectLst/>
                        </a:rPr>
                        <a:t>298.2</a:t>
                      </a:r>
                      <a:endParaRPr lang="en-GB" sz="36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ctr"/>
                </a:tc>
                <a:tc>
                  <a:txBody>
                    <a:bodyPr/>
                    <a:lstStyle/>
                    <a:p>
                      <a:pPr algn="r">
                        <a:lnSpc>
                          <a:spcPct val="115000"/>
                        </a:lnSpc>
                        <a:spcAft>
                          <a:spcPts val="800"/>
                        </a:spcAft>
                        <a:buNone/>
                      </a:pPr>
                      <a:r>
                        <a:rPr lang="en-GB" sz="2400" kern="0" noProof="0" dirty="0">
                          <a:effectLst/>
                        </a:rPr>
                        <a:t>253.93</a:t>
                      </a:r>
                      <a:endParaRPr lang="en-GB" sz="36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ctr"/>
                </a:tc>
                <a:tc>
                  <a:txBody>
                    <a:bodyPr/>
                    <a:lstStyle/>
                    <a:p>
                      <a:pPr algn="r">
                        <a:lnSpc>
                          <a:spcPct val="115000"/>
                        </a:lnSpc>
                        <a:spcAft>
                          <a:spcPts val="800"/>
                        </a:spcAft>
                        <a:buNone/>
                      </a:pPr>
                      <a:r>
                        <a:rPr lang="en-GB" sz="2400" kern="0" noProof="0" dirty="0">
                          <a:effectLst/>
                        </a:rPr>
                        <a:t>253.97</a:t>
                      </a:r>
                      <a:endParaRPr lang="en-GB" sz="36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ctr"/>
                </a:tc>
                <a:extLst>
                  <a:ext uri="{0D108BD9-81ED-4DB2-BD59-A6C34878D82A}">
                    <a16:rowId xmlns:a16="http://schemas.microsoft.com/office/drawing/2014/main" val="709134867"/>
                  </a:ext>
                </a:extLst>
              </a:tr>
              <a:tr h="603795">
                <a:tc>
                  <a:txBody>
                    <a:bodyPr/>
                    <a:lstStyle/>
                    <a:p>
                      <a:pPr>
                        <a:lnSpc>
                          <a:spcPct val="115000"/>
                        </a:lnSpc>
                        <a:spcAft>
                          <a:spcPts val="800"/>
                        </a:spcAft>
                        <a:buNone/>
                      </a:pPr>
                      <a:r>
                        <a:rPr lang="en-GB" sz="2400" kern="0" noProof="0" dirty="0">
                          <a:effectLst/>
                        </a:rPr>
                        <a:t>2nd quintile</a:t>
                      </a:r>
                      <a:endParaRPr lang="en-GB" sz="36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ctr"/>
                </a:tc>
                <a:tc>
                  <a:txBody>
                    <a:bodyPr/>
                    <a:lstStyle/>
                    <a:p>
                      <a:pPr algn="r">
                        <a:lnSpc>
                          <a:spcPct val="115000"/>
                        </a:lnSpc>
                        <a:spcAft>
                          <a:spcPts val="800"/>
                        </a:spcAft>
                        <a:buNone/>
                      </a:pPr>
                      <a:r>
                        <a:rPr lang="en-GB" sz="2400" kern="0" noProof="0" dirty="0">
                          <a:effectLst/>
                        </a:rPr>
                        <a:t>284.17</a:t>
                      </a:r>
                      <a:endParaRPr lang="en-GB" sz="36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ctr"/>
                </a:tc>
                <a:tc>
                  <a:txBody>
                    <a:bodyPr/>
                    <a:lstStyle/>
                    <a:p>
                      <a:pPr algn="r">
                        <a:lnSpc>
                          <a:spcPct val="115000"/>
                        </a:lnSpc>
                        <a:spcAft>
                          <a:spcPts val="800"/>
                        </a:spcAft>
                        <a:buNone/>
                      </a:pPr>
                      <a:r>
                        <a:rPr lang="en-GB" sz="2400" kern="0" noProof="0" dirty="0">
                          <a:effectLst/>
                        </a:rPr>
                        <a:t>284.97</a:t>
                      </a:r>
                      <a:endParaRPr lang="en-GB" sz="36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ctr"/>
                </a:tc>
                <a:tc>
                  <a:txBody>
                    <a:bodyPr/>
                    <a:lstStyle/>
                    <a:p>
                      <a:pPr algn="r">
                        <a:lnSpc>
                          <a:spcPct val="115000"/>
                        </a:lnSpc>
                        <a:spcAft>
                          <a:spcPts val="800"/>
                        </a:spcAft>
                        <a:buNone/>
                      </a:pPr>
                      <a:r>
                        <a:rPr lang="en-GB" sz="2400" kern="0" noProof="0" dirty="0">
                          <a:effectLst/>
                        </a:rPr>
                        <a:t>272.82</a:t>
                      </a:r>
                      <a:endParaRPr lang="en-GB" sz="36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ctr"/>
                </a:tc>
                <a:tc>
                  <a:txBody>
                    <a:bodyPr/>
                    <a:lstStyle/>
                    <a:p>
                      <a:pPr algn="r">
                        <a:lnSpc>
                          <a:spcPct val="115000"/>
                        </a:lnSpc>
                        <a:spcAft>
                          <a:spcPts val="800"/>
                        </a:spcAft>
                        <a:buNone/>
                      </a:pPr>
                      <a:r>
                        <a:rPr lang="en-GB" sz="2400" kern="0" noProof="0" dirty="0">
                          <a:effectLst/>
                        </a:rPr>
                        <a:t>273.42</a:t>
                      </a:r>
                      <a:endParaRPr lang="en-GB" sz="36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ctr"/>
                </a:tc>
                <a:extLst>
                  <a:ext uri="{0D108BD9-81ED-4DB2-BD59-A6C34878D82A}">
                    <a16:rowId xmlns:a16="http://schemas.microsoft.com/office/drawing/2014/main" val="1239386620"/>
                  </a:ext>
                </a:extLst>
              </a:tr>
              <a:tr h="603795">
                <a:tc>
                  <a:txBody>
                    <a:bodyPr/>
                    <a:lstStyle/>
                    <a:p>
                      <a:pPr>
                        <a:lnSpc>
                          <a:spcPct val="115000"/>
                        </a:lnSpc>
                        <a:spcAft>
                          <a:spcPts val="800"/>
                        </a:spcAft>
                        <a:buNone/>
                      </a:pPr>
                      <a:r>
                        <a:rPr lang="en-GB" sz="2400" kern="0" noProof="0" dirty="0">
                          <a:effectLst/>
                        </a:rPr>
                        <a:t>3rd quintile</a:t>
                      </a:r>
                      <a:endParaRPr lang="en-GB" sz="36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ctr"/>
                </a:tc>
                <a:tc>
                  <a:txBody>
                    <a:bodyPr/>
                    <a:lstStyle/>
                    <a:p>
                      <a:pPr algn="r">
                        <a:lnSpc>
                          <a:spcPct val="115000"/>
                        </a:lnSpc>
                        <a:spcAft>
                          <a:spcPts val="800"/>
                        </a:spcAft>
                        <a:buNone/>
                      </a:pPr>
                      <a:r>
                        <a:rPr lang="en-GB" sz="2400" kern="0" noProof="0" dirty="0">
                          <a:effectLst/>
                        </a:rPr>
                        <a:t>277.05</a:t>
                      </a:r>
                      <a:endParaRPr lang="en-GB" sz="36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ctr"/>
                </a:tc>
                <a:tc>
                  <a:txBody>
                    <a:bodyPr/>
                    <a:lstStyle/>
                    <a:p>
                      <a:pPr algn="r">
                        <a:lnSpc>
                          <a:spcPct val="115000"/>
                        </a:lnSpc>
                        <a:spcAft>
                          <a:spcPts val="800"/>
                        </a:spcAft>
                        <a:buNone/>
                      </a:pPr>
                      <a:r>
                        <a:rPr lang="en-GB" sz="2400" kern="0" noProof="0" dirty="0">
                          <a:effectLst/>
                        </a:rPr>
                        <a:t>277.84</a:t>
                      </a:r>
                      <a:endParaRPr lang="en-GB" sz="36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ctr"/>
                </a:tc>
                <a:tc>
                  <a:txBody>
                    <a:bodyPr/>
                    <a:lstStyle/>
                    <a:p>
                      <a:pPr algn="r">
                        <a:lnSpc>
                          <a:spcPct val="115000"/>
                        </a:lnSpc>
                        <a:spcAft>
                          <a:spcPts val="800"/>
                        </a:spcAft>
                        <a:buNone/>
                      </a:pPr>
                      <a:r>
                        <a:rPr lang="en-GB" sz="2400" kern="0" noProof="0" dirty="0">
                          <a:effectLst/>
                        </a:rPr>
                        <a:t>276.64</a:t>
                      </a:r>
                      <a:endParaRPr lang="en-GB" sz="36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ctr"/>
                </a:tc>
                <a:tc>
                  <a:txBody>
                    <a:bodyPr/>
                    <a:lstStyle/>
                    <a:p>
                      <a:pPr algn="r">
                        <a:lnSpc>
                          <a:spcPct val="115000"/>
                        </a:lnSpc>
                        <a:spcAft>
                          <a:spcPts val="800"/>
                        </a:spcAft>
                        <a:buNone/>
                      </a:pPr>
                      <a:r>
                        <a:rPr lang="en-GB" sz="2400" kern="0" noProof="0" dirty="0">
                          <a:effectLst/>
                        </a:rPr>
                        <a:t>277.43</a:t>
                      </a:r>
                      <a:endParaRPr lang="en-GB" sz="36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ctr"/>
                </a:tc>
                <a:extLst>
                  <a:ext uri="{0D108BD9-81ED-4DB2-BD59-A6C34878D82A}">
                    <a16:rowId xmlns:a16="http://schemas.microsoft.com/office/drawing/2014/main" val="3430750251"/>
                  </a:ext>
                </a:extLst>
              </a:tr>
              <a:tr h="603795">
                <a:tc>
                  <a:txBody>
                    <a:bodyPr/>
                    <a:lstStyle/>
                    <a:p>
                      <a:pPr>
                        <a:lnSpc>
                          <a:spcPct val="115000"/>
                        </a:lnSpc>
                        <a:spcAft>
                          <a:spcPts val="800"/>
                        </a:spcAft>
                        <a:buNone/>
                      </a:pPr>
                      <a:r>
                        <a:rPr lang="en-GB" sz="2400" kern="0" noProof="0" dirty="0">
                          <a:effectLst/>
                        </a:rPr>
                        <a:t>4th quintile</a:t>
                      </a:r>
                      <a:endParaRPr lang="en-GB" sz="36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ctr"/>
                </a:tc>
                <a:tc>
                  <a:txBody>
                    <a:bodyPr/>
                    <a:lstStyle/>
                    <a:p>
                      <a:pPr algn="r">
                        <a:lnSpc>
                          <a:spcPct val="115000"/>
                        </a:lnSpc>
                        <a:spcAft>
                          <a:spcPts val="800"/>
                        </a:spcAft>
                        <a:buNone/>
                      </a:pPr>
                      <a:r>
                        <a:rPr lang="en-GB" sz="2400" kern="0" noProof="0" dirty="0">
                          <a:effectLst/>
                        </a:rPr>
                        <a:t>260.18</a:t>
                      </a:r>
                      <a:endParaRPr lang="en-GB" sz="36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ctr"/>
                </a:tc>
                <a:tc>
                  <a:txBody>
                    <a:bodyPr/>
                    <a:lstStyle/>
                    <a:p>
                      <a:pPr algn="r">
                        <a:lnSpc>
                          <a:spcPct val="115000"/>
                        </a:lnSpc>
                        <a:spcAft>
                          <a:spcPts val="800"/>
                        </a:spcAft>
                        <a:buNone/>
                      </a:pPr>
                      <a:r>
                        <a:rPr lang="en-GB" sz="2400" kern="0" noProof="0" dirty="0">
                          <a:effectLst/>
                        </a:rPr>
                        <a:t>260.92</a:t>
                      </a:r>
                      <a:endParaRPr lang="en-GB" sz="36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ctr"/>
                </a:tc>
                <a:tc>
                  <a:txBody>
                    <a:bodyPr/>
                    <a:lstStyle/>
                    <a:p>
                      <a:pPr algn="r">
                        <a:lnSpc>
                          <a:spcPct val="115000"/>
                        </a:lnSpc>
                        <a:spcAft>
                          <a:spcPts val="800"/>
                        </a:spcAft>
                        <a:buNone/>
                      </a:pPr>
                      <a:r>
                        <a:rPr lang="en-GB" sz="2400" kern="0" noProof="0" dirty="0">
                          <a:effectLst/>
                        </a:rPr>
                        <a:t>267.17</a:t>
                      </a:r>
                      <a:endParaRPr lang="en-GB" sz="36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ctr"/>
                </a:tc>
                <a:tc>
                  <a:txBody>
                    <a:bodyPr/>
                    <a:lstStyle/>
                    <a:p>
                      <a:pPr algn="r">
                        <a:lnSpc>
                          <a:spcPct val="115000"/>
                        </a:lnSpc>
                        <a:spcAft>
                          <a:spcPts val="800"/>
                        </a:spcAft>
                        <a:buNone/>
                      </a:pPr>
                      <a:r>
                        <a:rPr lang="en-GB" sz="2400" kern="0" noProof="0" dirty="0">
                          <a:effectLst/>
                        </a:rPr>
                        <a:t>268.04</a:t>
                      </a:r>
                      <a:endParaRPr lang="en-GB" sz="36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ctr"/>
                </a:tc>
                <a:extLst>
                  <a:ext uri="{0D108BD9-81ED-4DB2-BD59-A6C34878D82A}">
                    <a16:rowId xmlns:a16="http://schemas.microsoft.com/office/drawing/2014/main" val="1321631613"/>
                  </a:ext>
                </a:extLst>
              </a:tr>
              <a:tr h="603795">
                <a:tc>
                  <a:txBody>
                    <a:bodyPr/>
                    <a:lstStyle/>
                    <a:p>
                      <a:pPr>
                        <a:lnSpc>
                          <a:spcPct val="115000"/>
                        </a:lnSpc>
                        <a:spcAft>
                          <a:spcPts val="800"/>
                        </a:spcAft>
                        <a:buNone/>
                      </a:pPr>
                      <a:r>
                        <a:rPr lang="en-GB" sz="2400" kern="0" noProof="0" dirty="0">
                          <a:effectLst/>
                        </a:rPr>
                        <a:t>5th quintile</a:t>
                      </a:r>
                      <a:endParaRPr lang="en-GB" sz="36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ctr"/>
                </a:tc>
                <a:tc>
                  <a:txBody>
                    <a:bodyPr/>
                    <a:lstStyle/>
                    <a:p>
                      <a:pPr algn="r">
                        <a:lnSpc>
                          <a:spcPct val="115000"/>
                        </a:lnSpc>
                        <a:spcAft>
                          <a:spcPts val="800"/>
                        </a:spcAft>
                        <a:buNone/>
                      </a:pPr>
                      <a:r>
                        <a:rPr lang="en-GB" sz="2400" kern="0" noProof="0" dirty="0">
                          <a:effectLst/>
                        </a:rPr>
                        <a:t>236.67</a:t>
                      </a:r>
                      <a:endParaRPr lang="en-GB" sz="36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ctr"/>
                </a:tc>
                <a:tc>
                  <a:txBody>
                    <a:bodyPr/>
                    <a:lstStyle/>
                    <a:p>
                      <a:pPr algn="r">
                        <a:lnSpc>
                          <a:spcPct val="115000"/>
                        </a:lnSpc>
                        <a:spcAft>
                          <a:spcPts val="800"/>
                        </a:spcAft>
                        <a:buNone/>
                      </a:pPr>
                      <a:r>
                        <a:rPr lang="en-GB" sz="2400" kern="0" noProof="0" dirty="0">
                          <a:effectLst/>
                        </a:rPr>
                        <a:t>237.34</a:t>
                      </a:r>
                      <a:endParaRPr lang="en-GB" sz="36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ctr"/>
                </a:tc>
                <a:tc>
                  <a:txBody>
                    <a:bodyPr/>
                    <a:lstStyle/>
                    <a:p>
                      <a:pPr algn="r">
                        <a:lnSpc>
                          <a:spcPct val="115000"/>
                        </a:lnSpc>
                        <a:spcAft>
                          <a:spcPts val="800"/>
                        </a:spcAft>
                        <a:buNone/>
                      </a:pPr>
                      <a:r>
                        <a:rPr lang="en-GB" sz="2400" kern="0" noProof="0" dirty="0">
                          <a:effectLst/>
                        </a:rPr>
                        <a:t>279.1</a:t>
                      </a:r>
                      <a:endParaRPr lang="en-GB" sz="36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ctr"/>
                </a:tc>
                <a:tc>
                  <a:txBody>
                    <a:bodyPr/>
                    <a:lstStyle/>
                    <a:p>
                      <a:pPr algn="r">
                        <a:lnSpc>
                          <a:spcPct val="115000"/>
                        </a:lnSpc>
                        <a:spcAft>
                          <a:spcPts val="800"/>
                        </a:spcAft>
                        <a:buNone/>
                      </a:pPr>
                      <a:r>
                        <a:rPr lang="en-GB" sz="2400" kern="0" noProof="0" dirty="0">
                          <a:effectLst/>
                        </a:rPr>
                        <a:t>280.56</a:t>
                      </a:r>
                      <a:endParaRPr lang="en-GB" sz="36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ctr"/>
                </a:tc>
                <a:extLst>
                  <a:ext uri="{0D108BD9-81ED-4DB2-BD59-A6C34878D82A}">
                    <a16:rowId xmlns:a16="http://schemas.microsoft.com/office/drawing/2014/main" val="3064291370"/>
                  </a:ext>
                </a:extLst>
              </a:tr>
              <a:tr h="292885">
                <a:tc>
                  <a:txBody>
                    <a:bodyPr/>
                    <a:lstStyle/>
                    <a:p>
                      <a:pPr>
                        <a:lnSpc>
                          <a:spcPct val="115000"/>
                        </a:lnSpc>
                        <a:spcAft>
                          <a:spcPts val="800"/>
                        </a:spcAft>
                        <a:buNone/>
                      </a:pPr>
                      <a:r>
                        <a:rPr lang="en-GB" sz="2400" kern="0" noProof="0" dirty="0">
                          <a:effectLst/>
                        </a:rPr>
                        <a:t>Total</a:t>
                      </a:r>
                      <a:endParaRPr lang="en-GB" sz="36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ctr"/>
                </a:tc>
                <a:tc>
                  <a:txBody>
                    <a:bodyPr/>
                    <a:lstStyle/>
                    <a:p>
                      <a:pPr algn="r">
                        <a:lnSpc>
                          <a:spcPct val="115000"/>
                        </a:lnSpc>
                        <a:spcAft>
                          <a:spcPts val="800"/>
                        </a:spcAft>
                        <a:buNone/>
                      </a:pPr>
                      <a:r>
                        <a:rPr lang="en-GB" sz="2400" kern="0" noProof="0" dirty="0">
                          <a:effectLst/>
                        </a:rPr>
                        <a:t>269.09</a:t>
                      </a:r>
                      <a:endParaRPr lang="en-GB" sz="36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ctr"/>
                </a:tc>
                <a:tc>
                  <a:txBody>
                    <a:bodyPr/>
                    <a:lstStyle/>
                    <a:p>
                      <a:pPr algn="r">
                        <a:lnSpc>
                          <a:spcPct val="115000"/>
                        </a:lnSpc>
                        <a:spcAft>
                          <a:spcPts val="800"/>
                        </a:spcAft>
                        <a:buNone/>
                      </a:pPr>
                      <a:r>
                        <a:rPr lang="en-GB" sz="2400" kern="0" noProof="0" dirty="0">
                          <a:effectLst/>
                        </a:rPr>
                        <a:t>269.86</a:t>
                      </a:r>
                      <a:endParaRPr lang="en-GB" sz="36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ctr"/>
                </a:tc>
                <a:tc>
                  <a:txBody>
                    <a:bodyPr/>
                    <a:lstStyle/>
                    <a:p>
                      <a:pPr algn="r">
                        <a:lnSpc>
                          <a:spcPct val="115000"/>
                        </a:lnSpc>
                        <a:spcAft>
                          <a:spcPts val="800"/>
                        </a:spcAft>
                        <a:buNone/>
                      </a:pPr>
                      <a:r>
                        <a:rPr lang="en-GB" sz="2400" kern="0" noProof="0" dirty="0">
                          <a:effectLst/>
                        </a:rPr>
                        <a:t>275.01</a:t>
                      </a:r>
                      <a:endParaRPr lang="en-GB" sz="36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ctr"/>
                </a:tc>
                <a:tc>
                  <a:txBody>
                    <a:bodyPr/>
                    <a:lstStyle/>
                    <a:p>
                      <a:pPr algn="r">
                        <a:lnSpc>
                          <a:spcPct val="115000"/>
                        </a:lnSpc>
                        <a:spcAft>
                          <a:spcPts val="800"/>
                        </a:spcAft>
                        <a:buNone/>
                      </a:pPr>
                      <a:r>
                        <a:rPr lang="en-GB" sz="2400" kern="0" noProof="0" dirty="0">
                          <a:effectLst/>
                        </a:rPr>
                        <a:t>275.88</a:t>
                      </a:r>
                      <a:endParaRPr lang="en-GB" sz="36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0" marB="0" anchor="ctr"/>
                </a:tc>
                <a:extLst>
                  <a:ext uri="{0D108BD9-81ED-4DB2-BD59-A6C34878D82A}">
                    <a16:rowId xmlns:a16="http://schemas.microsoft.com/office/drawing/2014/main" val="829419898"/>
                  </a:ext>
                </a:extLst>
              </a:tr>
            </a:tbl>
          </a:graphicData>
        </a:graphic>
      </p:graphicFrame>
      <p:sp>
        <p:nvSpPr>
          <p:cNvPr id="6" name="TextBox 5">
            <a:extLst>
              <a:ext uri="{FF2B5EF4-FFF2-40B4-BE49-F238E27FC236}">
                <a16:creationId xmlns:a16="http://schemas.microsoft.com/office/drawing/2014/main" id="{6234ED0C-4034-195A-9246-F2B2A04D014B}"/>
              </a:ext>
            </a:extLst>
          </p:cNvPr>
          <p:cNvSpPr txBox="1"/>
          <p:nvPr/>
        </p:nvSpPr>
        <p:spPr>
          <a:xfrm>
            <a:off x="1408588" y="6300603"/>
            <a:ext cx="10798652" cy="479170"/>
          </a:xfrm>
          <a:prstGeom prst="rect">
            <a:avLst/>
          </a:prstGeom>
          <a:noFill/>
        </p:spPr>
        <p:txBody>
          <a:bodyPr wrap="square">
            <a:spAutoFit/>
          </a:bodyPr>
          <a:lstStyle/>
          <a:p>
            <a:pPr algn="just">
              <a:lnSpc>
                <a:spcPct val="115000"/>
              </a:lnSpc>
              <a:spcAft>
                <a:spcPts val="800"/>
              </a:spcAft>
              <a:buNone/>
            </a:pPr>
            <a:r>
              <a:rPr lang="en-GB" sz="1600" kern="0" noProof="0" dirty="0">
                <a:solidFill>
                  <a:srgbClr val="000000"/>
                </a:solidFill>
                <a:effectLst/>
                <a:ea typeface="Times New Roman" panose="02020603050405020304" pitchFamily="18" charset="0"/>
                <a:cs typeface="Arial" panose="020B0604020202020204" pitchFamily="34" charset="0"/>
              </a:rPr>
              <a:t>Note: *The</a:t>
            </a:r>
            <a:r>
              <a:rPr lang="en-GB" sz="2400" kern="100" noProof="0" dirty="0">
                <a:effectLst/>
                <a:ea typeface="Aptos" panose="020B0004020202020204" pitchFamily="34" charset="0"/>
                <a:cs typeface="Arial" panose="020B0604020202020204" pitchFamily="34" charset="0"/>
              </a:rPr>
              <a:t> </a:t>
            </a:r>
            <a:r>
              <a:rPr lang="en-GB" sz="1600" kern="0" noProof="0" dirty="0">
                <a:solidFill>
                  <a:srgbClr val="000000"/>
                </a:solidFill>
                <a:effectLst/>
                <a:ea typeface="Times New Roman" panose="02020603050405020304" pitchFamily="18" charset="0"/>
                <a:cs typeface="Arial" panose="020B0604020202020204" pitchFamily="34" charset="0"/>
              </a:rPr>
              <a:t>demand above the discount band is met fully with electricity or gas purchased at market price.</a:t>
            </a:r>
            <a:endParaRPr lang="en-GB" sz="2400" kern="100" noProof="0" dirty="0">
              <a:effectLst/>
              <a:ea typeface="Aptos" panose="020B0004020202020204" pitchFamily="34" charset="0"/>
              <a:cs typeface="Arial" panose="020B0604020202020204" pitchFamily="34" charset="0"/>
            </a:endParaRPr>
          </a:p>
        </p:txBody>
      </p:sp>
    </p:spTree>
    <p:extLst>
      <p:ext uri="{BB962C8B-B14F-4D97-AF65-F5344CB8AC3E}">
        <p14:creationId xmlns:p14="http://schemas.microsoft.com/office/powerpoint/2010/main" val="90727352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0">
  <p:cSld>
    <p:bg>
      <p:bgPr>
        <a:gradFill rotWithShape="1">
          <a:gsLst>
            <a:gs pos="0">
              <a:schemeClr val="bg2">
                <a:tint val="90000"/>
                <a:lumMod val="120000"/>
              </a:schemeClr>
            </a:gs>
            <a:gs pos="100000">
              <a:schemeClr val="bg2">
                <a:shade val="98000"/>
                <a:satMod val="120000"/>
                <a:lumMod val="98000"/>
              </a:schemeClr>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07BBF1-33F3-27B3-45FD-902CBB221458}"/>
              </a:ext>
            </a:extLst>
          </p:cNvPr>
          <p:cNvSpPr>
            <a:spLocks noGrp="1"/>
          </p:cNvSpPr>
          <p:nvPr>
            <p:ph type="title"/>
          </p:nvPr>
        </p:nvSpPr>
        <p:spPr>
          <a:xfrm>
            <a:off x="1584338" y="21648"/>
            <a:ext cx="10508602" cy="1280890"/>
          </a:xfrm>
        </p:spPr>
        <p:txBody>
          <a:bodyPr>
            <a:noAutofit/>
          </a:bodyPr>
          <a:lstStyle/>
          <a:p>
            <a:r>
              <a:rPr lang="en-GB" sz="2800" noProof="0" dirty="0"/>
              <a:t>Energy affordability ratio in households with or without children as well as one-person households by energy rating of buildings (EAR, 2023, %)</a:t>
            </a:r>
          </a:p>
        </p:txBody>
      </p:sp>
      <p:graphicFrame>
        <p:nvGraphicFramePr>
          <p:cNvPr id="4" name="Content Placeholder 3">
            <a:extLst>
              <a:ext uri="{FF2B5EF4-FFF2-40B4-BE49-F238E27FC236}">
                <a16:creationId xmlns:a16="http://schemas.microsoft.com/office/drawing/2014/main" id="{CBD160D9-8A55-13D1-12EC-7E8C3DB0A0B6}"/>
              </a:ext>
            </a:extLst>
          </p:cNvPr>
          <p:cNvGraphicFramePr>
            <a:graphicFrameLocks noGrp="1"/>
          </p:cNvGraphicFramePr>
          <p:nvPr>
            <p:ph idx="1"/>
            <p:extLst>
              <p:ext uri="{D42A27DB-BD31-4B8C-83A1-F6EECF244321}">
                <p14:modId xmlns:p14="http://schemas.microsoft.com/office/powerpoint/2010/main" val="2839555238"/>
              </p:ext>
            </p:extLst>
          </p:nvPr>
        </p:nvGraphicFramePr>
        <p:xfrm>
          <a:off x="514158" y="1368996"/>
          <a:ext cx="11346565" cy="4715148"/>
        </p:xfrm>
        <a:graphic>
          <a:graphicData uri="http://schemas.openxmlformats.org/drawingml/2006/table">
            <a:tbl>
              <a:tblPr firstRow="1" firstCol="1" bandRow="1"/>
              <a:tblGrid>
                <a:gridCol w="819297">
                  <a:extLst>
                    <a:ext uri="{9D8B030D-6E8A-4147-A177-3AD203B41FA5}">
                      <a16:colId xmlns:a16="http://schemas.microsoft.com/office/drawing/2014/main" val="2920995299"/>
                    </a:ext>
                  </a:extLst>
                </a:gridCol>
                <a:gridCol w="2022104">
                  <a:extLst>
                    <a:ext uri="{9D8B030D-6E8A-4147-A177-3AD203B41FA5}">
                      <a16:colId xmlns:a16="http://schemas.microsoft.com/office/drawing/2014/main" val="2203951681"/>
                    </a:ext>
                  </a:extLst>
                </a:gridCol>
                <a:gridCol w="810720">
                  <a:extLst>
                    <a:ext uri="{9D8B030D-6E8A-4147-A177-3AD203B41FA5}">
                      <a16:colId xmlns:a16="http://schemas.microsoft.com/office/drawing/2014/main" val="1645179807"/>
                    </a:ext>
                  </a:extLst>
                </a:gridCol>
                <a:gridCol w="1315571">
                  <a:extLst>
                    <a:ext uri="{9D8B030D-6E8A-4147-A177-3AD203B41FA5}">
                      <a16:colId xmlns:a16="http://schemas.microsoft.com/office/drawing/2014/main" val="1749333436"/>
                    </a:ext>
                  </a:extLst>
                </a:gridCol>
                <a:gridCol w="810720">
                  <a:extLst>
                    <a:ext uri="{9D8B030D-6E8A-4147-A177-3AD203B41FA5}">
                      <a16:colId xmlns:a16="http://schemas.microsoft.com/office/drawing/2014/main" val="3783689253"/>
                    </a:ext>
                  </a:extLst>
                </a:gridCol>
                <a:gridCol w="1315571">
                  <a:extLst>
                    <a:ext uri="{9D8B030D-6E8A-4147-A177-3AD203B41FA5}">
                      <a16:colId xmlns:a16="http://schemas.microsoft.com/office/drawing/2014/main" val="2535087280"/>
                    </a:ext>
                  </a:extLst>
                </a:gridCol>
                <a:gridCol w="810720">
                  <a:extLst>
                    <a:ext uri="{9D8B030D-6E8A-4147-A177-3AD203B41FA5}">
                      <a16:colId xmlns:a16="http://schemas.microsoft.com/office/drawing/2014/main" val="1870499288"/>
                    </a:ext>
                  </a:extLst>
                </a:gridCol>
                <a:gridCol w="1315571">
                  <a:extLst>
                    <a:ext uri="{9D8B030D-6E8A-4147-A177-3AD203B41FA5}">
                      <a16:colId xmlns:a16="http://schemas.microsoft.com/office/drawing/2014/main" val="2903272192"/>
                    </a:ext>
                  </a:extLst>
                </a:gridCol>
                <a:gridCol w="810720">
                  <a:extLst>
                    <a:ext uri="{9D8B030D-6E8A-4147-A177-3AD203B41FA5}">
                      <a16:colId xmlns:a16="http://schemas.microsoft.com/office/drawing/2014/main" val="3756558393"/>
                    </a:ext>
                  </a:extLst>
                </a:gridCol>
                <a:gridCol w="1315571">
                  <a:extLst>
                    <a:ext uri="{9D8B030D-6E8A-4147-A177-3AD203B41FA5}">
                      <a16:colId xmlns:a16="http://schemas.microsoft.com/office/drawing/2014/main" val="1306908602"/>
                    </a:ext>
                  </a:extLst>
                </a:gridCol>
              </a:tblGrid>
              <a:tr h="503808">
                <a:tc>
                  <a:txBody>
                    <a:bodyPr/>
                    <a:lstStyle/>
                    <a:p>
                      <a:pPr algn="l"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 </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
                        <a:lnSpc>
                          <a:spcPct val="115000"/>
                        </a:lnSpc>
                        <a:spcAft>
                          <a:spcPts val="800"/>
                        </a:spcAft>
                        <a:buNone/>
                      </a:pPr>
                      <a:r>
                        <a:rPr lang="en-GB" sz="1600" b="1" i="0" u="none" strike="noStrike" noProof="0" dirty="0">
                          <a:effectLst/>
                          <a:latin typeface="+mn-lt"/>
                          <a:ea typeface="Times New Roman" panose="02020603050405020304" pitchFamily="18" charset="0"/>
                          <a:cs typeface="Arial" panose="020B0604020202020204" pitchFamily="34" charset="0"/>
                        </a:rPr>
                        <a:t>AA++, AA+, AA, BB, CC, DD, EE, FF</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2">
                  <a:txBody>
                    <a:bodyPr/>
                    <a:lstStyle/>
                    <a:p>
                      <a:pPr algn="ctr" fontAlgn="b">
                        <a:lnSpc>
                          <a:spcPct val="115000"/>
                        </a:lnSpc>
                        <a:spcAft>
                          <a:spcPts val="800"/>
                        </a:spcAft>
                        <a:buNone/>
                      </a:pPr>
                      <a:r>
                        <a:rPr lang="en-GB" sz="1600" b="1" i="0" u="none" strike="noStrike" noProof="0" dirty="0">
                          <a:effectLst/>
                          <a:latin typeface="+mn-lt"/>
                          <a:ea typeface="Times New Roman" panose="02020603050405020304" pitchFamily="18" charset="0"/>
                          <a:cs typeface="Arial" panose="020B0604020202020204" pitchFamily="34" charset="0"/>
                        </a:rPr>
                        <a:t>GG</a:t>
                      </a:r>
                      <a:endParaRPr lang="en-GB" sz="3200" b="0" i="0" u="none" strike="noStrike" noProof="0" dirty="0">
                        <a:effectLst/>
                        <a:latin typeface="+mn-lt"/>
                      </a:endParaRPr>
                    </a:p>
                  </a:txBody>
                  <a:tcPr marL="87109" marR="87109" marT="43555" marB="4355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hu-HU"/>
                    </a:p>
                  </a:txBody>
                  <a:tcPr/>
                </a:tc>
                <a:tc gridSpan="2">
                  <a:txBody>
                    <a:bodyPr/>
                    <a:lstStyle/>
                    <a:p>
                      <a:pPr algn="ctr" fontAlgn="b">
                        <a:lnSpc>
                          <a:spcPct val="115000"/>
                        </a:lnSpc>
                        <a:spcAft>
                          <a:spcPts val="800"/>
                        </a:spcAft>
                        <a:buNone/>
                      </a:pPr>
                      <a:r>
                        <a:rPr lang="en-GB" sz="1600" b="1" i="0" u="none" strike="noStrike" noProof="0" dirty="0">
                          <a:effectLst/>
                          <a:latin typeface="+mn-lt"/>
                          <a:ea typeface="Times New Roman" panose="02020603050405020304" pitchFamily="18" charset="0"/>
                          <a:cs typeface="Arial" panose="020B0604020202020204" pitchFamily="34" charset="0"/>
                        </a:rPr>
                        <a:t>HH</a:t>
                      </a:r>
                      <a:endParaRPr lang="en-GB" sz="3200" b="0" i="0" u="none" strike="noStrike" noProof="0" dirty="0">
                        <a:effectLst/>
                        <a:latin typeface="+mn-lt"/>
                      </a:endParaRPr>
                    </a:p>
                  </a:txBody>
                  <a:tcPr marL="87109" marR="87109" marT="43555" marB="4355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hu-HU"/>
                    </a:p>
                  </a:txBody>
                  <a:tcPr/>
                </a:tc>
                <a:tc gridSpan="2">
                  <a:txBody>
                    <a:bodyPr/>
                    <a:lstStyle/>
                    <a:p>
                      <a:pPr algn="ctr" fontAlgn="b">
                        <a:lnSpc>
                          <a:spcPct val="115000"/>
                        </a:lnSpc>
                        <a:spcAft>
                          <a:spcPts val="800"/>
                        </a:spcAft>
                        <a:buNone/>
                      </a:pPr>
                      <a:r>
                        <a:rPr lang="en-GB" sz="1600" b="1" i="0" u="none" strike="noStrike" noProof="0" dirty="0">
                          <a:effectLst/>
                          <a:latin typeface="+mn-lt"/>
                          <a:ea typeface="Times New Roman" panose="02020603050405020304" pitchFamily="18" charset="0"/>
                          <a:cs typeface="Arial" panose="020B0604020202020204" pitchFamily="34" charset="0"/>
                        </a:rPr>
                        <a:t>II</a:t>
                      </a:r>
                      <a:endParaRPr lang="en-GB" sz="3200" b="0" i="0" u="none" strike="noStrike" noProof="0" dirty="0">
                        <a:effectLst/>
                        <a:latin typeface="+mn-lt"/>
                      </a:endParaRPr>
                    </a:p>
                  </a:txBody>
                  <a:tcPr marL="87109" marR="87109" marT="43555" marB="4355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hu-HU"/>
                    </a:p>
                  </a:txBody>
                  <a:tcPr/>
                </a:tc>
                <a:tc gridSpan="2">
                  <a:txBody>
                    <a:bodyPr/>
                    <a:lstStyle/>
                    <a:p>
                      <a:pPr algn="ctr" fontAlgn="b">
                        <a:lnSpc>
                          <a:spcPct val="115000"/>
                        </a:lnSpc>
                        <a:spcAft>
                          <a:spcPts val="800"/>
                        </a:spcAft>
                        <a:buNone/>
                      </a:pPr>
                      <a:r>
                        <a:rPr lang="en-GB" sz="1600" b="1" i="0" u="none" strike="noStrike" noProof="0" dirty="0">
                          <a:effectLst/>
                          <a:latin typeface="+mn-lt"/>
                          <a:ea typeface="Times New Roman" panose="02020603050405020304" pitchFamily="18" charset="0"/>
                          <a:cs typeface="Arial" panose="020B0604020202020204" pitchFamily="34" charset="0"/>
                        </a:rPr>
                        <a:t>JJ</a:t>
                      </a:r>
                      <a:endParaRPr lang="en-GB" sz="3200" b="0" i="0" u="none" strike="noStrike" noProof="0" dirty="0">
                        <a:effectLst/>
                        <a:latin typeface="+mn-lt"/>
                      </a:endParaRPr>
                    </a:p>
                  </a:txBody>
                  <a:tcPr marL="87109" marR="87109" marT="43555" marB="4355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hu-HU"/>
                    </a:p>
                  </a:txBody>
                  <a:tcPr/>
                </a:tc>
                <a:extLst>
                  <a:ext uri="{0D108BD9-81ED-4DB2-BD59-A6C34878D82A}">
                    <a16:rowId xmlns:a16="http://schemas.microsoft.com/office/drawing/2014/main" val="2800914798"/>
                  </a:ext>
                </a:extLst>
              </a:tr>
              <a:tr h="234064">
                <a:tc>
                  <a:txBody>
                    <a:bodyPr/>
                    <a:lstStyle/>
                    <a:p>
                      <a:pPr algn="l"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 </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
                        <a:lnSpc>
                          <a:spcPct val="115000"/>
                        </a:lnSpc>
                        <a:spcAft>
                          <a:spcPts val="800"/>
                        </a:spcAft>
                        <a:buNone/>
                      </a:pPr>
                      <a:r>
                        <a:rPr lang="en-GB" sz="1600" b="1" i="1" u="none" strike="noStrike" kern="100" noProof="0" dirty="0">
                          <a:solidFill>
                            <a:srgbClr val="000000"/>
                          </a:solidFill>
                          <a:effectLst/>
                          <a:latin typeface="+mn-lt"/>
                          <a:ea typeface="Aptos" panose="020B0004020202020204" pitchFamily="34" charset="0"/>
                          <a:cs typeface="Arial" panose="020B0604020202020204" pitchFamily="34" charset="0"/>
                        </a:rPr>
                        <a:t>M</a:t>
                      </a:r>
                      <a:r>
                        <a:rPr lang="en-GB" sz="1600" b="1" i="1" u="none" strike="noStrike" kern="100" baseline="-25000" noProof="0" dirty="0">
                          <a:solidFill>
                            <a:srgbClr val="000000"/>
                          </a:solidFill>
                          <a:effectLst/>
                          <a:latin typeface="+mn-lt"/>
                          <a:ea typeface="Aptos" panose="020B0004020202020204" pitchFamily="34" charset="0"/>
                          <a:cs typeface="Arial" panose="020B0604020202020204" pitchFamily="34" charset="0"/>
                        </a:rPr>
                        <a:t>i</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
                        <a:lnSpc>
                          <a:spcPct val="115000"/>
                        </a:lnSpc>
                        <a:spcAft>
                          <a:spcPts val="800"/>
                        </a:spcAft>
                        <a:buNone/>
                      </a:pPr>
                      <a:r>
                        <a:rPr lang="en-GB" sz="1600" b="1" i="0" u="none" strike="noStrike" noProof="0" dirty="0">
                          <a:effectLst/>
                          <a:latin typeface="+mn-lt"/>
                          <a:ea typeface="Times New Roman" panose="02020603050405020304" pitchFamily="18" charset="0"/>
                          <a:cs typeface="Arial" panose="020B0604020202020204" pitchFamily="34" charset="0"/>
                        </a:rPr>
                        <a:t>Gas*</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
                        <a:lnSpc>
                          <a:spcPct val="115000"/>
                        </a:lnSpc>
                        <a:spcAft>
                          <a:spcPts val="800"/>
                        </a:spcAft>
                        <a:buNone/>
                      </a:pPr>
                      <a:r>
                        <a:rPr lang="en-GB" sz="1600" b="1" i="0" u="none" strike="noStrike" noProof="0" dirty="0">
                          <a:effectLst/>
                          <a:latin typeface="+mn-lt"/>
                          <a:ea typeface="Times New Roman" panose="02020603050405020304" pitchFamily="18" charset="0"/>
                          <a:cs typeface="Arial" panose="020B0604020202020204" pitchFamily="34" charset="0"/>
                        </a:rPr>
                        <a:t>Electricity*</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
                        <a:lnSpc>
                          <a:spcPct val="115000"/>
                        </a:lnSpc>
                        <a:spcAft>
                          <a:spcPts val="800"/>
                        </a:spcAft>
                        <a:buNone/>
                      </a:pPr>
                      <a:r>
                        <a:rPr lang="en-GB" sz="1600" b="1" i="0" u="none" strike="noStrike" noProof="0" dirty="0">
                          <a:effectLst/>
                          <a:latin typeface="+mn-lt"/>
                          <a:ea typeface="Times New Roman" panose="02020603050405020304" pitchFamily="18" charset="0"/>
                          <a:cs typeface="Arial" panose="020B0604020202020204" pitchFamily="34" charset="0"/>
                        </a:rPr>
                        <a:t>Gas*</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
                        <a:lnSpc>
                          <a:spcPct val="115000"/>
                        </a:lnSpc>
                        <a:spcAft>
                          <a:spcPts val="800"/>
                        </a:spcAft>
                        <a:buNone/>
                      </a:pPr>
                      <a:r>
                        <a:rPr lang="en-GB" sz="1600" b="1" i="0" u="none" strike="noStrike" noProof="0" dirty="0">
                          <a:effectLst/>
                          <a:latin typeface="+mn-lt"/>
                          <a:ea typeface="Times New Roman" panose="02020603050405020304" pitchFamily="18" charset="0"/>
                          <a:cs typeface="Arial" panose="020B0604020202020204" pitchFamily="34" charset="0"/>
                        </a:rPr>
                        <a:t>Electricity*</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
                        <a:lnSpc>
                          <a:spcPct val="115000"/>
                        </a:lnSpc>
                        <a:spcAft>
                          <a:spcPts val="800"/>
                        </a:spcAft>
                        <a:buNone/>
                      </a:pPr>
                      <a:r>
                        <a:rPr lang="en-GB" sz="1600" b="1" i="0" u="none" strike="noStrike" noProof="0" dirty="0">
                          <a:effectLst/>
                          <a:latin typeface="+mn-lt"/>
                          <a:ea typeface="Times New Roman" panose="02020603050405020304" pitchFamily="18" charset="0"/>
                          <a:cs typeface="Arial" panose="020B0604020202020204" pitchFamily="34" charset="0"/>
                        </a:rPr>
                        <a:t>Gas*</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
                        <a:lnSpc>
                          <a:spcPct val="115000"/>
                        </a:lnSpc>
                        <a:spcAft>
                          <a:spcPts val="800"/>
                        </a:spcAft>
                        <a:buNone/>
                      </a:pPr>
                      <a:r>
                        <a:rPr lang="en-GB" sz="1600" b="1" i="0" u="none" strike="noStrike" noProof="0" dirty="0">
                          <a:effectLst/>
                          <a:latin typeface="+mn-lt"/>
                          <a:ea typeface="Times New Roman" panose="02020603050405020304" pitchFamily="18" charset="0"/>
                          <a:cs typeface="Arial" panose="020B0604020202020204" pitchFamily="34" charset="0"/>
                        </a:rPr>
                        <a:t>Electricity*</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
                        <a:lnSpc>
                          <a:spcPct val="115000"/>
                        </a:lnSpc>
                        <a:spcAft>
                          <a:spcPts val="800"/>
                        </a:spcAft>
                        <a:buNone/>
                      </a:pPr>
                      <a:r>
                        <a:rPr lang="en-GB" sz="1600" b="1" i="0" u="none" strike="noStrike" noProof="0" dirty="0">
                          <a:effectLst/>
                          <a:latin typeface="+mn-lt"/>
                          <a:ea typeface="Times New Roman" panose="02020603050405020304" pitchFamily="18" charset="0"/>
                          <a:cs typeface="Arial" panose="020B0604020202020204" pitchFamily="34" charset="0"/>
                        </a:rPr>
                        <a:t>Gas*</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
                        <a:lnSpc>
                          <a:spcPct val="115000"/>
                        </a:lnSpc>
                        <a:spcAft>
                          <a:spcPts val="800"/>
                        </a:spcAft>
                        <a:buNone/>
                      </a:pPr>
                      <a:r>
                        <a:rPr lang="en-GB" sz="1600" b="1" i="0" u="none" strike="noStrike" noProof="0" dirty="0">
                          <a:effectLst/>
                          <a:latin typeface="+mn-lt"/>
                          <a:ea typeface="Times New Roman" panose="02020603050405020304" pitchFamily="18" charset="0"/>
                          <a:cs typeface="Arial" panose="020B0604020202020204" pitchFamily="34" charset="0"/>
                        </a:rPr>
                        <a:t>Electricity*</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700992366"/>
                  </a:ext>
                </a:extLst>
              </a:tr>
              <a:tr h="234064">
                <a:tc>
                  <a:txBody>
                    <a:bodyPr/>
                    <a:lstStyle/>
                    <a:p>
                      <a:pPr algn="ct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Gr.1</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6.42</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10.03</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1D1D1"/>
                    </a:solid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9.97</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1D1D1"/>
                    </a:solid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19.35</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1D1D1"/>
                    </a:solid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19.12</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1D1D1"/>
                    </a:solid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33.33</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1D1D1"/>
                    </a:solid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32.84</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1D1D1"/>
                    </a:solid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48.86</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1D1D1"/>
                    </a:solid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48.09</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1D1D1"/>
                    </a:solidFill>
                  </a:tcPr>
                </a:tc>
                <a:extLst>
                  <a:ext uri="{0D108BD9-81ED-4DB2-BD59-A6C34878D82A}">
                    <a16:rowId xmlns:a16="http://schemas.microsoft.com/office/drawing/2014/main" val="3286985950"/>
                  </a:ext>
                </a:extLst>
              </a:tr>
              <a:tr h="234064">
                <a:tc>
                  <a:txBody>
                    <a:bodyPr/>
                    <a:lstStyle/>
                    <a:p>
                      <a:pPr algn="ct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Gr.2</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3.89</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6.07</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6.04</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11.72</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1D1D1"/>
                    </a:solid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11.57</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1D1D1"/>
                    </a:solid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20.18</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1D1D1"/>
                    </a:solid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19.88</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1D1D1"/>
                    </a:solid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29.58</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1D1D1"/>
                    </a:solid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29.12</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1D1D1"/>
                    </a:solidFill>
                  </a:tcPr>
                </a:tc>
                <a:extLst>
                  <a:ext uri="{0D108BD9-81ED-4DB2-BD59-A6C34878D82A}">
                    <a16:rowId xmlns:a16="http://schemas.microsoft.com/office/drawing/2014/main" val="719111768"/>
                  </a:ext>
                </a:extLst>
              </a:tr>
              <a:tr h="234064">
                <a:tc>
                  <a:txBody>
                    <a:bodyPr/>
                    <a:lstStyle/>
                    <a:p>
                      <a:pPr algn="ct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Gr.3</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3.30</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5.15</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5.12</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9.94</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1D1D1"/>
                    </a:solid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9.82</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1D1D1"/>
                    </a:solid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17.12</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1D1D1"/>
                    </a:solid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16.87</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1D1D1"/>
                    </a:solid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25.10</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1D1D1"/>
                    </a:solid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24.70</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1D1D1"/>
                    </a:solidFill>
                  </a:tcPr>
                </a:tc>
                <a:extLst>
                  <a:ext uri="{0D108BD9-81ED-4DB2-BD59-A6C34878D82A}">
                    <a16:rowId xmlns:a16="http://schemas.microsoft.com/office/drawing/2014/main" val="362520540"/>
                  </a:ext>
                </a:extLst>
              </a:tr>
              <a:tr h="234064">
                <a:tc>
                  <a:txBody>
                    <a:bodyPr/>
                    <a:lstStyle/>
                    <a:p>
                      <a:pPr algn="ct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Gr.4</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3.27</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5.11</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5.07</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9.85</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1D1D1"/>
                    </a:solid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9.73</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1D1D1"/>
                    </a:solid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16.97</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1D1D1"/>
                    </a:solid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16.72</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1D1D1"/>
                    </a:solid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24.87</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1D1D1"/>
                    </a:solid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24.48</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1D1D1"/>
                    </a:solidFill>
                  </a:tcPr>
                </a:tc>
                <a:extLst>
                  <a:ext uri="{0D108BD9-81ED-4DB2-BD59-A6C34878D82A}">
                    <a16:rowId xmlns:a16="http://schemas.microsoft.com/office/drawing/2014/main" val="3616106181"/>
                  </a:ext>
                </a:extLst>
              </a:tr>
              <a:tr h="234064">
                <a:tc>
                  <a:txBody>
                    <a:bodyPr/>
                    <a:lstStyle/>
                    <a:p>
                      <a:pPr algn="ct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Gr.5</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2.91</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4.54</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4.51</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8.76</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8.65</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15.09</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1D1D1"/>
                    </a:solid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14.86</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1D1D1"/>
                    </a:solid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22.12</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1D1D1"/>
                    </a:solid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21.77</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1D1D1"/>
                    </a:solidFill>
                  </a:tcPr>
                </a:tc>
                <a:extLst>
                  <a:ext uri="{0D108BD9-81ED-4DB2-BD59-A6C34878D82A}">
                    <a16:rowId xmlns:a16="http://schemas.microsoft.com/office/drawing/2014/main" val="196479908"/>
                  </a:ext>
                </a:extLst>
              </a:tr>
              <a:tr h="234064">
                <a:tc>
                  <a:txBody>
                    <a:bodyPr/>
                    <a:lstStyle/>
                    <a:p>
                      <a:pPr algn="ct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Gr.6</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3.63</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5.67</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5.64</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10.94</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1D1D1"/>
                    </a:solid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10.81</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1D1D1"/>
                    </a:solid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18.85</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1D1D1"/>
                    </a:solid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18.57</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1D1D1"/>
                    </a:solid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27.63</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1D1D1"/>
                    </a:solid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27.19</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1D1D1"/>
                    </a:solidFill>
                  </a:tcPr>
                </a:tc>
                <a:extLst>
                  <a:ext uri="{0D108BD9-81ED-4DB2-BD59-A6C34878D82A}">
                    <a16:rowId xmlns:a16="http://schemas.microsoft.com/office/drawing/2014/main" val="2283257588"/>
                  </a:ext>
                </a:extLst>
              </a:tr>
              <a:tr h="234064">
                <a:tc>
                  <a:txBody>
                    <a:bodyPr/>
                    <a:lstStyle/>
                    <a:p>
                      <a:pPr algn="ct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Gr.7</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8.55</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13.36</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1D1D1"/>
                    </a:solid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13.27</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1D1D1"/>
                    </a:solid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25.76</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1D1D1"/>
                    </a:solid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25.45</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1D1D1"/>
                    </a:solid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44.36</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1D1D1"/>
                    </a:solid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43.71</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1D1D1"/>
                    </a:solid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65.04</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1D1D1"/>
                    </a:solid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64.01</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1D1D1"/>
                    </a:solidFill>
                  </a:tcPr>
                </a:tc>
                <a:extLst>
                  <a:ext uri="{0D108BD9-81ED-4DB2-BD59-A6C34878D82A}">
                    <a16:rowId xmlns:a16="http://schemas.microsoft.com/office/drawing/2014/main" val="624916351"/>
                  </a:ext>
                </a:extLst>
              </a:tr>
              <a:tr h="234064">
                <a:tc>
                  <a:txBody>
                    <a:bodyPr/>
                    <a:lstStyle/>
                    <a:p>
                      <a:pPr algn="ct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Gr.8</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4.06</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6.35</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6.31</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12.25</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1D1D1"/>
                    </a:solid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12.10</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1D1D1"/>
                    </a:solid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21.09</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1D1D1"/>
                    </a:solid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20.78</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1D1D1"/>
                    </a:solid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30.92</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1D1D1"/>
                    </a:solid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30.43</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1D1D1"/>
                    </a:solidFill>
                  </a:tcPr>
                </a:tc>
                <a:extLst>
                  <a:ext uri="{0D108BD9-81ED-4DB2-BD59-A6C34878D82A}">
                    <a16:rowId xmlns:a16="http://schemas.microsoft.com/office/drawing/2014/main" val="2040636577"/>
                  </a:ext>
                </a:extLst>
              </a:tr>
              <a:tr h="234064">
                <a:tc>
                  <a:txBody>
                    <a:bodyPr/>
                    <a:lstStyle/>
                    <a:p>
                      <a:pPr algn="ct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Gr.9</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4.85</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7.58</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7.53</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14.62</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1D1D1"/>
                    </a:solid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14.44</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1D1D1"/>
                    </a:solid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25.18</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1D1D1"/>
                    </a:solid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24.81</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1D1D1"/>
                    </a:solid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36.92</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1D1D1"/>
                    </a:solid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36.33</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1D1D1"/>
                    </a:solidFill>
                  </a:tcPr>
                </a:tc>
                <a:extLst>
                  <a:ext uri="{0D108BD9-81ED-4DB2-BD59-A6C34878D82A}">
                    <a16:rowId xmlns:a16="http://schemas.microsoft.com/office/drawing/2014/main" val="3996130996"/>
                  </a:ext>
                </a:extLst>
              </a:tr>
              <a:tr h="234064">
                <a:tc>
                  <a:txBody>
                    <a:bodyPr/>
                    <a:lstStyle/>
                    <a:p>
                      <a:pPr algn="ct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Gr.10</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3.04</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4.75</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4.72</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9.16</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9.05</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15.78</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1D1D1"/>
                    </a:solid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15.55</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1D1D1"/>
                    </a:solid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23.13</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1D1D1"/>
                    </a:solid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22.77</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1D1D1"/>
                    </a:solidFill>
                  </a:tcPr>
                </a:tc>
                <a:extLst>
                  <a:ext uri="{0D108BD9-81ED-4DB2-BD59-A6C34878D82A}">
                    <a16:rowId xmlns:a16="http://schemas.microsoft.com/office/drawing/2014/main" val="3101879676"/>
                  </a:ext>
                </a:extLst>
              </a:tr>
              <a:tr h="234064">
                <a:tc>
                  <a:txBody>
                    <a:bodyPr/>
                    <a:lstStyle/>
                    <a:p>
                      <a:pPr algn="ct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Gr.11</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5.33</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8.33</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8.27</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16.06</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1D1D1"/>
                    </a:solid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15.87</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1D1D1"/>
                    </a:solid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27.66</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1D1D1"/>
                    </a:solid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27.26</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1D1D1"/>
                    </a:solid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40.55</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1D1D1"/>
                    </a:solid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39.91</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1D1D1"/>
                    </a:solidFill>
                  </a:tcPr>
                </a:tc>
                <a:extLst>
                  <a:ext uri="{0D108BD9-81ED-4DB2-BD59-A6C34878D82A}">
                    <a16:rowId xmlns:a16="http://schemas.microsoft.com/office/drawing/2014/main" val="3420629165"/>
                  </a:ext>
                </a:extLst>
              </a:tr>
              <a:tr h="234064">
                <a:tc>
                  <a:txBody>
                    <a:bodyPr/>
                    <a:lstStyle/>
                    <a:p>
                      <a:pPr algn="ct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Gr.12</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8.55</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13.36</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1D1D1"/>
                    </a:solid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13.27</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1D1D1"/>
                    </a:solid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25.76</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1D1D1"/>
                    </a:solid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25.45</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1D1D1"/>
                    </a:solid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44.36</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1D1D1"/>
                    </a:solid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43.71</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1D1D1"/>
                    </a:solid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65.04</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1D1D1"/>
                    </a:solid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64.01</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1D1D1"/>
                    </a:solidFill>
                  </a:tcPr>
                </a:tc>
                <a:extLst>
                  <a:ext uri="{0D108BD9-81ED-4DB2-BD59-A6C34878D82A}">
                    <a16:rowId xmlns:a16="http://schemas.microsoft.com/office/drawing/2014/main" val="838698096"/>
                  </a:ext>
                </a:extLst>
              </a:tr>
              <a:tr h="234064">
                <a:tc>
                  <a:txBody>
                    <a:bodyPr/>
                    <a:lstStyle/>
                    <a:p>
                      <a:pPr algn="ct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Gr.13</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7.77</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12.14</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1D1D1"/>
                    </a:solid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12.06</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1D1D1"/>
                    </a:solid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23.42</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1D1D1"/>
                    </a:solid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23.13</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1D1D1"/>
                    </a:solid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40.33</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1D1D1"/>
                    </a:solid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39.74</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1D1D1"/>
                    </a:solid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59.13</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1D1D1"/>
                    </a:solid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58.19</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1D1D1"/>
                    </a:solidFill>
                  </a:tcPr>
                </a:tc>
                <a:extLst>
                  <a:ext uri="{0D108BD9-81ED-4DB2-BD59-A6C34878D82A}">
                    <a16:rowId xmlns:a16="http://schemas.microsoft.com/office/drawing/2014/main" val="4008615937"/>
                  </a:ext>
                </a:extLst>
              </a:tr>
              <a:tr h="234064">
                <a:tc>
                  <a:txBody>
                    <a:bodyPr/>
                    <a:lstStyle/>
                    <a:p>
                      <a:pPr algn="ct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Gr.14</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9.17</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14.32</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1D1D1"/>
                    </a:solid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14.23</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1D1D1"/>
                    </a:solid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27.63</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1D1D1"/>
                    </a:solid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27.29</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1D1D1"/>
                    </a:solid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47.58</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1D1D1"/>
                    </a:solid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46.88</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1D1D1"/>
                    </a:solid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69.76</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1D1D1"/>
                    </a:solid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68.65</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1D1D1"/>
                    </a:solidFill>
                  </a:tcPr>
                </a:tc>
                <a:extLst>
                  <a:ext uri="{0D108BD9-81ED-4DB2-BD59-A6C34878D82A}">
                    <a16:rowId xmlns:a16="http://schemas.microsoft.com/office/drawing/2014/main" val="939492408"/>
                  </a:ext>
                </a:extLst>
              </a:tr>
              <a:tr h="234064">
                <a:tc>
                  <a:txBody>
                    <a:bodyPr/>
                    <a:lstStyle/>
                    <a:p>
                      <a:pPr algn="ct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Gr.15</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7.97</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12.46</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1D1D1"/>
                    </a:solid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12.37</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1D1D1"/>
                    </a:solid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24.02</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1D1D1"/>
                    </a:solid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23.73</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1D1D1"/>
                    </a:solid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41.38</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1D1D1"/>
                    </a:solid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40.77</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1D1D1"/>
                    </a:solid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60.66</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1D1D1"/>
                    </a:solid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59.70</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1D1D1"/>
                    </a:solidFill>
                  </a:tcPr>
                </a:tc>
                <a:extLst>
                  <a:ext uri="{0D108BD9-81ED-4DB2-BD59-A6C34878D82A}">
                    <a16:rowId xmlns:a16="http://schemas.microsoft.com/office/drawing/2014/main" val="3589681178"/>
                  </a:ext>
                </a:extLst>
              </a:tr>
              <a:tr h="234064">
                <a:tc>
                  <a:txBody>
                    <a:bodyPr/>
                    <a:lstStyle/>
                    <a:p>
                      <a:pPr algn="ct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Gr.16</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9.20</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14.37</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1D1D1"/>
                    </a:solid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14.28</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1D1D1"/>
                    </a:solid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27.72</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1D1D1"/>
                    </a:solid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27.38</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1D1D1"/>
                    </a:solid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47.73</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1D1D1"/>
                    </a:solid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47.03</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1D1D1"/>
                    </a:solid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69.98</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1D1D1"/>
                    </a:solidFill>
                  </a:tcPr>
                </a:tc>
                <a:tc>
                  <a:txBody>
                    <a:bodyPr/>
                    <a:lstStyle/>
                    <a:p>
                      <a:pPr algn="r" fontAlgn="b">
                        <a:lnSpc>
                          <a:spcPct val="115000"/>
                        </a:lnSpc>
                        <a:spcAft>
                          <a:spcPts val="800"/>
                        </a:spcAft>
                        <a:buNone/>
                      </a:pPr>
                      <a:r>
                        <a:rPr lang="en-GB" sz="1600" b="0" i="0" u="none" strike="noStrike" noProof="0" dirty="0">
                          <a:solidFill>
                            <a:srgbClr val="000000"/>
                          </a:solidFill>
                          <a:effectLst/>
                          <a:latin typeface="+mn-lt"/>
                          <a:ea typeface="Times New Roman" panose="02020603050405020304" pitchFamily="18" charset="0"/>
                          <a:cs typeface="Arial" panose="020B0604020202020204" pitchFamily="34" charset="0"/>
                        </a:rPr>
                        <a:t>68.87</a:t>
                      </a:r>
                      <a:endParaRPr lang="en-GB" sz="3200" b="0" i="0" u="none" strike="noStrike" noProof="0" dirty="0">
                        <a:effectLst/>
                        <a:latin typeface="+mn-lt"/>
                      </a:endParaRPr>
                    </a:p>
                  </a:txBody>
                  <a:tcPr marL="42345" marR="42345" marT="90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1D1D1"/>
                    </a:solidFill>
                  </a:tcPr>
                </a:tc>
                <a:extLst>
                  <a:ext uri="{0D108BD9-81ED-4DB2-BD59-A6C34878D82A}">
                    <a16:rowId xmlns:a16="http://schemas.microsoft.com/office/drawing/2014/main" val="1467203878"/>
                  </a:ext>
                </a:extLst>
              </a:tr>
            </a:tbl>
          </a:graphicData>
        </a:graphic>
      </p:graphicFrame>
      <p:sp>
        <p:nvSpPr>
          <p:cNvPr id="6" name="TextBox 5">
            <a:extLst>
              <a:ext uri="{FF2B5EF4-FFF2-40B4-BE49-F238E27FC236}">
                <a16:creationId xmlns:a16="http://schemas.microsoft.com/office/drawing/2014/main" id="{C6C73900-F272-94CD-8FCE-0C7912B719AB}"/>
              </a:ext>
            </a:extLst>
          </p:cNvPr>
          <p:cNvSpPr txBox="1"/>
          <p:nvPr/>
        </p:nvSpPr>
        <p:spPr>
          <a:xfrm>
            <a:off x="408621" y="5993083"/>
            <a:ext cx="11783378" cy="864917"/>
          </a:xfrm>
          <a:prstGeom prst="rect">
            <a:avLst/>
          </a:prstGeom>
          <a:noFill/>
        </p:spPr>
        <p:txBody>
          <a:bodyPr wrap="square">
            <a:spAutoFit/>
          </a:bodyPr>
          <a:lstStyle/>
          <a:p>
            <a:pPr>
              <a:lnSpc>
                <a:spcPct val="115000"/>
              </a:lnSpc>
              <a:spcAft>
                <a:spcPts val="800"/>
              </a:spcAft>
              <a:buNone/>
            </a:pPr>
            <a:r>
              <a:rPr lang="en-GB" sz="1600" kern="100" noProof="0" dirty="0">
                <a:effectLst/>
                <a:ea typeface="Aptos" panose="020B0004020202020204" pitchFamily="34" charset="0"/>
                <a:cs typeface="Arial" panose="020B0604020202020204" pitchFamily="34" charset="0"/>
              </a:rPr>
              <a:t>Note: grey </a:t>
            </a:r>
            <a:r>
              <a:rPr lang="en-GB" sz="1600" kern="100" noProof="0" dirty="0" err="1">
                <a:effectLst/>
                <a:ea typeface="Aptos" panose="020B0004020202020204" pitchFamily="34" charset="0"/>
                <a:cs typeface="Arial" panose="020B0604020202020204" pitchFamily="34" charset="0"/>
              </a:rPr>
              <a:t>colored</a:t>
            </a:r>
            <a:r>
              <a:rPr lang="en-GB" sz="1600" kern="100" noProof="0" dirty="0">
                <a:effectLst/>
                <a:ea typeface="Aptos" panose="020B0004020202020204" pitchFamily="34" charset="0"/>
                <a:cs typeface="Arial" panose="020B0604020202020204" pitchFamily="34" charset="0"/>
              </a:rPr>
              <a:t> cells indicate values where the value is above 2M</a:t>
            </a:r>
            <a:r>
              <a:rPr lang="en-GB" sz="1600" kern="100" baseline="-25000" noProof="0" dirty="0">
                <a:effectLst/>
                <a:ea typeface="Aptos" panose="020B0004020202020204" pitchFamily="34" charset="0"/>
                <a:cs typeface="Arial" panose="020B0604020202020204" pitchFamily="34" charset="0"/>
              </a:rPr>
              <a:t>national </a:t>
            </a:r>
            <a:r>
              <a:rPr lang="en-GB" sz="1600" kern="100" noProof="0" dirty="0">
                <a:effectLst/>
                <a:ea typeface="Aptos" panose="020B0004020202020204" pitchFamily="34" charset="0"/>
                <a:cs typeface="Arial" panose="020B0604020202020204" pitchFamily="34" charset="0"/>
              </a:rPr>
              <a:t>(&gt;9.33); average size of dwelling is 90.5 m</a:t>
            </a:r>
            <a:r>
              <a:rPr lang="en-GB" sz="1600" kern="100" baseline="30000" noProof="0" dirty="0">
                <a:effectLst/>
                <a:ea typeface="Aptos" panose="020B0004020202020204" pitchFamily="34" charset="0"/>
                <a:cs typeface="Arial" panose="020B0604020202020204" pitchFamily="34" charset="0"/>
              </a:rPr>
              <a:t>2</a:t>
            </a:r>
            <a:r>
              <a:rPr lang="en-GB" sz="1600" kern="100" noProof="0" dirty="0">
                <a:effectLst/>
                <a:ea typeface="Aptos" panose="020B0004020202020204" pitchFamily="34" charset="0"/>
                <a:cs typeface="Arial" panose="020B0604020202020204" pitchFamily="34" charset="0"/>
              </a:rPr>
              <a:t>.</a:t>
            </a:r>
            <a:endParaRPr lang="en-GB" sz="2400" kern="100" noProof="0" dirty="0">
              <a:effectLst/>
              <a:ea typeface="Aptos" panose="020B0004020202020204" pitchFamily="34" charset="0"/>
              <a:cs typeface="Arial" panose="020B0604020202020204" pitchFamily="34" charset="0"/>
            </a:endParaRPr>
          </a:p>
          <a:p>
            <a:pPr>
              <a:lnSpc>
                <a:spcPct val="115000"/>
              </a:lnSpc>
              <a:spcAft>
                <a:spcPts val="800"/>
              </a:spcAft>
              <a:buNone/>
            </a:pPr>
            <a:r>
              <a:rPr lang="en-GB" sz="1600" kern="0" noProof="0" dirty="0">
                <a:solidFill>
                  <a:srgbClr val="000000"/>
                </a:solidFill>
                <a:effectLst/>
                <a:ea typeface="Times New Roman" panose="02020603050405020304" pitchFamily="18" charset="0"/>
                <a:cs typeface="Arial" panose="020B0604020202020204" pitchFamily="34" charset="0"/>
              </a:rPr>
              <a:t>*The</a:t>
            </a:r>
            <a:r>
              <a:rPr lang="en-GB" sz="2400" kern="100" noProof="0" dirty="0">
                <a:effectLst/>
                <a:ea typeface="Aptos" panose="020B0004020202020204" pitchFamily="34" charset="0"/>
                <a:cs typeface="Arial" panose="020B0604020202020204" pitchFamily="34" charset="0"/>
              </a:rPr>
              <a:t> </a:t>
            </a:r>
            <a:r>
              <a:rPr lang="en-GB" sz="1600" kern="0" noProof="0" dirty="0">
                <a:solidFill>
                  <a:srgbClr val="000000"/>
                </a:solidFill>
                <a:effectLst/>
                <a:ea typeface="Times New Roman" panose="02020603050405020304" pitchFamily="18" charset="0"/>
                <a:cs typeface="Arial" panose="020B0604020202020204" pitchFamily="34" charset="0"/>
              </a:rPr>
              <a:t>demand above the discount band is met fully with electricity or gas purchased at market price.</a:t>
            </a:r>
            <a:endParaRPr lang="en-GB" sz="2400" kern="100" noProof="0" dirty="0">
              <a:effectLst/>
              <a:ea typeface="Aptos" panose="020B00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92559F57-0B95-0B76-1478-76E06698A2D9}"/>
              </a:ext>
            </a:extLst>
          </p:cNvPr>
          <p:cNvSpPr txBox="1"/>
          <p:nvPr/>
        </p:nvSpPr>
        <p:spPr>
          <a:xfrm>
            <a:off x="1154430" y="2051203"/>
            <a:ext cx="2000250" cy="369332"/>
          </a:xfrm>
          <a:prstGeom prst="rect">
            <a:avLst/>
          </a:prstGeom>
          <a:noFill/>
        </p:spPr>
        <p:txBody>
          <a:bodyPr wrap="square" rtlCol="0">
            <a:spAutoFit/>
          </a:bodyPr>
          <a:lstStyle/>
          <a:p>
            <a:r>
              <a:rPr lang="hu-HU" dirty="0" err="1">
                <a:solidFill>
                  <a:srgbClr val="FF0000"/>
                </a:solidFill>
              </a:rPr>
              <a:t>Single</a:t>
            </a:r>
            <a:r>
              <a:rPr lang="hu-HU" dirty="0">
                <a:solidFill>
                  <a:srgbClr val="FF0000"/>
                </a:solidFill>
              </a:rPr>
              <a:t> </a:t>
            </a:r>
            <a:r>
              <a:rPr lang="hu-HU" dirty="0" err="1">
                <a:solidFill>
                  <a:srgbClr val="FF0000"/>
                </a:solidFill>
              </a:rPr>
              <a:t>parents</a:t>
            </a:r>
            <a:endParaRPr lang="hu-HU" dirty="0">
              <a:solidFill>
                <a:srgbClr val="FF0000"/>
              </a:solidFill>
            </a:endParaRPr>
          </a:p>
        </p:txBody>
      </p:sp>
      <p:sp>
        <p:nvSpPr>
          <p:cNvPr id="5" name="TextBox 4">
            <a:extLst>
              <a:ext uri="{FF2B5EF4-FFF2-40B4-BE49-F238E27FC236}">
                <a16:creationId xmlns:a16="http://schemas.microsoft.com/office/drawing/2014/main" id="{003CB41A-CFF6-8F50-5561-39D0C44F12BE}"/>
              </a:ext>
            </a:extLst>
          </p:cNvPr>
          <p:cNvSpPr txBox="1"/>
          <p:nvPr/>
        </p:nvSpPr>
        <p:spPr>
          <a:xfrm rot="17780968">
            <a:off x="889587" y="5028097"/>
            <a:ext cx="2507602" cy="646331"/>
          </a:xfrm>
          <a:prstGeom prst="rect">
            <a:avLst/>
          </a:prstGeom>
          <a:noFill/>
        </p:spPr>
        <p:txBody>
          <a:bodyPr wrap="square" rtlCol="0">
            <a:spAutoFit/>
          </a:bodyPr>
          <a:lstStyle/>
          <a:p>
            <a:pPr algn="ctr"/>
            <a:r>
              <a:rPr lang="hu-HU" dirty="0" err="1">
                <a:solidFill>
                  <a:srgbClr val="FF0000"/>
                </a:solidFill>
              </a:rPr>
              <a:t>Single-person</a:t>
            </a:r>
            <a:r>
              <a:rPr lang="hu-HU" dirty="0">
                <a:solidFill>
                  <a:srgbClr val="FF0000"/>
                </a:solidFill>
              </a:rPr>
              <a:t> </a:t>
            </a:r>
            <a:r>
              <a:rPr lang="hu-HU" dirty="0" err="1">
                <a:solidFill>
                  <a:srgbClr val="FF0000"/>
                </a:solidFill>
              </a:rPr>
              <a:t>households</a:t>
            </a:r>
            <a:endParaRPr lang="hu-HU" dirty="0">
              <a:solidFill>
                <a:srgbClr val="FF0000"/>
              </a:solidFill>
            </a:endParaRPr>
          </a:p>
        </p:txBody>
      </p:sp>
      <p:sp>
        <p:nvSpPr>
          <p:cNvPr id="7" name="Right Brace 6">
            <a:extLst>
              <a:ext uri="{FF2B5EF4-FFF2-40B4-BE49-F238E27FC236}">
                <a16:creationId xmlns:a16="http://schemas.microsoft.com/office/drawing/2014/main" id="{9DFB3DE3-378F-F41D-6BB5-1B0E47C4EB2A}"/>
              </a:ext>
            </a:extLst>
          </p:cNvPr>
          <p:cNvSpPr/>
          <p:nvPr/>
        </p:nvSpPr>
        <p:spPr>
          <a:xfrm>
            <a:off x="1371600" y="4812030"/>
            <a:ext cx="212738" cy="1181053"/>
          </a:xfrm>
          <a:prstGeom prst="rightBrace">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hu-HU"/>
          </a:p>
        </p:txBody>
      </p:sp>
    </p:spTree>
    <p:extLst>
      <p:ext uri="{BB962C8B-B14F-4D97-AF65-F5344CB8AC3E}">
        <p14:creationId xmlns:p14="http://schemas.microsoft.com/office/powerpoint/2010/main" val="396994196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700E0F77-E936-4985-B7B1-B9823486AC3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78D734D-B9F0-B99D-6A91-5D05EB6EF60A}"/>
              </a:ext>
            </a:extLst>
          </p:cNvPr>
          <p:cNvSpPr>
            <a:spLocks noGrp="1"/>
          </p:cNvSpPr>
          <p:nvPr>
            <p:ph type="title"/>
          </p:nvPr>
        </p:nvSpPr>
        <p:spPr>
          <a:xfrm>
            <a:off x="517889" y="4883544"/>
            <a:ext cx="3876086" cy="1556907"/>
          </a:xfrm>
        </p:spPr>
        <p:txBody>
          <a:bodyPr vert="horz" lIns="91440" tIns="45720" rIns="91440" bIns="45720" rtlCol="0" anchor="ctr">
            <a:normAutofit/>
          </a:bodyPr>
          <a:lstStyle/>
          <a:p>
            <a:r>
              <a:rPr lang="en-US" sz="2000" kern="1200" noProof="0">
                <a:solidFill>
                  <a:schemeClr val="tx1"/>
                </a:solidFill>
                <a:latin typeface="+mj-lt"/>
                <a:ea typeface="+mj-ea"/>
                <a:cs typeface="+mj-cs"/>
              </a:rPr>
              <a:t>Energy affordability ratio in active, retired, unemployed and other inactive households by energy rating of buildings (EAR, 2023, %)</a:t>
            </a:r>
          </a:p>
        </p:txBody>
      </p:sp>
      <p:sp>
        <p:nvSpPr>
          <p:cNvPr id="10" name="Rectangle 9">
            <a:extLst>
              <a:ext uri="{FF2B5EF4-FFF2-40B4-BE49-F238E27FC236}">
                <a16:creationId xmlns:a16="http://schemas.microsoft.com/office/drawing/2014/main" id="{95C8260E-968F-44E8-A823-ABB43131192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86584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2C1BBA94-3F40-40AA-8BB9-E69E25E537C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89" y="0"/>
            <a:ext cx="11231745" cy="4588184"/>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FE43805F-24A6-46A4-B19B-54F28347355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4001107" y="5661132"/>
            <a:ext cx="1463040"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08CF2C15-2114-EACE-20A2-53A93C9792E1}"/>
              </a:ext>
            </a:extLst>
          </p:cNvPr>
          <p:cNvSpPr txBox="1"/>
          <p:nvPr/>
        </p:nvSpPr>
        <p:spPr>
          <a:xfrm>
            <a:off x="5162719" y="4883544"/>
            <a:ext cx="6586915" cy="1556907"/>
          </a:xfrm>
          <a:prstGeom prst="rect">
            <a:avLst/>
          </a:prstGeom>
        </p:spPr>
        <p:txBody>
          <a:bodyPr vert="horz" lIns="91440" tIns="45720" rIns="91440" bIns="45720" rtlCol="0" anchor="ctr">
            <a:normAutofit/>
          </a:bodyPr>
          <a:lstStyle/>
          <a:p>
            <a:pPr indent="-228600" defTabSz="914400">
              <a:lnSpc>
                <a:spcPct val="90000"/>
              </a:lnSpc>
              <a:spcAft>
                <a:spcPts val="800"/>
              </a:spcAft>
              <a:buFont typeface="Arial" panose="020B0604020202020204" pitchFamily="34" charset="0"/>
              <a:buChar char="•"/>
            </a:pPr>
            <a:r>
              <a:rPr lang="en-US" noProof="0">
                <a:effectLst/>
              </a:rPr>
              <a:t>Note: grey colored cells indicate values where the value is above 2M</a:t>
            </a:r>
            <a:r>
              <a:rPr lang="en-US" baseline="-25000" noProof="0">
                <a:effectLst/>
              </a:rPr>
              <a:t>national </a:t>
            </a:r>
            <a:r>
              <a:rPr lang="en-US" noProof="0">
                <a:effectLst/>
              </a:rPr>
              <a:t>(&gt;9.33); average size of dwelling is 90.5 m</a:t>
            </a:r>
            <a:r>
              <a:rPr lang="en-US" baseline="30000" noProof="0">
                <a:effectLst/>
              </a:rPr>
              <a:t>2</a:t>
            </a:r>
            <a:r>
              <a:rPr lang="en-US" noProof="0">
                <a:effectLst/>
              </a:rPr>
              <a:t>.</a:t>
            </a:r>
          </a:p>
          <a:p>
            <a:pPr indent="-228600" defTabSz="914400">
              <a:lnSpc>
                <a:spcPct val="90000"/>
              </a:lnSpc>
              <a:spcAft>
                <a:spcPts val="800"/>
              </a:spcAft>
              <a:buFont typeface="Arial" panose="020B0604020202020204" pitchFamily="34" charset="0"/>
              <a:buChar char="•"/>
            </a:pPr>
            <a:r>
              <a:rPr lang="en-US" noProof="0">
                <a:effectLst/>
              </a:rPr>
              <a:t>*The demand above the discount band is met fully with electricity or gas purchased at market price.</a:t>
            </a:r>
          </a:p>
        </p:txBody>
      </p:sp>
      <p:graphicFrame>
        <p:nvGraphicFramePr>
          <p:cNvPr id="4" name="Content Placeholder 3">
            <a:extLst>
              <a:ext uri="{FF2B5EF4-FFF2-40B4-BE49-F238E27FC236}">
                <a16:creationId xmlns:a16="http://schemas.microsoft.com/office/drawing/2014/main" id="{2009C5A3-A3AB-F971-1E7D-3B2C7CCF0A5A}"/>
              </a:ext>
            </a:extLst>
          </p:cNvPr>
          <p:cNvGraphicFramePr>
            <a:graphicFrameLocks noGrp="1"/>
          </p:cNvGraphicFramePr>
          <p:nvPr>
            <p:ph idx="1"/>
            <p:extLst>
              <p:ext uri="{D42A27DB-BD31-4B8C-83A1-F6EECF244321}">
                <p14:modId xmlns:p14="http://schemas.microsoft.com/office/powerpoint/2010/main" val="2243628221"/>
              </p:ext>
            </p:extLst>
          </p:nvPr>
        </p:nvGraphicFramePr>
        <p:xfrm>
          <a:off x="959205" y="401008"/>
          <a:ext cx="10369649" cy="3982433"/>
        </p:xfrm>
        <a:graphic>
          <a:graphicData uri="http://schemas.openxmlformats.org/drawingml/2006/table">
            <a:tbl>
              <a:tblPr firstRow="1" firstCol="1" bandRow="1">
                <a:tableStyleId>{8799B23B-EC83-4686-B30A-512413B5E67A}</a:tableStyleId>
              </a:tblPr>
              <a:tblGrid>
                <a:gridCol w="1681521">
                  <a:extLst>
                    <a:ext uri="{9D8B030D-6E8A-4147-A177-3AD203B41FA5}">
                      <a16:colId xmlns:a16="http://schemas.microsoft.com/office/drawing/2014/main" val="776959006"/>
                    </a:ext>
                  </a:extLst>
                </a:gridCol>
                <a:gridCol w="2021235">
                  <a:extLst>
                    <a:ext uri="{9D8B030D-6E8A-4147-A177-3AD203B41FA5}">
                      <a16:colId xmlns:a16="http://schemas.microsoft.com/office/drawing/2014/main" val="412703134"/>
                    </a:ext>
                  </a:extLst>
                </a:gridCol>
                <a:gridCol w="743497">
                  <a:extLst>
                    <a:ext uri="{9D8B030D-6E8A-4147-A177-3AD203B41FA5}">
                      <a16:colId xmlns:a16="http://schemas.microsoft.com/office/drawing/2014/main" val="257883587"/>
                    </a:ext>
                  </a:extLst>
                </a:gridCol>
                <a:gridCol w="894815">
                  <a:extLst>
                    <a:ext uri="{9D8B030D-6E8A-4147-A177-3AD203B41FA5}">
                      <a16:colId xmlns:a16="http://schemas.microsoft.com/office/drawing/2014/main" val="1091382627"/>
                    </a:ext>
                  </a:extLst>
                </a:gridCol>
                <a:gridCol w="743497">
                  <a:extLst>
                    <a:ext uri="{9D8B030D-6E8A-4147-A177-3AD203B41FA5}">
                      <a16:colId xmlns:a16="http://schemas.microsoft.com/office/drawing/2014/main" val="1362271083"/>
                    </a:ext>
                  </a:extLst>
                </a:gridCol>
                <a:gridCol w="894815">
                  <a:extLst>
                    <a:ext uri="{9D8B030D-6E8A-4147-A177-3AD203B41FA5}">
                      <a16:colId xmlns:a16="http://schemas.microsoft.com/office/drawing/2014/main" val="3199485285"/>
                    </a:ext>
                  </a:extLst>
                </a:gridCol>
                <a:gridCol w="743497">
                  <a:extLst>
                    <a:ext uri="{9D8B030D-6E8A-4147-A177-3AD203B41FA5}">
                      <a16:colId xmlns:a16="http://schemas.microsoft.com/office/drawing/2014/main" val="737163306"/>
                    </a:ext>
                  </a:extLst>
                </a:gridCol>
                <a:gridCol w="894815">
                  <a:extLst>
                    <a:ext uri="{9D8B030D-6E8A-4147-A177-3AD203B41FA5}">
                      <a16:colId xmlns:a16="http://schemas.microsoft.com/office/drawing/2014/main" val="1662943645"/>
                    </a:ext>
                  </a:extLst>
                </a:gridCol>
                <a:gridCol w="857142">
                  <a:extLst>
                    <a:ext uri="{9D8B030D-6E8A-4147-A177-3AD203B41FA5}">
                      <a16:colId xmlns:a16="http://schemas.microsoft.com/office/drawing/2014/main" val="4181322236"/>
                    </a:ext>
                  </a:extLst>
                </a:gridCol>
                <a:gridCol w="894815">
                  <a:extLst>
                    <a:ext uri="{9D8B030D-6E8A-4147-A177-3AD203B41FA5}">
                      <a16:colId xmlns:a16="http://schemas.microsoft.com/office/drawing/2014/main" val="3121611508"/>
                    </a:ext>
                  </a:extLst>
                </a:gridCol>
              </a:tblGrid>
              <a:tr h="976196">
                <a:tc>
                  <a:txBody>
                    <a:bodyPr/>
                    <a:lstStyle/>
                    <a:p>
                      <a:pPr algn="l" fontAlgn="t">
                        <a:buNone/>
                      </a:pPr>
                      <a:endParaRPr lang="en-GB" sz="3500" b="0" i="0" u="none" strike="noStrike" noProof="0">
                        <a:effectLst/>
                        <a:latin typeface="+mn-lt"/>
                      </a:endParaRPr>
                    </a:p>
                  </a:txBody>
                  <a:tcPr marL="57125" marR="57125" marT="12241" marB="0"/>
                </a:tc>
                <a:tc>
                  <a:txBody>
                    <a:bodyPr/>
                    <a:lstStyle/>
                    <a:p>
                      <a:pPr algn="ctr" fontAlgn="ctr">
                        <a:lnSpc>
                          <a:spcPct val="115000"/>
                        </a:lnSpc>
                        <a:spcAft>
                          <a:spcPts val="800"/>
                        </a:spcAft>
                        <a:buNone/>
                      </a:pPr>
                      <a:r>
                        <a:rPr lang="en-GB" sz="1800" b="1" u="none" strike="noStrike" noProof="0">
                          <a:solidFill>
                            <a:srgbClr val="000000"/>
                          </a:solidFill>
                          <a:effectLst/>
                        </a:rPr>
                        <a:t>AA++, AA+, AA, BB, CC, DD, EE, FF</a:t>
                      </a:r>
                      <a:endParaRPr lang="en-GB" sz="3500" b="0" i="0" u="none" strike="noStrike" noProof="0">
                        <a:effectLst/>
                        <a:latin typeface="+mn-lt"/>
                      </a:endParaRPr>
                    </a:p>
                  </a:txBody>
                  <a:tcPr marL="57125" marR="57125" marT="12241" marB="0" anchor="ctr"/>
                </a:tc>
                <a:tc gridSpan="2">
                  <a:txBody>
                    <a:bodyPr/>
                    <a:lstStyle/>
                    <a:p>
                      <a:pPr algn="ctr" fontAlgn="ctr">
                        <a:lnSpc>
                          <a:spcPct val="115000"/>
                        </a:lnSpc>
                        <a:spcAft>
                          <a:spcPts val="800"/>
                        </a:spcAft>
                        <a:buNone/>
                      </a:pPr>
                      <a:r>
                        <a:rPr lang="en-GB" sz="1800" b="1" u="none" strike="noStrike" noProof="0">
                          <a:solidFill>
                            <a:srgbClr val="000000"/>
                          </a:solidFill>
                          <a:effectLst/>
                        </a:rPr>
                        <a:t>GG</a:t>
                      </a:r>
                      <a:endParaRPr lang="en-GB" sz="3500" b="0" i="0" u="none" strike="noStrike" noProof="0">
                        <a:effectLst/>
                        <a:latin typeface="+mn-lt"/>
                      </a:endParaRPr>
                    </a:p>
                  </a:txBody>
                  <a:tcPr marL="117513" marR="117513" marT="58756" marB="58756" anchor="ctr"/>
                </a:tc>
                <a:tc hMerge="1">
                  <a:txBody>
                    <a:bodyPr/>
                    <a:lstStyle/>
                    <a:p>
                      <a:endParaRPr lang="hu-HU"/>
                    </a:p>
                  </a:txBody>
                  <a:tcPr/>
                </a:tc>
                <a:tc gridSpan="2">
                  <a:txBody>
                    <a:bodyPr/>
                    <a:lstStyle/>
                    <a:p>
                      <a:pPr algn="ctr" fontAlgn="ctr">
                        <a:lnSpc>
                          <a:spcPct val="115000"/>
                        </a:lnSpc>
                        <a:spcAft>
                          <a:spcPts val="800"/>
                        </a:spcAft>
                        <a:buNone/>
                      </a:pPr>
                      <a:r>
                        <a:rPr lang="en-GB" sz="1800" b="1" u="none" strike="noStrike" noProof="0">
                          <a:solidFill>
                            <a:srgbClr val="000000"/>
                          </a:solidFill>
                          <a:effectLst/>
                        </a:rPr>
                        <a:t>HH</a:t>
                      </a:r>
                      <a:endParaRPr lang="en-GB" sz="3500" b="0" i="0" u="none" strike="noStrike" noProof="0">
                        <a:effectLst/>
                        <a:latin typeface="+mn-lt"/>
                      </a:endParaRPr>
                    </a:p>
                  </a:txBody>
                  <a:tcPr marL="117513" marR="117513" marT="58756" marB="58756" anchor="ctr"/>
                </a:tc>
                <a:tc hMerge="1">
                  <a:txBody>
                    <a:bodyPr/>
                    <a:lstStyle/>
                    <a:p>
                      <a:endParaRPr lang="hu-HU"/>
                    </a:p>
                  </a:txBody>
                  <a:tcPr/>
                </a:tc>
                <a:tc gridSpan="2">
                  <a:txBody>
                    <a:bodyPr/>
                    <a:lstStyle/>
                    <a:p>
                      <a:pPr algn="ctr" fontAlgn="ctr">
                        <a:lnSpc>
                          <a:spcPct val="115000"/>
                        </a:lnSpc>
                        <a:spcAft>
                          <a:spcPts val="800"/>
                        </a:spcAft>
                        <a:buNone/>
                      </a:pPr>
                      <a:r>
                        <a:rPr lang="en-GB" sz="1800" b="1" u="none" strike="noStrike" noProof="0">
                          <a:solidFill>
                            <a:srgbClr val="000000"/>
                          </a:solidFill>
                          <a:effectLst/>
                        </a:rPr>
                        <a:t>II</a:t>
                      </a:r>
                      <a:endParaRPr lang="en-GB" sz="3500" b="0" i="0" u="none" strike="noStrike" noProof="0">
                        <a:effectLst/>
                        <a:latin typeface="+mn-lt"/>
                      </a:endParaRPr>
                    </a:p>
                  </a:txBody>
                  <a:tcPr marL="117513" marR="117513" marT="58756" marB="58756" anchor="ctr"/>
                </a:tc>
                <a:tc hMerge="1">
                  <a:txBody>
                    <a:bodyPr/>
                    <a:lstStyle/>
                    <a:p>
                      <a:endParaRPr lang="hu-HU"/>
                    </a:p>
                  </a:txBody>
                  <a:tcPr/>
                </a:tc>
                <a:tc gridSpan="2">
                  <a:txBody>
                    <a:bodyPr/>
                    <a:lstStyle/>
                    <a:p>
                      <a:pPr algn="ctr" fontAlgn="ctr">
                        <a:lnSpc>
                          <a:spcPct val="115000"/>
                        </a:lnSpc>
                        <a:spcAft>
                          <a:spcPts val="800"/>
                        </a:spcAft>
                        <a:buNone/>
                      </a:pPr>
                      <a:r>
                        <a:rPr lang="en-GB" sz="1800" b="1" u="none" strike="noStrike" noProof="0">
                          <a:solidFill>
                            <a:srgbClr val="000000"/>
                          </a:solidFill>
                          <a:effectLst/>
                        </a:rPr>
                        <a:t>JJ</a:t>
                      </a:r>
                      <a:endParaRPr lang="en-GB" sz="3500" b="0" i="0" u="none" strike="noStrike" noProof="0">
                        <a:effectLst/>
                        <a:latin typeface="+mn-lt"/>
                      </a:endParaRPr>
                    </a:p>
                  </a:txBody>
                  <a:tcPr marL="117513" marR="117513" marT="58756" marB="58756" anchor="ctr"/>
                </a:tc>
                <a:tc hMerge="1">
                  <a:txBody>
                    <a:bodyPr/>
                    <a:lstStyle/>
                    <a:p>
                      <a:endParaRPr lang="hu-HU"/>
                    </a:p>
                  </a:txBody>
                  <a:tcPr/>
                </a:tc>
                <a:extLst>
                  <a:ext uri="{0D108BD9-81ED-4DB2-BD59-A6C34878D82A}">
                    <a16:rowId xmlns:a16="http://schemas.microsoft.com/office/drawing/2014/main" val="2017753173"/>
                  </a:ext>
                </a:extLst>
              </a:tr>
              <a:tr h="357472">
                <a:tc>
                  <a:txBody>
                    <a:bodyPr/>
                    <a:lstStyle/>
                    <a:p>
                      <a:pPr algn="l" fontAlgn="t">
                        <a:buNone/>
                      </a:pPr>
                      <a:endParaRPr lang="en-GB" sz="3500" b="0" i="0" u="none" strike="noStrike" noProof="0">
                        <a:effectLst/>
                        <a:latin typeface="+mn-lt"/>
                      </a:endParaRPr>
                    </a:p>
                  </a:txBody>
                  <a:tcPr marL="57125" marR="57125" marT="12241" marB="0"/>
                </a:tc>
                <a:tc>
                  <a:txBody>
                    <a:bodyPr/>
                    <a:lstStyle/>
                    <a:p>
                      <a:pPr algn="ctr" fontAlgn="ctr">
                        <a:lnSpc>
                          <a:spcPct val="115000"/>
                        </a:lnSpc>
                        <a:spcAft>
                          <a:spcPts val="800"/>
                        </a:spcAft>
                        <a:buNone/>
                      </a:pPr>
                      <a:r>
                        <a:rPr lang="en-GB" sz="1800" b="0" u="none" strike="noStrike" kern="100" noProof="0">
                          <a:solidFill>
                            <a:srgbClr val="000000"/>
                          </a:solidFill>
                          <a:effectLst/>
                        </a:rPr>
                        <a:t>M</a:t>
                      </a:r>
                      <a:r>
                        <a:rPr lang="en-GB" sz="1800" b="0" u="none" strike="noStrike" kern="100" baseline="-25000" noProof="0">
                          <a:solidFill>
                            <a:srgbClr val="000000"/>
                          </a:solidFill>
                          <a:effectLst/>
                        </a:rPr>
                        <a:t>i</a:t>
                      </a:r>
                      <a:endParaRPr lang="en-GB" sz="3500" b="0" i="0" u="none" strike="noStrike" noProof="0">
                        <a:effectLst/>
                        <a:latin typeface="+mn-lt"/>
                      </a:endParaRPr>
                    </a:p>
                  </a:txBody>
                  <a:tcPr marL="57125" marR="57125" marT="12241" marB="0" anchor="ctr"/>
                </a:tc>
                <a:tc>
                  <a:txBody>
                    <a:bodyPr/>
                    <a:lstStyle/>
                    <a:p>
                      <a:pPr algn="ctr" fontAlgn="ctr">
                        <a:lnSpc>
                          <a:spcPct val="115000"/>
                        </a:lnSpc>
                        <a:spcAft>
                          <a:spcPts val="800"/>
                        </a:spcAft>
                        <a:buNone/>
                      </a:pPr>
                      <a:r>
                        <a:rPr lang="en-GB" sz="1800" b="0" u="none" strike="noStrike" noProof="0">
                          <a:solidFill>
                            <a:srgbClr val="000000"/>
                          </a:solidFill>
                          <a:effectLst/>
                        </a:rPr>
                        <a:t>Gas*</a:t>
                      </a:r>
                      <a:endParaRPr lang="en-GB" sz="3500" b="0" i="0" u="none" strike="noStrike" noProof="0">
                        <a:effectLst/>
                        <a:latin typeface="+mn-lt"/>
                      </a:endParaRPr>
                    </a:p>
                  </a:txBody>
                  <a:tcPr marL="57125" marR="57125" marT="12241" marB="0" anchor="ctr"/>
                </a:tc>
                <a:tc>
                  <a:txBody>
                    <a:bodyPr/>
                    <a:lstStyle/>
                    <a:p>
                      <a:pPr algn="ctr" fontAlgn="ctr">
                        <a:lnSpc>
                          <a:spcPct val="115000"/>
                        </a:lnSpc>
                        <a:spcAft>
                          <a:spcPts val="800"/>
                        </a:spcAft>
                        <a:buNone/>
                      </a:pPr>
                      <a:r>
                        <a:rPr lang="en-GB" sz="1800" b="0" u="none" strike="noStrike" noProof="0">
                          <a:solidFill>
                            <a:srgbClr val="000000"/>
                          </a:solidFill>
                          <a:effectLst/>
                        </a:rPr>
                        <a:t>Electr.*</a:t>
                      </a:r>
                      <a:endParaRPr lang="en-GB" sz="3500" b="0" i="0" u="none" strike="noStrike" noProof="0">
                        <a:effectLst/>
                        <a:latin typeface="+mn-lt"/>
                      </a:endParaRPr>
                    </a:p>
                  </a:txBody>
                  <a:tcPr marL="57125" marR="57125" marT="12241" marB="0" anchor="ctr"/>
                </a:tc>
                <a:tc>
                  <a:txBody>
                    <a:bodyPr/>
                    <a:lstStyle/>
                    <a:p>
                      <a:pPr algn="ctr" fontAlgn="ctr">
                        <a:lnSpc>
                          <a:spcPct val="115000"/>
                        </a:lnSpc>
                        <a:spcAft>
                          <a:spcPts val="800"/>
                        </a:spcAft>
                        <a:buNone/>
                      </a:pPr>
                      <a:r>
                        <a:rPr lang="en-GB" sz="1800" b="0" u="none" strike="noStrike" noProof="0">
                          <a:solidFill>
                            <a:srgbClr val="000000"/>
                          </a:solidFill>
                          <a:effectLst/>
                        </a:rPr>
                        <a:t>Gas</a:t>
                      </a:r>
                      <a:endParaRPr lang="en-GB" sz="3500" b="0" i="0" u="none" strike="noStrike" noProof="0">
                        <a:effectLst/>
                        <a:latin typeface="+mn-lt"/>
                      </a:endParaRPr>
                    </a:p>
                  </a:txBody>
                  <a:tcPr marL="57125" marR="57125" marT="12241" marB="0" anchor="ctr"/>
                </a:tc>
                <a:tc>
                  <a:txBody>
                    <a:bodyPr/>
                    <a:lstStyle/>
                    <a:p>
                      <a:pPr algn="ctr" fontAlgn="ctr">
                        <a:lnSpc>
                          <a:spcPct val="115000"/>
                        </a:lnSpc>
                        <a:spcAft>
                          <a:spcPts val="800"/>
                        </a:spcAft>
                        <a:buNone/>
                      </a:pPr>
                      <a:r>
                        <a:rPr lang="en-GB" sz="1800" b="0" u="none" strike="noStrike" noProof="0">
                          <a:solidFill>
                            <a:srgbClr val="000000"/>
                          </a:solidFill>
                          <a:effectLst/>
                        </a:rPr>
                        <a:t>Electr.*</a:t>
                      </a:r>
                      <a:endParaRPr lang="en-GB" sz="3500" b="0" i="0" u="none" strike="noStrike" noProof="0">
                        <a:effectLst/>
                        <a:latin typeface="+mn-lt"/>
                      </a:endParaRPr>
                    </a:p>
                  </a:txBody>
                  <a:tcPr marL="57125" marR="57125" marT="12241" marB="0" anchor="ctr"/>
                </a:tc>
                <a:tc>
                  <a:txBody>
                    <a:bodyPr/>
                    <a:lstStyle/>
                    <a:p>
                      <a:pPr algn="ctr" fontAlgn="ctr">
                        <a:lnSpc>
                          <a:spcPct val="115000"/>
                        </a:lnSpc>
                        <a:spcAft>
                          <a:spcPts val="800"/>
                        </a:spcAft>
                        <a:buNone/>
                      </a:pPr>
                      <a:r>
                        <a:rPr lang="en-GB" sz="1800" b="0" u="none" strike="noStrike" noProof="0">
                          <a:solidFill>
                            <a:srgbClr val="000000"/>
                          </a:solidFill>
                          <a:effectLst/>
                        </a:rPr>
                        <a:t>Gas</a:t>
                      </a:r>
                      <a:endParaRPr lang="en-GB" sz="3500" b="0" i="0" u="none" strike="noStrike" noProof="0">
                        <a:effectLst/>
                        <a:latin typeface="+mn-lt"/>
                      </a:endParaRPr>
                    </a:p>
                  </a:txBody>
                  <a:tcPr marL="57125" marR="57125" marT="12241" marB="0" anchor="ctr"/>
                </a:tc>
                <a:tc>
                  <a:txBody>
                    <a:bodyPr/>
                    <a:lstStyle/>
                    <a:p>
                      <a:pPr algn="ctr" fontAlgn="ctr">
                        <a:lnSpc>
                          <a:spcPct val="115000"/>
                        </a:lnSpc>
                        <a:spcAft>
                          <a:spcPts val="800"/>
                        </a:spcAft>
                        <a:buNone/>
                      </a:pPr>
                      <a:r>
                        <a:rPr lang="en-GB" sz="1800" b="0" u="none" strike="noStrike" noProof="0">
                          <a:solidFill>
                            <a:srgbClr val="000000"/>
                          </a:solidFill>
                          <a:effectLst/>
                        </a:rPr>
                        <a:t>Electr.*</a:t>
                      </a:r>
                      <a:endParaRPr lang="en-GB" sz="3500" b="0" i="0" u="none" strike="noStrike" noProof="0">
                        <a:effectLst/>
                        <a:latin typeface="+mn-lt"/>
                      </a:endParaRPr>
                    </a:p>
                  </a:txBody>
                  <a:tcPr marL="57125" marR="57125" marT="12241" marB="0" anchor="ctr"/>
                </a:tc>
                <a:tc>
                  <a:txBody>
                    <a:bodyPr/>
                    <a:lstStyle/>
                    <a:p>
                      <a:pPr algn="ctr" fontAlgn="ctr">
                        <a:lnSpc>
                          <a:spcPct val="115000"/>
                        </a:lnSpc>
                        <a:spcAft>
                          <a:spcPts val="800"/>
                        </a:spcAft>
                        <a:buNone/>
                      </a:pPr>
                      <a:r>
                        <a:rPr lang="en-GB" sz="1800" b="0" u="none" strike="noStrike" noProof="0">
                          <a:solidFill>
                            <a:srgbClr val="000000"/>
                          </a:solidFill>
                          <a:effectLst/>
                        </a:rPr>
                        <a:t>Gas</a:t>
                      </a:r>
                      <a:endParaRPr lang="en-GB" sz="3500" b="0" i="0" u="none" strike="noStrike" noProof="0">
                        <a:effectLst/>
                        <a:latin typeface="+mn-lt"/>
                      </a:endParaRPr>
                    </a:p>
                  </a:txBody>
                  <a:tcPr marL="57125" marR="57125" marT="12241" marB="0" anchor="ctr"/>
                </a:tc>
                <a:tc>
                  <a:txBody>
                    <a:bodyPr/>
                    <a:lstStyle/>
                    <a:p>
                      <a:pPr algn="ctr" fontAlgn="ctr">
                        <a:lnSpc>
                          <a:spcPct val="115000"/>
                        </a:lnSpc>
                        <a:spcAft>
                          <a:spcPts val="800"/>
                        </a:spcAft>
                        <a:buNone/>
                      </a:pPr>
                      <a:r>
                        <a:rPr lang="en-GB" sz="1800" b="0" u="none" strike="noStrike" noProof="0">
                          <a:solidFill>
                            <a:srgbClr val="000000"/>
                          </a:solidFill>
                          <a:effectLst/>
                        </a:rPr>
                        <a:t>Electr.*</a:t>
                      </a:r>
                      <a:endParaRPr lang="en-GB" sz="3500" b="0" i="0" u="none" strike="noStrike" noProof="0">
                        <a:effectLst/>
                        <a:latin typeface="+mn-lt"/>
                      </a:endParaRPr>
                    </a:p>
                  </a:txBody>
                  <a:tcPr marL="57125" marR="57125" marT="12241" marB="0" anchor="ctr"/>
                </a:tc>
                <a:extLst>
                  <a:ext uri="{0D108BD9-81ED-4DB2-BD59-A6C34878D82A}">
                    <a16:rowId xmlns:a16="http://schemas.microsoft.com/office/drawing/2014/main" val="1884654710"/>
                  </a:ext>
                </a:extLst>
              </a:tr>
              <a:tr h="615149">
                <a:tc>
                  <a:txBody>
                    <a:bodyPr/>
                    <a:lstStyle/>
                    <a:p>
                      <a:pPr algn="l" fontAlgn="b">
                        <a:lnSpc>
                          <a:spcPct val="115000"/>
                        </a:lnSpc>
                        <a:spcAft>
                          <a:spcPts val="800"/>
                        </a:spcAft>
                        <a:buNone/>
                      </a:pPr>
                      <a:r>
                        <a:rPr lang="en-GB" sz="1800" b="0" u="none" strike="noStrike" noProof="0">
                          <a:solidFill>
                            <a:srgbClr val="000000"/>
                          </a:solidFill>
                          <a:effectLst/>
                        </a:rPr>
                        <a:t>Active households</a:t>
                      </a:r>
                      <a:endParaRPr lang="en-GB" sz="3500" b="0" i="0" u="none" strike="noStrike" noProof="0">
                        <a:effectLst/>
                        <a:latin typeface="+mn-lt"/>
                      </a:endParaRPr>
                    </a:p>
                  </a:txBody>
                  <a:tcPr marL="57125" marR="57125" marT="12241" marB="0" anchor="b"/>
                </a:tc>
                <a:tc>
                  <a:txBody>
                    <a:bodyPr/>
                    <a:lstStyle/>
                    <a:p>
                      <a:pPr algn="r" fontAlgn="t">
                        <a:lnSpc>
                          <a:spcPct val="115000"/>
                        </a:lnSpc>
                        <a:spcAft>
                          <a:spcPts val="800"/>
                        </a:spcAft>
                        <a:buNone/>
                      </a:pPr>
                      <a:r>
                        <a:rPr lang="en-GB" sz="1800" b="0" u="none" strike="noStrike" kern="100" noProof="0">
                          <a:effectLst/>
                        </a:rPr>
                        <a:t>3.92</a:t>
                      </a:r>
                      <a:endParaRPr lang="en-GB" sz="3500" b="0" i="0" u="none" strike="noStrike" noProof="0">
                        <a:effectLst/>
                        <a:latin typeface="+mn-lt"/>
                      </a:endParaRPr>
                    </a:p>
                  </a:txBody>
                  <a:tcPr marL="57125" marR="57125" marT="12241" marB="0"/>
                </a:tc>
                <a:tc>
                  <a:txBody>
                    <a:bodyPr/>
                    <a:lstStyle/>
                    <a:p>
                      <a:pPr algn="r" fontAlgn="t">
                        <a:lnSpc>
                          <a:spcPct val="115000"/>
                        </a:lnSpc>
                        <a:spcAft>
                          <a:spcPts val="800"/>
                        </a:spcAft>
                        <a:buNone/>
                      </a:pPr>
                      <a:r>
                        <a:rPr lang="en-GB" sz="1800" b="0" u="none" strike="noStrike" kern="100" noProof="0">
                          <a:effectLst/>
                        </a:rPr>
                        <a:t>6.12</a:t>
                      </a:r>
                      <a:endParaRPr lang="en-GB" sz="3500" b="0" i="0" u="none" strike="noStrike" noProof="0">
                        <a:effectLst/>
                        <a:latin typeface="+mn-lt"/>
                      </a:endParaRPr>
                    </a:p>
                  </a:txBody>
                  <a:tcPr marL="57125" marR="57125" marT="12241" marB="0"/>
                </a:tc>
                <a:tc>
                  <a:txBody>
                    <a:bodyPr/>
                    <a:lstStyle/>
                    <a:p>
                      <a:pPr algn="r" fontAlgn="t">
                        <a:lnSpc>
                          <a:spcPct val="115000"/>
                        </a:lnSpc>
                        <a:spcAft>
                          <a:spcPts val="800"/>
                        </a:spcAft>
                        <a:buNone/>
                      </a:pPr>
                      <a:r>
                        <a:rPr lang="en-GB" sz="1800" b="0" u="none" strike="noStrike" kern="100" noProof="0">
                          <a:effectLst/>
                        </a:rPr>
                        <a:t>6.08</a:t>
                      </a:r>
                      <a:endParaRPr lang="en-GB" sz="3500" b="0" i="0" u="none" strike="noStrike" noProof="0">
                        <a:effectLst/>
                        <a:latin typeface="+mn-lt"/>
                      </a:endParaRPr>
                    </a:p>
                  </a:txBody>
                  <a:tcPr marL="57125" marR="57125" marT="12241" marB="0"/>
                </a:tc>
                <a:tc>
                  <a:txBody>
                    <a:bodyPr/>
                    <a:lstStyle/>
                    <a:p>
                      <a:pPr algn="r" fontAlgn="t">
                        <a:lnSpc>
                          <a:spcPct val="115000"/>
                        </a:lnSpc>
                        <a:spcAft>
                          <a:spcPts val="800"/>
                        </a:spcAft>
                        <a:buNone/>
                      </a:pPr>
                      <a:r>
                        <a:rPr lang="en-GB" sz="1800" b="0" u="none" strike="noStrike" kern="100" noProof="0">
                          <a:solidFill>
                            <a:srgbClr val="000000"/>
                          </a:solidFill>
                          <a:effectLst/>
                        </a:rPr>
                        <a:t>11.80</a:t>
                      </a:r>
                      <a:endParaRPr lang="en-GB" sz="3500" b="0" i="0" u="none" strike="noStrike" noProof="0">
                        <a:effectLst/>
                        <a:latin typeface="+mn-lt"/>
                      </a:endParaRPr>
                    </a:p>
                  </a:txBody>
                  <a:tcPr marL="57125" marR="57125" marT="12241" marB="0"/>
                </a:tc>
                <a:tc>
                  <a:txBody>
                    <a:bodyPr/>
                    <a:lstStyle/>
                    <a:p>
                      <a:pPr algn="r" fontAlgn="t">
                        <a:lnSpc>
                          <a:spcPct val="115000"/>
                        </a:lnSpc>
                        <a:spcAft>
                          <a:spcPts val="800"/>
                        </a:spcAft>
                        <a:buNone/>
                      </a:pPr>
                      <a:r>
                        <a:rPr lang="en-GB" sz="1800" b="0" u="none" strike="noStrike" kern="100" noProof="0">
                          <a:solidFill>
                            <a:srgbClr val="000000"/>
                          </a:solidFill>
                          <a:effectLst/>
                        </a:rPr>
                        <a:t>11.66</a:t>
                      </a:r>
                      <a:endParaRPr lang="en-GB" sz="3500" b="0" i="0" u="none" strike="noStrike" noProof="0">
                        <a:effectLst/>
                        <a:latin typeface="+mn-lt"/>
                      </a:endParaRPr>
                    </a:p>
                  </a:txBody>
                  <a:tcPr marL="57125" marR="57125" marT="12241" marB="0"/>
                </a:tc>
                <a:tc>
                  <a:txBody>
                    <a:bodyPr/>
                    <a:lstStyle/>
                    <a:p>
                      <a:pPr algn="r" fontAlgn="t">
                        <a:lnSpc>
                          <a:spcPct val="115000"/>
                        </a:lnSpc>
                        <a:spcAft>
                          <a:spcPts val="800"/>
                        </a:spcAft>
                        <a:buNone/>
                      </a:pPr>
                      <a:r>
                        <a:rPr lang="en-GB" sz="1800" b="0" u="none" strike="noStrike" kern="100" noProof="0">
                          <a:solidFill>
                            <a:srgbClr val="000000"/>
                          </a:solidFill>
                          <a:effectLst/>
                        </a:rPr>
                        <a:t>20.33</a:t>
                      </a:r>
                      <a:endParaRPr lang="en-GB" sz="3500" b="0" i="0" u="none" strike="noStrike" noProof="0">
                        <a:effectLst/>
                        <a:latin typeface="+mn-lt"/>
                      </a:endParaRPr>
                    </a:p>
                  </a:txBody>
                  <a:tcPr marL="57125" marR="57125" marT="12241" marB="0"/>
                </a:tc>
                <a:tc>
                  <a:txBody>
                    <a:bodyPr/>
                    <a:lstStyle/>
                    <a:p>
                      <a:pPr algn="r" fontAlgn="t">
                        <a:lnSpc>
                          <a:spcPct val="115000"/>
                        </a:lnSpc>
                        <a:spcAft>
                          <a:spcPts val="800"/>
                        </a:spcAft>
                        <a:buNone/>
                      </a:pPr>
                      <a:r>
                        <a:rPr lang="en-GB" sz="1800" b="0" u="none" strike="noStrike" kern="100" noProof="0">
                          <a:solidFill>
                            <a:srgbClr val="000000"/>
                          </a:solidFill>
                          <a:effectLst/>
                        </a:rPr>
                        <a:t>20.03</a:t>
                      </a:r>
                      <a:endParaRPr lang="en-GB" sz="3500" b="0" i="0" u="none" strike="noStrike" noProof="0">
                        <a:effectLst/>
                        <a:latin typeface="+mn-lt"/>
                      </a:endParaRPr>
                    </a:p>
                  </a:txBody>
                  <a:tcPr marL="57125" marR="57125" marT="12241" marB="0"/>
                </a:tc>
                <a:tc>
                  <a:txBody>
                    <a:bodyPr/>
                    <a:lstStyle/>
                    <a:p>
                      <a:pPr algn="r" fontAlgn="t">
                        <a:lnSpc>
                          <a:spcPct val="115000"/>
                        </a:lnSpc>
                        <a:spcAft>
                          <a:spcPts val="800"/>
                        </a:spcAft>
                        <a:buNone/>
                      </a:pPr>
                      <a:r>
                        <a:rPr lang="en-GB" sz="1800" b="0" u="none" strike="noStrike" kern="100" noProof="0">
                          <a:solidFill>
                            <a:srgbClr val="000000"/>
                          </a:solidFill>
                          <a:effectLst/>
                        </a:rPr>
                        <a:t>29.80</a:t>
                      </a:r>
                      <a:endParaRPr lang="en-GB" sz="3500" b="0" i="0" u="none" strike="noStrike" noProof="0">
                        <a:effectLst/>
                        <a:latin typeface="+mn-lt"/>
                      </a:endParaRPr>
                    </a:p>
                  </a:txBody>
                  <a:tcPr marL="57125" marR="57125" marT="12241" marB="0"/>
                </a:tc>
                <a:tc>
                  <a:txBody>
                    <a:bodyPr/>
                    <a:lstStyle/>
                    <a:p>
                      <a:pPr algn="r" fontAlgn="t">
                        <a:lnSpc>
                          <a:spcPct val="115000"/>
                        </a:lnSpc>
                        <a:spcAft>
                          <a:spcPts val="800"/>
                        </a:spcAft>
                        <a:buNone/>
                      </a:pPr>
                      <a:r>
                        <a:rPr lang="en-GB" sz="1800" b="0" u="none" strike="noStrike" kern="100" noProof="0">
                          <a:solidFill>
                            <a:srgbClr val="000000"/>
                          </a:solidFill>
                          <a:effectLst/>
                        </a:rPr>
                        <a:t>29.33</a:t>
                      </a:r>
                      <a:endParaRPr lang="en-GB" sz="3500" b="0" i="0" u="none" strike="noStrike" noProof="0">
                        <a:effectLst/>
                        <a:latin typeface="+mn-lt"/>
                      </a:endParaRPr>
                    </a:p>
                  </a:txBody>
                  <a:tcPr marL="57125" marR="57125" marT="12241" marB="0"/>
                </a:tc>
                <a:extLst>
                  <a:ext uri="{0D108BD9-81ED-4DB2-BD59-A6C34878D82A}">
                    <a16:rowId xmlns:a16="http://schemas.microsoft.com/office/drawing/2014/main" val="3301537530"/>
                  </a:ext>
                </a:extLst>
              </a:tr>
              <a:tr h="615149">
                <a:tc>
                  <a:txBody>
                    <a:bodyPr/>
                    <a:lstStyle/>
                    <a:p>
                      <a:pPr algn="l" fontAlgn="b">
                        <a:lnSpc>
                          <a:spcPct val="115000"/>
                        </a:lnSpc>
                        <a:spcAft>
                          <a:spcPts val="800"/>
                        </a:spcAft>
                        <a:buNone/>
                      </a:pPr>
                      <a:r>
                        <a:rPr lang="en-GB" sz="1800" b="0" u="none" strike="noStrike" noProof="0">
                          <a:solidFill>
                            <a:srgbClr val="000000"/>
                          </a:solidFill>
                          <a:effectLst/>
                        </a:rPr>
                        <a:t>Pensioner households</a:t>
                      </a:r>
                      <a:endParaRPr lang="en-GB" sz="3500" b="0" i="0" u="none" strike="noStrike" noProof="0">
                        <a:effectLst/>
                        <a:latin typeface="+mn-lt"/>
                      </a:endParaRPr>
                    </a:p>
                  </a:txBody>
                  <a:tcPr marL="57125" marR="57125" marT="12241" marB="0" anchor="b"/>
                </a:tc>
                <a:tc>
                  <a:txBody>
                    <a:bodyPr/>
                    <a:lstStyle/>
                    <a:p>
                      <a:pPr algn="r" fontAlgn="t">
                        <a:lnSpc>
                          <a:spcPct val="115000"/>
                        </a:lnSpc>
                        <a:spcAft>
                          <a:spcPts val="800"/>
                        </a:spcAft>
                        <a:buNone/>
                      </a:pPr>
                      <a:r>
                        <a:rPr lang="en-GB" sz="1800" b="0" u="none" strike="noStrike" kern="100" noProof="0">
                          <a:effectLst/>
                        </a:rPr>
                        <a:t>7.43</a:t>
                      </a:r>
                      <a:endParaRPr lang="en-GB" sz="3500" b="0" i="0" u="none" strike="noStrike" noProof="0">
                        <a:effectLst/>
                        <a:latin typeface="+mn-lt"/>
                      </a:endParaRPr>
                    </a:p>
                  </a:txBody>
                  <a:tcPr marL="57125" marR="57125" marT="12241" marB="0"/>
                </a:tc>
                <a:tc>
                  <a:txBody>
                    <a:bodyPr/>
                    <a:lstStyle/>
                    <a:p>
                      <a:pPr algn="r" fontAlgn="t">
                        <a:lnSpc>
                          <a:spcPct val="115000"/>
                        </a:lnSpc>
                        <a:spcAft>
                          <a:spcPts val="800"/>
                        </a:spcAft>
                        <a:buNone/>
                      </a:pPr>
                      <a:r>
                        <a:rPr lang="en-GB" sz="1800" b="0" u="none" strike="noStrike" kern="100" noProof="0">
                          <a:solidFill>
                            <a:srgbClr val="000000"/>
                          </a:solidFill>
                          <a:effectLst/>
                        </a:rPr>
                        <a:t>11.61</a:t>
                      </a:r>
                      <a:endParaRPr lang="en-GB" sz="3500" b="0" i="0" u="none" strike="noStrike" noProof="0">
                        <a:effectLst/>
                        <a:latin typeface="+mn-lt"/>
                      </a:endParaRPr>
                    </a:p>
                  </a:txBody>
                  <a:tcPr marL="57125" marR="57125" marT="12241" marB="0"/>
                </a:tc>
                <a:tc>
                  <a:txBody>
                    <a:bodyPr/>
                    <a:lstStyle/>
                    <a:p>
                      <a:pPr algn="r" fontAlgn="t">
                        <a:lnSpc>
                          <a:spcPct val="115000"/>
                        </a:lnSpc>
                        <a:spcAft>
                          <a:spcPts val="800"/>
                        </a:spcAft>
                        <a:buNone/>
                      </a:pPr>
                      <a:r>
                        <a:rPr lang="en-GB" sz="1800" b="0" u="none" strike="noStrike" kern="100" noProof="0">
                          <a:solidFill>
                            <a:srgbClr val="000000"/>
                          </a:solidFill>
                          <a:effectLst/>
                        </a:rPr>
                        <a:t>11.53</a:t>
                      </a:r>
                      <a:endParaRPr lang="en-GB" sz="3500" b="0" i="0" u="none" strike="noStrike" noProof="0">
                        <a:effectLst/>
                        <a:latin typeface="+mn-lt"/>
                      </a:endParaRPr>
                    </a:p>
                  </a:txBody>
                  <a:tcPr marL="57125" marR="57125" marT="12241" marB="0"/>
                </a:tc>
                <a:tc>
                  <a:txBody>
                    <a:bodyPr/>
                    <a:lstStyle/>
                    <a:p>
                      <a:pPr algn="r" fontAlgn="t">
                        <a:lnSpc>
                          <a:spcPct val="115000"/>
                        </a:lnSpc>
                        <a:spcAft>
                          <a:spcPts val="800"/>
                        </a:spcAft>
                        <a:buNone/>
                      </a:pPr>
                      <a:r>
                        <a:rPr lang="en-GB" sz="1800" b="0" u="none" strike="noStrike" kern="100" noProof="0">
                          <a:solidFill>
                            <a:srgbClr val="000000"/>
                          </a:solidFill>
                          <a:effectLst/>
                        </a:rPr>
                        <a:t>22.39</a:t>
                      </a:r>
                      <a:endParaRPr lang="en-GB" sz="3500" b="0" i="0" u="none" strike="noStrike" noProof="0">
                        <a:effectLst/>
                        <a:latin typeface="+mn-lt"/>
                      </a:endParaRPr>
                    </a:p>
                  </a:txBody>
                  <a:tcPr marL="57125" marR="57125" marT="12241" marB="0"/>
                </a:tc>
                <a:tc>
                  <a:txBody>
                    <a:bodyPr/>
                    <a:lstStyle/>
                    <a:p>
                      <a:pPr algn="r" fontAlgn="t">
                        <a:lnSpc>
                          <a:spcPct val="115000"/>
                        </a:lnSpc>
                        <a:spcAft>
                          <a:spcPts val="800"/>
                        </a:spcAft>
                        <a:buNone/>
                      </a:pPr>
                      <a:r>
                        <a:rPr lang="en-GB" sz="1800" b="0" u="none" strike="noStrike" kern="100" noProof="0">
                          <a:solidFill>
                            <a:srgbClr val="000000"/>
                          </a:solidFill>
                          <a:effectLst/>
                        </a:rPr>
                        <a:t>22.12</a:t>
                      </a:r>
                      <a:endParaRPr lang="en-GB" sz="3500" b="0" i="0" u="none" strike="noStrike" noProof="0">
                        <a:effectLst/>
                        <a:latin typeface="+mn-lt"/>
                      </a:endParaRPr>
                    </a:p>
                  </a:txBody>
                  <a:tcPr marL="57125" marR="57125" marT="12241" marB="0"/>
                </a:tc>
                <a:tc>
                  <a:txBody>
                    <a:bodyPr/>
                    <a:lstStyle/>
                    <a:p>
                      <a:pPr algn="r" fontAlgn="t">
                        <a:lnSpc>
                          <a:spcPct val="115000"/>
                        </a:lnSpc>
                        <a:spcAft>
                          <a:spcPts val="800"/>
                        </a:spcAft>
                        <a:buNone/>
                      </a:pPr>
                      <a:r>
                        <a:rPr lang="en-GB" sz="1800" b="0" u="none" strike="noStrike" kern="100" noProof="0">
                          <a:solidFill>
                            <a:srgbClr val="000000"/>
                          </a:solidFill>
                          <a:effectLst/>
                        </a:rPr>
                        <a:t>38.57</a:t>
                      </a:r>
                      <a:endParaRPr lang="en-GB" sz="3500" b="0" i="0" u="none" strike="noStrike" noProof="0">
                        <a:effectLst/>
                        <a:latin typeface="+mn-lt"/>
                      </a:endParaRPr>
                    </a:p>
                  </a:txBody>
                  <a:tcPr marL="57125" marR="57125" marT="12241" marB="0"/>
                </a:tc>
                <a:tc>
                  <a:txBody>
                    <a:bodyPr/>
                    <a:lstStyle/>
                    <a:p>
                      <a:pPr algn="r" fontAlgn="t">
                        <a:lnSpc>
                          <a:spcPct val="115000"/>
                        </a:lnSpc>
                        <a:spcAft>
                          <a:spcPts val="800"/>
                        </a:spcAft>
                        <a:buNone/>
                      </a:pPr>
                      <a:r>
                        <a:rPr lang="en-GB" sz="1800" b="0" u="none" strike="noStrike" kern="100" noProof="0">
                          <a:solidFill>
                            <a:srgbClr val="000000"/>
                          </a:solidFill>
                          <a:effectLst/>
                        </a:rPr>
                        <a:t>38.00</a:t>
                      </a:r>
                      <a:endParaRPr lang="en-GB" sz="3500" b="0" i="0" u="none" strike="noStrike" noProof="0">
                        <a:effectLst/>
                        <a:latin typeface="+mn-lt"/>
                      </a:endParaRPr>
                    </a:p>
                  </a:txBody>
                  <a:tcPr marL="57125" marR="57125" marT="12241" marB="0"/>
                </a:tc>
                <a:tc>
                  <a:txBody>
                    <a:bodyPr/>
                    <a:lstStyle/>
                    <a:p>
                      <a:pPr algn="r" fontAlgn="t">
                        <a:lnSpc>
                          <a:spcPct val="115000"/>
                        </a:lnSpc>
                        <a:spcAft>
                          <a:spcPts val="800"/>
                        </a:spcAft>
                        <a:buNone/>
                      </a:pPr>
                      <a:r>
                        <a:rPr lang="en-GB" sz="1800" b="0" u="none" strike="noStrike" kern="100" noProof="0">
                          <a:solidFill>
                            <a:srgbClr val="000000"/>
                          </a:solidFill>
                          <a:effectLst/>
                        </a:rPr>
                        <a:t>56.54</a:t>
                      </a:r>
                      <a:endParaRPr lang="en-GB" sz="3500" b="0" i="0" u="none" strike="noStrike" noProof="0">
                        <a:effectLst/>
                        <a:latin typeface="+mn-lt"/>
                      </a:endParaRPr>
                    </a:p>
                  </a:txBody>
                  <a:tcPr marL="57125" marR="57125" marT="12241" marB="0"/>
                </a:tc>
                <a:tc>
                  <a:txBody>
                    <a:bodyPr/>
                    <a:lstStyle/>
                    <a:p>
                      <a:pPr algn="r" fontAlgn="t">
                        <a:lnSpc>
                          <a:spcPct val="115000"/>
                        </a:lnSpc>
                        <a:spcAft>
                          <a:spcPts val="800"/>
                        </a:spcAft>
                        <a:buNone/>
                      </a:pPr>
                      <a:r>
                        <a:rPr lang="en-GB" sz="1800" b="0" u="none" strike="noStrike" kern="100" noProof="0">
                          <a:solidFill>
                            <a:srgbClr val="000000"/>
                          </a:solidFill>
                          <a:effectLst/>
                        </a:rPr>
                        <a:t>55.65</a:t>
                      </a:r>
                      <a:endParaRPr lang="en-GB" sz="3500" b="0" i="0" u="none" strike="noStrike" noProof="0">
                        <a:effectLst/>
                        <a:latin typeface="+mn-lt"/>
                      </a:endParaRPr>
                    </a:p>
                  </a:txBody>
                  <a:tcPr marL="57125" marR="57125" marT="12241" marB="0"/>
                </a:tc>
                <a:extLst>
                  <a:ext uri="{0D108BD9-81ED-4DB2-BD59-A6C34878D82A}">
                    <a16:rowId xmlns:a16="http://schemas.microsoft.com/office/drawing/2014/main" val="3855393503"/>
                  </a:ext>
                </a:extLst>
              </a:tr>
              <a:tr h="615149">
                <a:tc>
                  <a:txBody>
                    <a:bodyPr/>
                    <a:lstStyle/>
                    <a:p>
                      <a:pPr algn="l" fontAlgn="b">
                        <a:lnSpc>
                          <a:spcPct val="115000"/>
                        </a:lnSpc>
                        <a:spcAft>
                          <a:spcPts val="800"/>
                        </a:spcAft>
                        <a:buNone/>
                      </a:pPr>
                      <a:r>
                        <a:rPr lang="en-GB" sz="1800" b="0" u="none" strike="noStrike" noProof="0">
                          <a:solidFill>
                            <a:srgbClr val="000000"/>
                          </a:solidFill>
                          <a:effectLst/>
                        </a:rPr>
                        <a:t>Unemployed households</a:t>
                      </a:r>
                      <a:endParaRPr lang="en-GB" sz="3500" b="0" i="0" u="none" strike="noStrike" noProof="0">
                        <a:effectLst/>
                        <a:latin typeface="+mn-lt"/>
                      </a:endParaRPr>
                    </a:p>
                  </a:txBody>
                  <a:tcPr marL="57125" marR="57125" marT="12241" marB="0" anchor="b"/>
                </a:tc>
                <a:tc>
                  <a:txBody>
                    <a:bodyPr/>
                    <a:lstStyle/>
                    <a:p>
                      <a:pPr algn="r" fontAlgn="t">
                        <a:lnSpc>
                          <a:spcPct val="115000"/>
                        </a:lnSpc>
                        <a:spcAft>
                          <a:spcPts val="800"/>
                        </a:spcAft>
                        <a:buNone/>
                      </a:pPr>
                      <a:r>
                        <a:rPr lang="en-GB" sz="1800" b="0" u="none" strike="noStrike" kern="100" noProof="0">
                          <a:solidFill>
                            <a:srgbClr val="000000"/>
                          </a:solidFill>
                          <a:effectLst/>
                        </a:rPr>
                        <a:t>13.19</a:t>
                      </a:r>
                      <a:endParaRPr lang="en-GB" sz="3500" b="0" i="0" u="none" strike="noStrike" noProof="0">
                        <a:effectLst/>
                        <a:latin typeface="+mn-lt"/>
                      </a:endParaRPr>
                    </a:p>
                  </a:txBody>
                  <a:tcPr marL="57125" marR="57125" marT="12241" marB="0"/>
                </a:tc>
                <a:tc>
                  <a:txBody>
                    <a:bodyPr/>
                    <a:lstStyle/>
                    <a:p>
                      <a:pPr algn="r" fontAlgn="t">
                        <a:lnSpc>
                          <a:spcPct val="115000"/>
                        </a:lnSpc>
                        <a:spcAft>
                          <a:spcPts val="800"/>
                        </a:spcAft>
                        <a:buNone/>
                      </a:pPr>
                      <a:r>
                        <a:rPr lang="en-GB" sz="1800" b="0" u="none" strike="noStrike" kern="100" noProof="0">
                          <a:solidFill>
                            <a:srgbClr val="000000"/>
                          </a:solidFill>
                          <a:effectLst/>
                        </a:rPr>
                        <a:t>20.60</a:t>
                      </a:r>
                      <a:endParaRPr lang="en-GB" sz="3500" b="0" i="0" u="none" strike="noStrike" noProof="0">
                        <a:effectLst/>
                        <a:latin typeface="+mn-lt"/>
                      </a:endParaRPr>
                    </a:p>
                  </a:txBody>
                  <a:tcPr marL="57125" marR="57125" marT="12241" marB="0"/>
                </a:tc>
                <a:tc>
                  <a:txBody>
                    <a:bodyPr/>
                    <a:lstStyle/>
                    <a:p>
                      <a:pPr algn="r" fontAlgn="t">
                        <a:lnSpc>
                          <a:spcPct val="115000"/>
                        </a:lnSpc>
                        <a:spcAft>
                          <a:spcPts val="800"/>
                        </a:spcAft>
                        <a:buNone/>
                      </a:pPr>
                      <a:r>
                        <a:rPr lang="en-GB" sz="1800" b="0" u="none" strike="noStrike" kern="100" noProof="0">
                          <a:solidFill>
                            <a:srgbClr val="000000"/>
                          </a:solidFill>
                          <a:effectLst/>
                        </a:rPr>
                        <a:t>20.47</a:t>
                      </a:r>
                      <a:endParaRPr lang="en-GB" sz="3500" b="0" i="0" u="none" strike="noStrike" noProof="0">
                        <a:effectLst/>
                        <a:latin typeface="+mn-lt"/>
                      </a:endParaRPr>
                    </a:p>
                  </a:txBody>
                  <a:tcPr marL="57125" marR="57125" marT="12241" marB="0"/>
                </a:tc>
                <a:tc>
                  <a:txBody>
                    <a:bodyPr/>
                    <a:lstStyle/>
                    <a:p>
                      <a:pPr algn="r" fontAlgn="t">
                        <a:lnSpc>
                          <a:spcPct val="115000"/>
                        </a:lnSpc>
                        <a:spcAft>
                          <a:spcPts val="800"/>
                        </a:spcAft>
                        <a:buNone/>
                      </a:pPr>
                      <a:r>
                        <a:rPr lang="en-GB" sz="1800" b="0" u="none" strike="noStrike" kern="100" noProof="0">
                          <a:solidFill>
                            <a:srgbClr val="000000"/>
                          </a:solidFill>
                          <a:effectLst/>
                        </a:rPr>
                        <a:t>39.74</a:t>
                      </a:r>
                      <a:endParaRPr lang="en-GB" sz="3500" b="0" i="0" u="none" strike="noStrike" noProof="0">
                        <a:effectLst/>
                        <a:latin typeface="+mn-lt"/>
                      </a:endParaRPr>
                    </a:p>
                  </a:txBody>
                  <a:tcPr marL="57125" marR="57125" marT="12241" marB="0"/>
                </a:tc>
                <a:tc>
                  <a:txBody>
                    <a:bodyPr/>
                    <a:lstStyle/>
                    <a:p>
                      <a:pPr algn="r" fontAlgn="t">
                        <a:lnSpc>
                          <a:spcPct val="115000"/>
                        </a:lnSpc>
                        <a:spcAft>
                          <a:spcPts val="800"/>
                        </a:spcAft>
                        <a:buNone/>
                      </a:pPr>
                      <a:r>
                        <a:rPr lang="en-GB" sz="1800" b="0" u="none" strike="noStrike" kern="100" noProof="0">
                          <a:solidFill>
                            <a:srgbClr val="000000"/>
                          </a:solidFill>
                          <a:effectLst/>
                        </a:rPr>
                        <a:t>39.25</a:t>
                      </a:r>
                      <a:endParaRPr lang="en-GB" sz="3500" b="0" i="0" u="none" strike="noStrike" noProof="0">
                        <a:effectLst/>
                        <a:latin typeface="+mn-lt"/>
                      </a:endParaRPr>
                    </a:p>
                  </a:txBody>
                  <a:tcPr marL="57125" marR="57125" marT="12241" marB="0"/>
                </a:tc>
                <a:tc>
                  <a:txBody>
                    <a:bodyPr/>
                    <a:lstStyle/>
                    <a:p>
                      <a:pPr algn="r" fontAlgn="t">
                        <a:lnSpc>
                          <a:spcPct val="115000"/>
                        </a:lnSpc>
                        <a:spcAft>
                          <a:spcPts val="800"/>
                        </a:spcAft>
                        <a:buNone/>
                      </a:pPr>
                      <a:r>
                        <a:rPr lang="en-GB" sz="1800" b="0" u="none" strike="noStrike" kern="100" noProof="0">
                          <a:solidFill>
                            <a:srgbClr val="000000"/>
                          </a:solidFill>
                          <a:effectLst/>
                        </a:rPr>
                        <a:t>68.44</a:t>
                      </a:r>
                      <a:endParaRPr lang="en-GB" sz="3500" b="0" i="0" u="none" strike="noStrike" noProof="0">
                        <a:effectLst/>
                        <a:latin typeface="+mn-lt"/>
                      </a:endParaRPr>
                    </a:p>
                  </a:txBody>
                  <a:tcPr marL="57125" marR="57125" marT="12241" marB="0"/>
                </a:tc>
                <a:tc>
                  <a:txBody>
                    <a:bodyPr/>
                    <a:lstStyle/>
                    <a:p>
                      <a:pPr algn="r" fontAlgn="t">
                        <a:lnSpc>
                          <a:spcPct val="115000"/>
                        </a:lnSpc>
                        <a:spcAft>
                          <a:spcPts val="800"/>
                        </a:spcAft>
                        <a:buNone/>
                      </a:pPr>
                      <a:r>
                        <a:rPr lang="en-GB" sz="1800" b="0" u="none" strike="noStrike" kern="100" noProof="0">
                          <a:solidFill>
                            <a:srgbClr val="000000"/>
                          </a:solidFill>
                          <a:effectLst/>
                        </a:rPr>
                        <a:t>67.43</a:t>
                      </a:r>
                      <a:endParaRPr lang="en-GB" sz="3500" b="0" i="0" u="none" strike="noStrike" noProof="0">
                        <a:effectLst/>
                        <a:latin typeface="+mn-lt"/>
                      </a:endParaRPr>
                    </a:p>
                  </a:txBody>
                  <a:tcPr marL="57125" marR="57125" marT="12241" marB="0"/>
                </a:tc>
                <a:tc>
                  <a:txBody>
                    <a:bodyPr/>
                    <a:lstStyle/>
                    <a:p>
                      <a:pPr algn="r" fontAlgn="t">
                        <a:lnSpc>
                          <a:spcPct val="115000"/>
                        </a:lnSpc>
                        <a:spcAft>
                          <a:spcPts val="800"/>
                        </a:spcAft>
                        <a:buNone/>
                      </a:pPr>
                      <a:r>
                        <a:rPr lang="en-GB" sz="1800" b="0" u="none" strike="noStrike" kern="100" noProof="0">
                          <a:solidFill>
                            <a:srgbClr val="000000"/>
                          </a:solidFill>
                          <a:effectLst/>
                        </a:rPr>
                        <a:t>100.33</a:t>
                      </a:r>
                      <a:endParaRPr lang="en-GB" sz="3500" b="0" i="0" u="none" strike="noStrike" noProof="0">
                        <a:effectLst/>
                        <a:latin typeface="+mn-lt"/>
                      </a:endParaRPr>
                    </a:p>
                  </a:txBody>
                  <a:tcPr marL="57125" marR="57125" marT="12241" marB="0"/>
                </a:tc>
                <a:tc>
                  <a:txBody>
                    <a:bodyPr/>
                    <a:lstStyle/>
                    <a:p>
                      <a:pPr algn="r" fontAlgn="t">
                        <a:lnSpc>
                          <a:spcPct val="115000"/>
                        </a:lnSpc>
                        <a:spcAft>
                          <a:spcPts val="800"/>
                        </a:spcAft>
                        <a:buNone/>
                      </a:pPr>
                      <a:r>
                        <a:rPr lang="en-GB" sz="1800" b="0" u="none" strike="noStrike" kern="100" noProof="0">
                          <a:solidFill>
                            <a:srgbClr val="000000"/>
                          </a:solidFill>
                          <a:effectLst/>
                        </a:rPr>
                        <a:t>98.74</a:t>
                      </a:r>
                      <a:endParaRPr lang="en-GB" sz="3500" b="0" i="0" u="none" strike="noStrike" noProof="0">
                        <a:effectLst/>
                        <a:latin typeface="+mn-lt"/>
                      </a:endParaRPr>
                    </a:p>
                  </a:txBody>
                  <a:tcPr marL="57125" marR="57125" marT="12241" marB="0"/>
                </a:tc>
                <a:extLst>
                  <a:ext uri="{0D108BD9-81ED-4DB2-BD59-A6C34878D82A}">
                    <a16:rowId xmlns:a16="http://schemas.microsoft.com/office/drawing/2014/main" val="1696229499"/>
                  </a:ext>
                </a:extLst>
              </a:tr>
              <a:tr h="615149">
                <a:tc>
                  <a:txBody>
                    <a:bodyPr/>
                    <a:lstStyle/>
                    <a:p>
                      <a:pPr algn="l" fontAlgn="b">
                        <a:lnSpc>
                          <a:spcPct val="115000"/>
                        </a:lnSpc>
                        <a:spcAft>
                          <a:spcPts val="800"/>
                        </a:spcAft>
                        <a:buNone/>
                      </a:pPr>
                      <a:r>
                        <a:rPr lang="en-GB" sz="1800" b="0" u="none" strike="noStrike" noProof="0">
                          <a:solidFill>
                            <a:srgbClr val="000000"/>
                          </a:solidFill>
                          <a:effectLst/>
                        </a:rPr>
                        <a:t>Other inactive households</a:t>
                      </a:r>
                      <a:endParaRPr lang="en-GB" sz="3500" b="0" i="0" u="none" strike="noStrike" noProof="0">
                        <a:effectLst/>
                        <a:latin typeface="+mn-lt"/>
                      </a:endParaRPr>
                    </a:p>
                  </a:txBody>
                  <a:tcPr marL="57125" marR="57125" marT="12241" marB="0" anchor="b"/>
                </a:tc>
                <a:tc>
                  <a:txBody>
                    <a:bodyPr/>
                    <a:lstStyle/>
                    <a:p>
                      <a:pPr algn="r" fontAlgn="t">
                        <a:lnSpc>
                          <a:spcPct val="115000"/>
                        </a:lnSpc>
                        <a:spcAft>
                          <a:spcPts val="800"/>
                        </a:spcAft>
                        <a:buNone/>
                      </a:pPr>
                      <a:r>
                        <a:rPr lang="en-GB" sz="1800" b="0" u="none" strike="noStrike" kern="100" noProof="0">
                          <a:solidFill>
                            <a:srgbClr val="000000"/>
                          </a:solidFill>
                          <a:effectLst/>
                        </a:rPr>
                        <a:t>14.10</a:t>
                      </a:r>
                      <a:endParaRPr lang="en-GB" sz="3500" b="0" i="0" u="none" strike="noStrike" noProof="0">
                        <a:effectLst/>
                        <a:latin typeface="+mn-lt"/>
                      </a:endParaRPr>
                    </a:p>
                  </a:txBody>
                  <a:tcPr marL="57125" marR="57125" marT="12241" marB="0"/>
                </a:tc>
                <a:tc>
                  <a:txBody>
                    <a:bodyPr/>
                    <a:lstStyle/>
                    <a:p>
                      <a:pPr algn="r" fontAlgn="t">
                        <a:lnSpc>
                          <a:spcPct val="115000"/>
                        </a:lnSpc>
                        <a:spcAft>
                          <a:spcPts val="800"/>
                        </a:spcAft>
                        <a:buNone/>
                      </a:pPr>
                      <a:r>
                        <a:rPr lang="en-GB" sz="1800" b="0" u="none" strike="noStrike" kern="100" noProof="0">
                          <a:solidFill>
                            <a:srgbClr val="000000"/>
                          </a:solidFill>
                          <a:effectLst/>
                        </a:rPr>
                        <a:t>22.03</a:t>
                      </a:r>
                      <a:endParaRPr lang="en-GB" sz="3500" b="0" i="0" u="none" strike="noStrike" noProof="0">
                        <a:effectLst/>
                        <a:latin typeface="+mn-lt"/>
                      </a:endParaRPr>
                    </a:p>
                  </a:txBody>
                  <a:tcPr marL="57125" marR="57125" marT="12241" marB="0"/>
                </a:tc>
                <a:tc>
                  <a:txBody>
                    <a:bodyPr/>
                    <a:lstStyle/>
                    <a:p>
                      <a:pPr algn="r" fontAlgn="t">
                        <a:lnSpc>
                          <a:spcPct val="115000"/>
                        </a:lnSpc>
                        <a:spcAft>
                          <a:spcPts val="800"/>
                        </a:spcAft>
                        <a:buNone/>
                      </a:pPr>
                      <a:r>
                        <a:rPr lang="en-GB" sz="1800" b="0" u="none" strike="noStrike" kern="100" noProof="0">
                          <a:solidFill>
                            <a:srgbClr val="000000"/>
                          </a:solidFill>
                          <a:effectLst/>
                        </a:rPr>
                        <a:t>21.88</a:t>
                      </a:r>
                      <a:endParaRPr lang="en-GB" sz="3500" b="0" i="0" u="none" strike="noStrike" noProof="0">
                        <a:effectLst/>
                        <a:latin typeface="+mn-lt"/>
                      </a:endParaRPr>
                    </a:p>
                  </a:txBody>
                  <a:tcPr marL="57125" marR="57125" marT="12241" marB="0"/>
                </a:tc>
                <a:tc>
                  <a:txBody>
                    <a:bodyPr/>
                    <a:lstStyle/>
                    <a:p>
                      <a:pPr algn="r" fontAlgn="t">
                        <a:lnSpc>
                          <a:spcPct val="115000"/>
                        </a:lnSpc>
                        <a:spcAft>
                          <a:spcPts val="800"/>
                        </a:spcAft>
                        <a:buNone/>
                      </a:pPr>
                      <a:r>
                        <a:rPr lang="en-GB" sz="1800" b="0" u="none" strike="noStrike" kern="100" noProof="0">
                          <a:solidFill>
                            <a:srgbClr val="000000"/>
                          </a:solidFill>
                          <a:effectLst/>
                        </a:rPr>
                        <a:t>42.49</a:t>
                      </a:r>
                      <a:endParaRPr lang="en-GB" sz="3500" b="0" i="0" u="none" strike="noStrike" noProof="0">
                        <a:effectLst/>
                        <a:latin typeface="+mn-lt"/>
                      </a:endParaRPr>
                    </a:p>
                  </a:txBody>
                  <a:tcPr marL="57125" marR="57125" marT="12241" marB="0"/>
                </a:tc>
                <a:tc>
                  <a:txBody>
                    <a:bodyPr/>
                    <a:lstStyle/>
                    <a:p>
                      <a:pPr algn="r" fontAlgn="t">
                        <a:lnSpc>
                          <a:spcPct val="115000"/>
                        </a:lnSpc>
                        <a:spcAft>
                          <a:spcPts val="800"/>
                        </a:spcAft>
                        <a:buNone/>
                      </a:pPr>
                      <a:r>
                        <a:rPr lang="en-GB" sz="1800" b="0" u="none" strike="noStrike" kern="100" noProof="0">
                          <a:solidFill>
                            <a:srgbClr val="000000"/>
                          </a:solidFill>
                          <a:effectLst/>
                        </a:rPr>
                        <a:t>41.97</a:t>
                      </a:r>
                      <a:endParaRPr lang="en-GB" sz="3500" b="0" i="0" u="none" strike="noStrike" noProof="0">
                        <a:effectLst/>
                        <a:latin typeface="+mn-lt"/>
                      </a:endParaRPr>
                    </a:p>
                  </a:txBody>
                  <a:tcPr marL="57125" marR="57125" marT="12241" marB="0"/>
                </a:tc>
                <a:tc>
                  <a:txBody>
                    <a:bodyPr/>
                    <a:lstStyle/>
                    <a:p>
                      <a:pPr algn="r" fontAlgn="t">
                        <a:lnSpc>
                          <a:spcPct val="115000"/>
                        </a:lnSpc>
                        <a:spcAft>
                          <a:spcPts val="800"/>
                        </a:spcAft>
                        <a:buNone/>
                      </a:pPr>
                      <a:r>
                        <a:rPr lang="en-GB" sz="1800" b="0" u="none" strike="noStrike" kern="100" noProof="0">
                          <a:solidFill>
                            <a:srgbClr val="000000"/>
                          </a:solidFill>
                          <a:effectLst/>
                        </a:rPr>
                        <a:t>73.18</a:t>
                      </a:r>
                      <a:endParaRPr lang="en-GB" sz="3500" b="0" i="0" u="none" strike="noStrike" noProof="0">
                        <a:effectLst/>
                        <a:latin typeface="+mn-lt"/>
                      </a:endParaRPr>
                    </a:p>
                  </a:txBody>
                  <a:tcPr marL="57125" marR="57125" marT="12241" marB="0"/>
                </a:tc>
                <a:tc>
                  <a:txBody>
                    <a:bodyPr/>
                    <a:lstStyle/>
                    <a:p>
                      <a:pPr algn="r" fontAlgn="t">
                        <a:lnSpc>
                          <a:spcPct val="115000"/>
                        </a:lnSpc>
                        <a:spcAft>
                          <a:spcPts val="800"/>
                        </a:spcAft>
                        <a:buNone/>
                      </a:pPr>
                      <a:r>
                        <a:rPr lang="en-GB" sz="1800" b="0" u="none" strike="noStrike" kern="100" noProof="0">
                          <a:solidFill>
                            <a:srgbClr val="000000"/>
                          </a:solidFill>
                          <a:effectLst/>
                        </a:rPr>
                        <a:t>72.10</a:t>
                      </a:r>
                      <a:endParaRPr lang="en-GB" sz="3500" b="0" i="0" u="none" strike="noStrike" noProof="0">
                        <a:effectLst/>
                        <a:latin typeface="+mn-lt"/>
                      </a:endParaRPr>
                    </a:p>
                  </a:txBody>
                  <a:tcPr marL="57125" marR="57125" marT="12241" marB="0"/>
                </a:tc>
                <a:tc>
                  <a:txBody>
                    <a:bodyPr/>
                    <a:lstStyle/>
                    <a:p>
                      <a:pPr algn="r" fontAlgn="t">
                        <a:lnSpc>
                          <a:spcPct val="115000"/>
                        </a:lnSpc>
                        <a:spcAft>
                          <a:spcPts val="800"/>
                        </a:spcAft>
                        <a:buNone/>
                      </a:pPr>
                      <a:r>
                        <a:rPr lang="en-GB" sz="1800" b="0" u="none" strike="noStrike" kern="100" noProof="0">
                          <a:solidFill>
                            <a:srgbClr val="000000"/>
                          </a:solidFill>
                          <a:effectLst/>
                        </a:rPr>
                        <a:t>107.27</a:t>
                      </a:r>
                      <a:endParaRPr lang="en-GB" sz="3500" b="0" i="0" u="none" strike="noStrike" noProof="0">
                        <a:effectLst/>
                        <a:latin typeface="+mn-lt"/>
                      </a:endParaRPr>
                    </a:p>
                  </a:txBody>
                  <a:tcPr marL="57125" marR="57125" marT="12241" marB="0"/>
                </a:tc>
                <a:tc>
                  <a:txBody>
                    <a:bodyPr/>
                    <a:lstStyle/>
                    <a:p>
                      <a:pPr algn="r" fontAlgn="t">
                        <a:lnSpc>
                          <a:spcPct val="115000"/>
                        </a:lnSpc>
                        <a:spcAft>
                          <a:spcPts val="800"/>
                        </a:spcAft>
                        <a:buNone/>
                      </a:pPr>
                      <a:r>
                        <a:rPr lang="en-GB" sz="1800" b="0" u="none" strike="noStrike" kern="100" noProof="0">
                          <a:solidFill>
                            <a:srgbClr val="000000"/>
                          </a:solidFill>
                          <a:effectLst/>
                        </a:rPr>
                        <a:t>105.58</a:t>
                      </a:r>
                      <a:endParaRPr lang="en-GB" sz="3500" b="0" i="0" u="none" strike="noStrike" noProof="0">
                        <a:effectLst/>
                        <a:latin typeface="+mn-lt"/>
                      </a:endParaRPr>
                    </a:p>
                  </a:txBody>
                  <a:tcPr marL="57125" marR="57125" marT="12241" marB="0"/>
                </a:tc>
                <a:extLst>
                  <a:ext uri="{0D108BD9-81ED-4DB2-BD59-A6C34878D82A}">
                    <a16:rowId xmlns:a16="http://schemas.microsoft.com/office/drawing/2014/main" val="935198926"/>
                  </a:ext>
                </a:extLst>
              </a:tr>
            </a:tbl>
          </a:graphicData>
        </a:graphic>
      </p:graphicFrame>
    </p:spTree>
    <p:extLst>
      <p:ext uri="{BB962C8B-B14F-4D97-AF65-F5344CB8AC3E}">
        <p14:creationId xmlns:p14="http://schemas.microsoft.com/office/powerpoint/2010/main" val="310674898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D24687-05A3-B73B-ABA3-BA9D379C5A79}"/>
              </a:ext>
            </a:extLst>
          </p:cNvPr>
          <p:cNvSpPr>
            <a:spLocks noGrp="1"/>
          </p:cNvSpPr>
          <p:nvPr>
            <p:ph type="title"/>
          </p:nvPr>
        </p:nvSpPr>
        <p:spPr>
          <a:xfrm>
            <a:off x="1735675" y="144050"/>
            <a:ext cx="9768937" cy="1280890"/>
          </a:xfrm>
        </p:spPr>
        <p:txBody>
          <a:bodyPr>
            <a:normAutofit/>
          </a:bodyPr>
          <a:lstStyle/>
          <a:p>
            <a:r>
              <a:rPr lang="en-GB" sz="3200" noProof="0" dirty="0"/>
              <a:t>Poverty premium in households by quintiles (PP, 2023, percentage point)</a:t>
            </a:r>
          </a:p>
        </p:txBody>
      </p:sp>
      <p:pic>
        <p:nvPicPr>
          <p:cNvPr id="4" name="Picture 3">
            <a:extLst>
              <a:ext uri="{FF2B5EF4-FFF2-40B4-BE49-F238E27FC236}">
                <a16:creationId xmlns:a16="http://schemas.microsoft.com/office/drawing/2014/main" id="{6B6D23C5-08E2-5C71-3993-0F1FCEF56576}"/>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713589" y="1335032"/>
            <a:ext cx="8421261" cy="5486042"/>
          </a:xfrm>
          <a:prstGeom prst="rect">
            <a:avLst/>
          </a:prstGeom>
          <a:noFill/>
          <a:ln>
            <a:noFill/>
          </a:ln>
        </p:spPr>
      </p:pic>
      <p:sp>
        <p:nvSpPr>
          <p:cNvPr id="5" name="TextBox 4">
            <a:extLst>
              <a:ext uri="{FF2B5EF4-FFF2-40B4-BE49-F238E27FC236}">
                <a16:creationId xmlns:a16="http://schemas.microsoft.com/office/drawing/2014/main" id="{62D67F89-D405-6BF9-2C51-F6B900AF0AAB}"/>
              </a:ext>
            </a:extLst>
          </p:cNvPr>
          <p:cNvSpPr txBox="1"/>
          <p:nvPr/>
        </p:nvSpPr>
        <p:spPr>
          <a:xfrm>
            <a:off x="248603" y="2057443"/>
            <a:ext cx="3464986" cy="4154984"/>
          </a:xfrm>
          <a:prstGeom prst="rect">
            <a:avLst/>
          </a:prstGeom>
          <a:solidFill>
            <a:schemeClr val="bg1"/>
          </a:solidFill>
        </p:spPr>
        <p:txBody>
          <a:bodyPr wrap="square">
            <a:spAutoFit/>
          </a:bodyPr>
          <a:lstStyle/>
          <a:p>
            <a:pPr marL="342900" indent="-342900">
              <a:buFont typeface="Arial" panose="020B0604020202020204" pitchFamily="34" charset="0"/>
              <a:buChar char="•"/>
            </a:pPr>
            <a:r>
              <a:rPr lang="en-US" sz="2400" kern="100" dirty="0">
                <a:effectLst/>
                <a:ea typeface="Aptos" panose="020B0004020202020204" pitchFamily="34" charset="0"/>
                <a:cs typeface="Arial" panose="020B0604020202020204" pitchFamily="34" charset="0"/>
              </a:rPr>
              <a:t>the highest poverty premium is clearly observed among the poorest</a:t>
            </a:r>
            <a:endParaRPr lang="hu-HU" sz="2400" kern="100" dirty="0">
              <a:effectLst/>
              <a:ea typeface="Aptos" panose="020B0004020202020204" pitchFamily="34" charset="0"/>
              <a:cs typeface="Arial" panose="020B0604020202020204" pitchFamily="34" charset="0"/>
            </a:endParaRPr>
          </a:p>
          <a:p>
            <a:pPr marL="342900" indent="-342900">
              <a:buFont typeface="Arial" panose="020B0604020202020204" pitchFamily="34" charset="0"/>
              <a:buChar char="•"/>
            </a:pPr>
            <a:r>
              <a:rPr lang="en-US" sz="2400" kern="100" dirty="0">
                <a:effectLst/>
                <a:ea typeface="Aptos" panose="020B0004020202020204" pitchFamily="34" charset="0"/>
                <a:cs typeface="Arial" panose="020B0604020202020204" pitchFamily="34" charset="0"/>
              </a:rPr>
              <a:t>poverty premium increases at an accelerating rate (disproportionately) by energy ratings, which is a double burden </a:t>
            </a:r>
            <a:endParaRPr lang="hu-HU" sz="2400" kern="100" dirty="0">
              <a:effectLst/>
              <a:ea typeface="Aptos" panose="020B0004020202020204" pitchFamily="34" charset="0"/>
              <a:cs typeface="Arial" panose="020B0604020202020204" pitchFamily="34" charset="0"/>
            </a:endParaRPr>
          </a:p>
        </p:txBody>
      </p:sp>
    </p:spTree>
    <p:extLst>
      <p:ext uri="{BB962C8B-B14F-4D97-AF65-F5344CB8AC3E}">
        <p14:creationId xmlns:p14="http://schemas.microsoft.com/office/powerpoint/2010/main" val="1619736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bg>
      <p:bgPr>
        <a:solidFill>
          <a:schemeClr val="bg1"/>
        </a:solidFill>
        <a:effectLst/>
      </p:bgPr>
    </p:bg>
    <p:spTree>
      <p:nvGrpSpPr>
        <p:cNvPr id="1" name=""/>
        <p:cNvGrpSpPr/>
        <p:nvPr/>
      </p:nvGrpSpPr>
      <p:grpSpPr>
        <a:xfrm>
          <a:off x="0" y="0"/>
          <a:ext cx="0" cy="0"/>
          <a:chOff x="0" y="0"/>
          <a:chExt cx="0" cy="0"/>
        </a:xfrm>
      </p:grpSpPr>
      <p:sp useBgFill="1">
        <p:nvSpPr>
          <p:cNvPr id="20" name="Rectangle 19">
            <a:extLst>
              <a:ext uri="{FF2B5EF4-FFF2-40B4-BE49-F238E27FC236}">
                <a16:creationId xmlns:a16="http://schemas.microsoft.com/office/drawing/2014/main" id="{BA79A7CF-01AF-4178-9369-94E0C90EB0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64ED5E5-680E-34BD-EE2C-C41A90D23CA6}"/>
              </a:ext>
            </a:extLst>
          </p:cNvPr>
          <p:cNvSpPr>
            <a:spLocks noGrp="1"/>
          </p:cNvSpPr>
          <p:nvPr>
            <p:ph type="title"/>
          </p:nvPr>
        </p:nvSpPr>
        <p:spPr>
          <a:xfrm>
            <a:off x="9267909" y="2023110"/>
            <a:ext cx="2469624" cy="2846070"/>
          </a:xfrm>
        </p:spPr>
        <p:txBody>
          <a:bodyPr vert="horz" lIns="91440" tIns="45720" rIns="91440" bIns="45720" rtlCol="0" anchor="ctr">
            <a:noAutofit/>
          </a:bodyPr>
          <a:lstStyle/>
          <a:p>
            <a:r>
              <a:rPr lang="en-US" sz="2800" kern="1200" noProof="0" dirty="0">
                <a:solidFill>
                  <a:schemeClr val="tx1"/>
                </a:solidFill>
                <a:latin typeface="+mj-lt"/>
                <a:ea typeface="+mj-ea"/>
                <a:cs typeface="+mj-cs"/>
              </a:rPr>
              <a:t>Poverty premium in households with or without children as well as one-person households (PP, 2023, percentage point)</a:t>
            </a:r>
          </a:p>
        </p:txBody>
      </p:sp>
      <p:sp>
        <p:nvSpPr>
          <p:cNvPr id="22" name="Rectangle 21">
            <a:extLst>
              <a:ext uri="{FF2B5EF4-FFF2-40B4-BE49-F238E27FC236}">
                <a16:creationId xmlns:a16="http://schemas.microsoft.com/office/drawing/2014/main" id="{99413ED5-9ED4-4772-BCE4-2BCAE6B12E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3433973" y="-827233"/>
            <a:ext cx="1715478" cy="858342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Rectangle 23">
            <a:extLst>
              <a:ext uri="{FF2B5EF4-FFF2-40B4-BE49-F238E27FC236}">
                <a16:creationId xmlns:a16="http://schemas.microsoft.com/office/drawing/2014/main" id="{04357C93-F0CB-4A1C-8F77-4E90637898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2085" y="664308"/>
            <a:ext cx="8082632" cy="5600340"/>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C592BDF6-4FEF-2D2F-DD65-CE435C45DF5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545238" y="985788"/>
            <a:ext cx="7608304" cy="4957379"/>
          </a:xfrm>
          <a:prstGeom prst="rect">
            <a:avLst/>
          </a:prstGeom>
          <a:noFill/>
        </p:spPr>
      </p:pic>
      <p:sp>
        <p:nvSpPr>
          <p:cNvPr id="26" name="Rectangle 25">
            <a:extLst>
              <a:ext uri="{FF2B5EF4-FFF2-40B4-BE49-F238E27FC236}">
                <a16:creationId xmlns:a16="http://schemas.microsoft.com/office/drawing/2014/main" id="{90F533E9-6690-41A8-A372-4C6C622D02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950447" y="3392097"/>
            <a:ext cx="1719072"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637364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bg>
      <p:bgPr>
        <a:solidFill>
          <a:schemeClr val="bg1"/>
        </a:solidFill>
        <a:effectLst/>
      </p:bgPr>
    </p:bg>
    <p:spTree>
      <p:nvGrpSpPr>
        <p:cNvPr id="1" name=""/>
        <p:cNvGrpSpPr/>
        <p:nvPr/>
      </p:nvGrpSpPr>
      <p:grpSpPr>
        <a:xfrm>
          <a:off x="0" y="0"/>
          <a:ext cx="0" cy="0"/>
          <a:chOff x="0" y="0"/>
          <a:chExt cx="0" cy="0"/>
        </a:xfrm>
      </p:grpSpPr>
      <p:sp useBgFill="1">
        <p:nvSpPr>
          <p:cNvPr id="1061" name="Rectangle 1060">
            <a:extLst>
              <a:ext uri="{FF2B5EF4-FFF2-40B4-BE49-F238E27FC236}">
                <a16:creationId xmlns:a16="http://schemas.microsoft.com/office/drawing/2014/main" id="{DBF61EA3-B236-439E-9C0B-340980D56BE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0EF3427-F17E-94EE-4086-9B18CC9603BB}"/>
              </a:ext>
            </a:extLst>
          </p:cNvPr>
          <p:cNvSpPr>
            <a:spLocks noGrp="1"/>
          </p:cNvSpPr>
          <p:nvPr>
            <p:ph type="title"/>
          </p:nvPr>
        </p:nvSpPr>
        <p:spPr>
          <a:xfrm>
            <a:off x="808638" y="386930"/>
            <a:ext cx="9236700" cy="1188950"/>
          </a:xfrm>
        </p:spPr>
        <p:txBody>
          <a:bodyPr anchor="b">
            <a:normAutofit/>
          </a:bodyPr>
          <a:lstStyle/>
          <a:p>
            <a:r>
              <a:rPr lang="en-US" sz="5400"/>
              <a:t>Energy and Equity</a:t>
            </a:r>
          </a:p>
        </p:txBody>
      </p:sp>
      <p:grpSp>
        <p:nvGrpSpPr>
          <p:cNvPr id="1063" name="Group 1062">
            <a:extLst>
              <a:ext uri="{FF2B5EF4-FFF2-40B4-BE49-F238E27FC236}">
                <a16:creationId xmlns:a16="http://schemas.microsoft.com/office/drawing/2014/main" id="{28FAF094-D087-493F-8DF9-A486C2D6BBA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 y="1998368"/>
            <a:ext cx="11695083" cy="782176"/>
            <a:chOff x="-2" y="1998368"/>
            <a:chExt cx="11695083" cy="782176"/>
          </a:xfrm>
        </p:grpSpPr>
        <p:sp>
          <p:nvSpPr>
            <p:cNvPr id="1064" name="Rectangle 1063">
              <a:extLst>
                <a:ext uri="{FF2B5EF4-FFF2-40B4-BE49-F238E27FC236}">
                  <a16:creationId xmlns:a16="http://schemas.microsoft.com/office/drawing/2014/main" id="{8D7C88D8-5509-4514-925A-9CE148E5CB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11228040" y="2313027"/>
              <a:ext cx="781700"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5" name="Rectangle 1064">
              <a:extLst>
                <a:ext uri="{FF2B5EF4-FFF2-40B4-BE49-F238E27FC236}">
                  <a16:creationId xmlns:a16="http://schemas.microsoft.com/office/drawing/2014/main" id="{7275593D-F75E-4426-AE3E-2CDEFD228D2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flipV="1">
              <a:off x="-2" y="1998845"/>
              <a:ext cx="11454595" cy="7816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67" name="Rectangle 1066">
            <a:extLst>
              <a:ext uri="{FF2B5EF4-FFF2-40B4-BE49-F238E27FC236}">
                <a16:creationId xmlns:a16="http://schemas.microsoft.com/office/drawing/2014/main" id="{E659831F-0D9A-4C63-9EBB-8435B85A44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03079"/>
            <a:ext cx="11383362" cy="4147845"/>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0" name="Content Placeholder 1029">
            <a:extLst>
              <a:ext uri="{FF2B5EF4-FFF2-40B4-BE49-F238E27FC236}">
                <a16:creationId xmlns:a16="http://schemas.microsoft.com/office/drawing/2014/main" id="{5437F848-4337-99CC-D760-FF34C0BF0CDA}"/>
              </a:ext>
            </a:extLst>
          </p:cNvPr>
          <p:cNvSpPr>
            <a:spLocks noGrp="1"/>
          </p:cNvSpPr>
          <p:nvPr>
            <p:ph idx="1"/>
          </p:nvPr>
        </p:nvSpPr>
        <p:spPr>
          <a:xfrm>
            <a:off x="793660" y="2599509"/>
            <a:ext cx="10143668" cy="3435531"/>
          </a:xfrm>
        </p:spPr>
        <p:txBody>
          <a:bodyPr anchor="ctr">
            <a:normAutofit/>
          </a:bodyPr>
          <a:lstStyle/>
          <a:p>
            <a:pPr>
              <a:buClr>
                <a:srgbClr val="CBBF40"/>
              </a:buClr>
            </a:pPr>
            <a:r>
              <a:rPr lang="en-GB" sz="2400"/>
              <a:t>“Equity and energy can grow concurrently only to a point,” </a:t>
            </a:r>
            <a:r>
              <a:rPr lang="en-GB" sz="2400">
                <a:highlight>
                  <a:srgbClr val="FFFF00"/>
                </a:highlight>
              </a:rPr>
              <a:t>below a threshold efficiency</a:t>
            </a:r>
            <a:r>
              <a:rPr lang="en-GB" sz="2400"/>
              <a:t> can deliver social progress while above it, “energy [production] grows at the expense of equity”  (Illich, 1974, p. 5). </a:t>
            </a:r>
          </a:p>
          <a:p>
            <a:pPr>
              <a:buClr>
                <a:srgbClr val="CBBF40"/>
              </a:buClr>
            </a:pPr>
            <a:r>
              <a:rPr lang="en-GB" sz="2400" i="1"/>
              <a:t>“If it were possible to invent a transformer that would yield only a few per cent more, that would bring the working classes more relief than all the welfare institutions in the world” (Wilhelm Ostwald, 1908, in Stewart, 2014, p. 344)</a:t>
            </a:r>
            <a:endParaRPr lang="en-US" sz="2400" i="1"/>
          </a:p>
          <a:p>
            <a:pPr>
              <a:buClr>
                <a:srgbClr val="CBBF40"/>
              </a:buClr>
            </a:pPr>
            <a:endParaRPr lang="en-GB" sz="2400"/>
          </a:p>
          <a:p>
            <a:pPr>
              <a:buClr>
                <a:srgbClr val="CBBF40"/>
              </a:buClr>
            </a:pPr>
            <a:endParaRPr lang="en-US" sz="2400"/>
          </a:p>
        </p:txBody>
      </p:sp>
    </p:spTree>
    <p:extLst>
      <p:ext uri="{BB962C8B-B14F-4D97-AF65-F5344CB8AC3E}">
        <p14:creationId xmlns:p14="http://schemas.microsoft.com/office/powerpoint/2010/main" val="116886705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058A14AF-9FB5-4CC7-BA35-E8E85D3EDF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45D185B-F244-E8B8-4ED8-F1E97B533547}"/>
              </a:ext>
            </a:extLst>
          </p:cNvPr>
          <p:cNvSpPr>
            <a:spLocks noGrp="1"/>
          </p:cNvSpPr>
          <p:nvPr>
            <p:ph type="title"/>
          </p:nvPr>
        </p:nvSpPr>
        <p:spPr>
          <a:xfrm>
            <a:off x="0" y="386930"/>
            <a:ext cx="10859784" cy="1298448"/>
          </a:xfrm>
        </p:spPr>
        <p:txBody>
          <a:bodyPr vert="horz" lIns="91440" tIns="45720" rIns="91440" bIns="45720" rtlCol="0" anchor="b">
            <a:normAutofit fontScale="90000"/>
          </a:bodyPr>
          <a:lstStyle/>
          <a:p>
            <a:r>
              <a:rPr lang="en-US" sz="3200" kern="1200" noProof="0" dirty="0">
                <a:solidFill>
                  <a:schemeClr val="tx1"/>
                </a:solidFill>
                <a:latin typeface="+mj-lt"/>
                <a:ea typeface="+mj-ea"/>
                <a:cs typeface="+mj-cs"/>
              </a:rPr>
              <a:t>Poverty premium in active, retired, unemployed and other inactive households and persons by income quintiles (PP, 2023, percentage point)</a:t>
            </a:r>
          </a:p>
        </p:txBody>
      </p:sp>
      <p:sp>
        <p:nvSpPr>
          <p:cNvPr id="12" name="Rectangle 11">
            <a:extLst>
              <a:ext uri="{FF2B5EF4-FFF2-40B4-BE49-F238E27FC236}">
                <a16:creationId xmlns:a16="http://schemas.microsoft.com/office/drawing/2014/main" id="{3A9A4357-BD1D-4622-A4FE-766E6AB8DE8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2" y="1998845"/>
            <a:ext cx="11454595" cy="7816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E659831F-0D9A-4C63-9EBB-8435B85A44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03079"/>
            <a:ext cx="11383362" cy="4267991"/>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E145F170-9B6B-2813-1C37-CAA69BFEBC1C}"/>
              </a:ext>
            </a:extLst>
          </p:cNvPr>
          <p:cNvSpPr txBox="1"/>
          <p:nvPr/>
        </p:nvSpPr>
        <p:spPr>
          <a:xfrm>
            <a:off x="85000" y="2203078"/>
            <a:ext cx="4841329" cy="4472225"/>
          </a:xfrm>
          <a:prstGeom prst="rect">
            <a:avLst/>
          </a:prstGeom>
        </p:spPr>
        <p:txBody>
          <a:bodyPr vert="horz" lIns="91440" tIns="45720" rIns="91440" bIns="45720" rtlCol="0" anchor="ctr">
            <a:normAutofit/>
          </a:bodyPr>
          <a:lstStyle/>
          <a:p>
            <a:pPr marL="285750" indent="-228600" defTabSz="914400">
              <a:lnSpc>
                <a:spcPct val="90000"/>
              </a:lnSpc>
              <a:spcAft>
                <a:spcPts val="600"/>
              </a:spcAft>
              <a:buFont typeface="Arial" panose="020B0604020202020204" pitchFamily="34" charset="0"/>
              <a:buChar char="•"/>
            </a:pPr>
            <a:r>
              <a:rPr lang="en-US" sz="2400" noProof="0" dirty="0"/>
              <a:t>In</a:t>
            </a:r>
            <a:r>
              <a:rPr lang="en-US" sz="2400" noProof="0" dirty="0">
                <a:effectLst/>
              </a:rPr>
              <a:t> 2022, amendment to the Social Act </a:t>
            </a:r>
            <a:r>
              <a:rPr lang="en-US" sz="2400" noProof="0" dirty="0">
                <a:effectLst/>
                <a:sym typeface="Wingdings" panose="05000000000000000000" pitchFamily="2" charset="2"/>
              </a:rPr>
              <a:t></a:t>
            </a:r>
            <a:r>
              <a:rPr lang="en-US" sz="2400" noProof="0" dirty="0">
                <a:effectLst/>
              </a:rPr>
              <a:t> </a:t>
            </a:r>
            <a:r>
              <a:rPr lang="en-US" sz="2400" noProof="0" dirty="0"/>
              <a:t>hierarchy of responsibility for social security: 1) </a:t>
            </a:r>
            <a:r>
              <a:rPr lang="en-US" sz="2400" noProof="0" dirty="0">
                <a:effectLst/>
              </a:rPr>
              <a:t>family, 2) local governments, </a:t>
            </a:r>
            <a:r>
              <a:rPr lang="en-US" sz="2400" noProof="0" dirty="0"/>
              <a:t>3) </a:t>
            </a:r>
            <a:r>
              <a:rPr lang="en-US" sz="2400" noProof="0" dirty="0">
                <a:effectLst/>
              </a:rPr>
              <a:t>churches, 4) </a:t>
            </a:r>
            <a:r>
              <a:rPr lang="en-US" sz="2400" noProof="0" dirty="0"/>
              <a:t>state.</a:t>
            </a:r>
            <a:endParaRPr lang="en-US" sz="2400" noProof="0" dirty="0">
              <a:effectLst/>
            </a:endParaRPr>
          </a:p>
          <a:p>
            <a:pPr marL="285750" indent="-228600" defTabSz="914400">
              <a:lnSpc>
                <a:spcPct val="90000"/>
              </a:lnSpc>
              <a:spcAft>
                <a:spcPts val="600"/>
              </a:spcAft>
              <a:buFont typeface="Arial" panose="020B0604020202020204" pitchFamily="34" charset="0"/>
              <a:buChar char="•"/>
            </a:pPr>
            <a:r>
              <a:rPr lang="en-US" sz="2400" noProof="0" dirty="0">
                <a:effectLst/>
              </a:rPr>
              <a:t>Expenditure on social protection as a percentage of GDP stood at 21.19% in 2012 (compared to a significantly higher European Union average of 28.43%), this figure had declined to 16.79% by 2023 (with the EU average at 27.83%) (Eurostat, 2025). </a:t>
            </a:r>
            <a:endParaRPr lang="en-US" sz="2400" noProof="0" dirty="0"/>
          </a:p>
        </p:txBody>
      </p:sp>
      <p:sp>
        <p:nvSpPr>
          <p:cNvPr id="16" name="Rectangle 15">
            <a:extLst>
              <a:ext uri="{FF2B5EF4-FFF2-40B4-BE49-F238E27FC236}">
                <a16:creationId xmlns:a16="http://schemas.microsoft.com/office/drawing/2014/main" id="{E6995CE5-F890-4ABA-82A2-26507CE8D2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1228040" y="2313027"/>
            <a:ext cx="781700"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62D074C6-83C7-4E0A-A1CE-32934FFE657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4926329" y="1685377"/>
            <a:ext cx="7180671" cy="4678743"/>
          </a:xfrm>
          <a:prstGeom prst="rect">
            <a:avLst/>
          </a:prstGeom>
          <a:noFill/>
        </p:spPr>
      </p:pic>
    </p:spTree>
    <p:extLst>
      <p:ext uri="{BB962C8B-B14F-4D97-AF65-F5344CB8AC3E}">
        <p14:creationId xmlns:p14="http://schemas.microsoft.com/office/powerpoint/2010/main" val="184031667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2" name="Rectangle 21">
            <a:extLst>
              <a:ext uri="{FF2B5EF4-FFF2-40B4-BE49-F238E27FC236}">
                <a16:creationId xmlns:a16="http://schemas.microsoft.com/office/drawing/2014/main" id="{5E6B3632-31A7-4B9A-9B3B-DAADD1D372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0FA8A71B-2AC9-1426-995B-9178CCDB98A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643467" y="78005"/>
            <a:ext cx="8816219" cy="5743988"/>
          </a:xfrm>
          <a:prstGeom prst="rect">
            <a:avLst/>
          </a:prstGeom>
          <a:noFill/>
        </p:spPr>
      </p:pic>
      <p:sp>
        <p:nvSpPr>
          <p:cNvPr id="18" name="Title 1">
            <a:extLst>
              <a:ext uri="{FF2B5EF4-FFF2-40B4-BE49-F238E27FC236}">
                <a16:creationId xmlns:a16="http://schemas.microsoft.com/office/drawing/2014/main" id="{69ACC2FA-AE8E-F529-C003-8BFDFD4A10CC}"/>
              </a:ext>
            </a:extLst>
          </p:cNvPr>
          <p:cNvSpPr>
            <a:spLocks noGrp="1"/>
          </p:cNvSpPr>
          <p:nvPr>
            <p:ph type="title"/>
          </p:nvPr>
        </p:nvSpPr>
        <p:spPr>
          <a:xfrm>
            <a:off x="261257" y="5366658"/>
            <a:ext cx="11367861" cy="1785938"/>
          </a:xfrm>
        </p:spPr>
        <p:txBody>
          <a:bodyPr vert="horz" lIns="91440" tIns="45720" rIns="91440" bIns="45720" rtlCol="0" anchor="ctr">
            <a:normAutofit/>
          </a:bodyPr>
          <a:lstStyle/>
          <a:p>
            <a:r>
              <a:rPr lang="en-US" sz="2600" kern="1200" noProof="0" dirty="0">
                <a:solidFill>
                  <a:schemeClr val="tx1"/>
                </a:solidFill>
                <a:latin typeface="+mj-lt"/>
                <a:ea typeface="+mj-ea"/>
                <a:cs typeface="+mj-cs"/>
              </a:rPr>
              <a:t>Share of energy expenditures by energy rating of buildings and income quintiles (EAR, 2023, %)</a:t>
            </a:r>
          </a:p>
        </p:txBody>
      </p:sp>
    </p:spTree>
    <p:extLst>
      <p:ext uri="{BB962C8B-B14F-4D97-AF65-F5344CB8AC3E}">
        <p14:creationId xmlns:p14="http://schemas.microsoft.com/office/powerpoint/2010/main" val="96682365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DBF61EA3-B236-439E-9C0B-340980D56BE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2C94275-5BC5-EE2C-B959-E5BCB9DBF6F2}"/>
              </a:ext>
            </a:extLst>
          </p:cNvPr>
          <p:cNvSpPr>
            <a:spLocks noGrp="1"/>
          </p:cNvSpPr>
          <p:nvPr>
            <p:ph type="title"/>
          </p:nvPr>
        </p:nvSpPr>
        <p:spPr>
          <a:xfrm>
            <a:off x="808638" y="386930"/>
            <a:ext cx="9236700" cy="1188950"/>
          </a:xfrm>
        </p:spPr>
        <p:txBody>
          <a:bodyPr anchor="b">
            <a:normAutofit/>
          </a:bodyPr>
          <a:lstStyle/>
          <a:p>
            <a:r>
              <a:rPr lang="en-US" sz="5400"/>
              <a:t>Policy Recommendations</a:t>
            </a:r>
          </a:p>
        </p:txBody>
      </p:sp>
      <p:grpSp>
        <p:nvGrpSpPr>
          <p:cNvPr id="10" name="Group 9">
            <a:extLst>
              <a:ext uri="{FF2B5EF4-FFF2-40B4-BE49-F238E27FC236}">
                <a16:creationId xmlns:a16="http://schemas.microsoft.com/office/drawing/2014/main" id="{28FAF094-D087-493F-8DF9-A486C2D6BBA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 y="1998368"/>
            <a:ext cx="11695083" cy="782176"/>
            <a:chOff x="-2" y="1998368"/>
            <a:chExt cx="11695083" cy="782176"/>
          </a:xfrm>
        </p:grpSpPr>
        <p:sp>
          <p:nvSpPr>
            <p:cNvPr id="11" name="Rectangle 10">
              <a:extLst>
                <a:ext uri="{FF2B5EF4-FFF2-40B4-BE49-F238E27FC236}">
                  <a16:creationId xmlns:a16="http://schemas.microsoft.com/office/drawing/2014/main" id="{8D7C88D8-5509-4514-925A-9CE148E5CB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11228040" y="2313027"/>
              <a:ext cx="781700"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275593D-F75E-4426-AE3E-2CDEFD228D2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flipV="1">
              <a:off x="-2" y="1998845"/>
              <a:ext cx="11454595" cy="7816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4" name="Rectangle 13">
            <a:extLst>
              <a:ext uri="{FF2B5EF4-FFF2-40B4-BE49-F238E27FC236}">
                <a16:creationId xmlns:a16="http://schemas.microsoft.com/office/drawing/2014/main" id="{E659831F-0D9A-4C63-9EBB-8435B85A44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03079"/>
            <a:ext cx="11383362" cy="4147845"/>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690DA88A-ECD3-8B4B-4937-5A50EC663629}"/>
              </a:ext>
            </a:extLst>
          </p:cNvPr>
          <p:cNvSpPr>
            <a:spLocks noGrp="1"/>
          </p:cNvSpPr>
          <p:nvPr>
            <p:ph idx="1"/>
          </p:nvPr>
        </p:nvSpPr>
        <p:spPr>
          <a:xfrm>
            <a:off x="793660" y="2599509"/>
            <a:ext cx="10143668" cy="3435531"/>
          </a:xfrm>
        </p:spPr>
        <p:txBody>
          <a:bodyPr anchor="ctr">
            <a:normAutofit/>
          </a:bodyPr>
          <a:lstStyle/>
          <a:p>
            <a:r>
              <a:rPr lang="en-GB" sz="2400" dirty="0"/>
              <a:t>Immediate reform of the utility cost reduction programme</a:t>
            </a:r>
          </a:p>
          <a:p>
            <a:r>
              <a:rPr lang="en-GB" sz="2400" dirty="0"/>
              <a:t>Social energy tariff</a:t>
            </a:r>
          </a:p>
          <a:p>
            <a:r>
              <a:rPr lang="en-GB" sz="2400" dirty="0"/>
              <a:t>Launching „time of use” pilot projects for electricity</a:t>
            </a:r>
          </a:p>
          <a:p>
            <a:r>
              <a:rPr lang="en-GB" sz="2400" dirty="0"/>
              <a:t>Increasing use of smart meters</a:t>
            </a:r>
          </a:p>
          <a:p>
            <a:r>
              <a:rPr lang="en-GB" sz="2400" dirty="0"/>
              <a:t>Improving the energy efficiency of buildings and promoting deep renovations!</a:t>
            </a:r>
          </a:p>
          <a:p>
            <a:endParaRPr lang="en-US" sz="2400" dirty="0"/>
          </a:p>
        </p:txBody>
      </p:sp>
    </p:spTree>
    <p:extLst>
      <p:ext uri="{BB962C8B-B14F-4D97-AF65-F5344CB8AC3E}">
        <p14:creationId xmlns:p14="http://schemas.microsoft.com/office/powerpoint/2010/main" val="279364795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DBF61EA3-B236-439E-9C0B-340980D56BE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7C20A2A-5420-5A1A-C3C0-CE2A75C89019}"/>
              </a:ext>
            </a:extLst>
          </p:cNvPr>
          <p:cNvSpPr>
            <a:spLocks noGrp="1"/>
          </p:cNvSpPr>
          <p:nvPr>
            <p:ph type="title"/>
          </p:nvPr>
        </p:nvSpPr>
        <p:spPr>
          <a:xfrm>
            <a:off x="808638" y="386930"/>
            <a:ext cx="9236700" cy="1188950"/>
          </a:xfrm>
        </p:spPr>
        <p:txBody>
          <a:bodyPr anchor="b">
            <a:normAutofit/>
          </a:bodyPr>
          <a:lstStyle/>
          <a:p>
            <a:r>
              <a:rPr lang="en-GB" sz="5400" noProof="0" dirty="0"/>
              <a:t>Conclusions</a:t>
            </a:r>
          </a:p>
        </p:txBody>
      </p:sp>
      <p:grpSp>
        <p:nvGrpSpPr>
          <p:cNvPr id="10" name="Group 9">
            <a:extLst>
              <a:ext uri="{FF2B5EF4-FFF2-40B4-BE49-F238E27FC236}">
                <a16:creationId xmlns:a16="http://schemas.microsoft.com/office/drawing/2014/main" id="{28FAF094-D087-493F-8DF9-A486C2D6BBA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 y="1998368"/>
            <a:ext cx="11695083" cy="782176"/>
            <a:chOff x="-2" y="1998368"/>
            <a:chExt cx="11695083" cy="782176"/>
          </a:xfrm>
        </p:grpSpPr>
        <p:sp>
          <p:nvSpPr>
            <p:cNvPr id="11" name="Rectangle 10">
              <a:extLst>
                <a:ext uri="{FF2B5EF4-FFF2-40B4-BE49-F238E27FC236}">
                  <a16:creationId xmlns:a16="http://schemas.microsoft.com/office/drawing/2014/main" id="{8D7C88D8-5509-4514-925A-9CE148E5CB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11228040" y="2313027"/>
              <a:ext cx="781700"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275593D-F75E-4426-AE3E-2CDEFD228D2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flipV="1">
              <a:off x="-2" y="1998845"/>
              <a:ext cx="11454595" cy="7816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4" name="Rectangle 13">
            <a:extLst>
              <a:ext uri="{FF2B5EF4-FFF2-40B4-BE49-F238E27FC236}">
                <a16:creationId xmlns:a16="http://schemas.microsoft.com/office/drawing/2014/main" id="{E659831F-0D9A-4C63-9EBB-8435B85A44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03079"/>
            <a:ext cx="11383362" cy="4147845"/>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DE975542-B8E8-1B6D-C90D-2A344D566574}"/>
              </a:ext>
            </a:extLst>
          </p:cNvPr>
          <p:cNvSpPr>
            <a:spLocks noGrp="1"/>
          </p:cNvSpPr>
          <p:nvPr>
            <p:ph idx="1"/>
          </p:nvPr>
        </p:nvSpPr>
        <p:spPr>
          <a:xfrm>
            <a:off x="496919" y="2366942"/>
            <a:ext cx="10886443" cy="4352556"/>
          </a:xfrm>
        </p:spPr>
        <p:txBody>
          <a:bodyPr anchor="ctr">
            <a:noAutofit/>
          </a:bodyPr>
          <a:lstStyle/>
          <a:p>
            <a:r>
              <a:rPr lang="en-GB" sz="2400" noProof="0" dirty="0"/>
              <a:t>The median energy affordability ratio is 4.33%, with a maximum value of 107.27%. </a:t>
            </a:r>
          </a:p>
          <a:p>
            <a:r>
              <a:rPr lang="en-GB" sz="2400" noProof="0" dirty="0"/>
              <a:t>The energy equity threshold is 277 kWh/m²a, above which energy poverty is significantly present. </a:t>
            </a:r>
          </a:p>
          <a:p>
            <a:r>
              <a:rPr lang="en-GB" sz="2400" noProof="0" dirty="0"/>
              <a:t>Five particularly vulnerable social groups were identified in our study: 1) single person households with at least one dependent child, 2) other single person, 3) pensioner, 4) unemployed, and 5) other economically inactive households. </a:t>
            </a:r>
          </a:p>
          <a:p>
            <a:r>
              <a:rPr lang="en-GB" sz="2400" noProof="0" dirty="0"/>
              <a:t>Low energy prices alone are not sufficient to ensure energy affordability </a:t>
            </a:r>
            <a:r>
              <a:rPr lang="en-GB" sz="2400" noProof="0" dirty="0">
                <a:sym typeface="Wingdings" panose="05000000000000000000" pitchFamily="2" charset="2"/>
              </a:rPr>
              <a:t> equal prices ≠ equity</a:t>
            </a:r>
            <a:endParaRPr lang="en-GB" sz="2400" noProof="0" dirty="0"/>
          </a:p>
          <a:p>
            <a:r>
              <a:rPr lang="en-GB" sz="2400" noProof="0" dirty="0"/>
              <a:t>There is a regressive impact of lower energy efficiency on the poorest households </a:t>
            </a:r>
            <a:r>
              <a:rPr lang="en-GB" sz="2400" noProof="0" dirty="0">
                <a:sym typeface="Wingdings" panose="05000000000000000000" pitchFamily="2" charset="2"/>
              </a:rPr>
              <a:t> </a:t>
            </a:r>
            <a:r>
              <a:rPr lang="en-GB" sz="2400" noProof="0" dirty="0"/>
              <a:t>Lower quintiles pay a higher poverty premium.</a:t>
            </a:r>
          </a:p>
          <a:p>
            <a:r>
              <a:rPr lang="en-GB" sz="2400" noProof="0" dirty="0"/>
              <a:t>The efficient use of energy delivers more equity than the production of more energy. </a:t>
            </a:r>
          </a:p>
          <a:p>
            <a:r>
              <a:rPr lang="hu-HU" sz="2400" noProof="0" dirty="0"/>
              <a:t>N</a:t>
            </a:r>
            <a:r>
              <a:rPr lang="en-GB" sz="2400" noProof="0" dirty="0" err="1"/>
              <a:t>eed</a:t>
            </a:r>
            <a:r>
              <a:rPr lang="hu-HU" sz="2400" noProof="0" dirty="0"/>
              <a:t> </a:t>
            </a:r>
            <a:r>
              <a:rPr lang="en-US" sz="2400" dirty="0"/>
              <a:t>for</a:t>
            </a:r>
            <a:r>
              <a:rPr lang="hu-HU" sz="2400" noProof="0" dirty="0"/>
              <a:t> </a:t>
            </a:r>
            <a:r>
              <a:rPr lang="en-GB" sz="2400" noProof="0" dirty="0"/>
              <a:t>immediate reforms</a:t>
            </a:r>
            <a:r>
              <a:rPr lang="hu-HU" sz="2400" noProof="0" dirty="0"/>
              <a:t>!</a:t>
            </a:r>
          </a:p>
        </p:txBody>
      </p:sp>
    </p:spTree>
    <p:extLst>
      <p:ext uri="{BB962C8B-B14F-4D97-AF65-F5344CB8AC3E}">
        <p14:creationId xmlns:p14="http://schemas.microsoft.com/office/powerpoint/2010/main" val="283802758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3" name="Rectangle 32">
            <a:extLst>
              <a:ext uri="{FF2B5EF4-FFF2-40B4-BE49-F238E27FC236}">
                <a16:creationId xmlns:a16="http://schemas.microsoft.com/office/drawing/2014/main" id="{907EF6B7-1338-4443-8C46-6A318D952D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Freeform: Shape 34">
            <a:extLst>
              <a:ext uri="{FF2B5EF4-FFF2-40B4-BE49-F238E27FC236}">
                <a16:creationId xmlns:a16="http://schemas.microsoft.com/office/drawing/2014/main" id="{DAAE4CDD-124C-4DCF-9584-B6033B545D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167271" cy="6858000"/>
          </a:xfrm>
          <a:custGeom>
            <a:avLst/>
            <a:gdLst>
              <a:gd name="connsiteX0" fmla="*/ 0 w 4167271"/>
              <a:gd name="connsiteY0" fmla="*/ 0 h 6858000"/>
              <a:gd name="connsiteX1" fmla="*/ 2259550 w 4167271"/>
              <a:gd name="connsiteY1" fmla="*/ 0 h 6858000"/>
              <a:gd name="connsiteX2" fmla="*/ 2387803 w 4167271"/>
              <a:gd name="connsiteY2" fmla="*/ 82222 h 6858000"/>
              <a:gd name="connsiteX3" fmla="*/ 4167271 w 4167271"/>
              <a:gd name="connsiteY3" fmla="*/ 3429000 h 6858000"/>
              <a:gd name="connsiteX4" fmla="*/ 2387803 w 4167271"/>
              <a:gd name="connsiteY4" fmla="*/ 6775779 h 6858000"/>
              <a:gd name="connsiteX5" fmla="*/ 2259550 w 4167271"/>
              <a:gd name="connsiteY5" fmla="*/ 6858000 h 6858000"/>
              <a:gd name="connsiteX6" fmla="*/ 0 w 416727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67271" h="6858000">
                <a:moveTo>
                  <a:pt x="0" y="0"/>
                </a:moveTo>
                <a:lnTo>
                  <a:pt x="2259550" y="0"/>
                </a:lnTo>
                <a:lnTo>
                  <a:pt x="2387803" y="82222"/>
                </a:lnTo>
                <a:cubicBezTo>
                  <a:pt x="3461407" y="807534"/>
                  <a:pt x="4167271" y="2035835"/>
                  <a:pt x="4167271" y="3429000"/>
                </a:cubicBezTo>
                <a:cubicBezTo>
                  <a:pt x="4167271" y="4822165"/>
                  <a:pt x="3461407" y="6050467"/>
                  <a:pt x="2387803" y="6775779"/>
                </a:cubicBezTo>
                <a:lnTo>
                  <a:pt x="2259550" y="6858000"/>
                </a:lnTo>
                <a:lnTo>
                  <a:pt x="0" y="6858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94222CC-EED5-77F6-5856-406091E6CE73}"/>
              </a:ext>
            </a:extLst>
          </p:cNvPr>
          <p:cNvSpPr>
            <a:spLocks noGrp="1"/>
          </p:cNvSpPr>
          <p:nvPr>
            <p:ph type="title"/>
          </p:nvPr>
        </p:nvSpPr>
        <p:spPr>
          <a:xfrm>
            <a:off x="686834" y="1153572"/>
            <a:ext cx="3200400" cy="4461163"/>
          </a:xfrm>
        </p:spPr>
        <p:txBody>
          <a:bodyPr>
            <a:normAutofit/>
          </a:bodyPr>
          <a:lstStyle/>
          <a:p>
            <a:r>
              <a:rPr lang="en-US" dirty="0">
                <a:solidFill>
                  <a:srgbClr val="FFFFFF"/>
                </a:solidFill>
              </a:rPr>
              <a:t>277 kWh: Energy Inequity</a:t>
            </a:r>
          </a:p>
        </p:txBody>
      </p:sp>
      <p:sp>
        <p:nvSpPr>
          <p:cNvPr id="37" name="Arc 36">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7550402" y="2455479"/>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D90ED238-76A5-155B-955D-48C5A2A9579C}"/>
              </a:ext>
            </a:extLst>
          </p:cNvPr>
          <p:cNvSpPr>
            <a:spLocks noGrp="1"/>
          </p:cNvSpPr>
          <p:nvPr>
            <p:ph idx="1"/>
          </p:nvPr>
        </p:nvSpPr>
        <p:spPr>
          <a:xfrm>
            <a:off x="4447308" y="591344"/>
            <a:ext cx="6906491" cy="5585619"/>
          </a:xfrm>
        </p:spPr>
        <p:txBody>
          <a:bodyPr anchor="ctr">
            <a:normAutofit/>
          </a:bodyPr>
          <a:lstStyle/>
          <a:p>
            <a:r>
              <a:rPr lang="en-GB" dirty="0"/>
              <a:t>“Equity and energy can grow concurrently only to a point,” </a:t>
            </a:r>
            <a:r>
              <a:rPr lang="en-GB" dirty="0">
                <a:highlight>
                  <a:srgbClr val="FFFF00"/>
                </a:highlight>
              </a:rPr>
              <a:t>below a threshold efficiency</a:t>
            </a:r>
            <a:r>
              <a:rPr lang="en-GB" dirty="0"/>
              <a:t> can deliver social progress while above it, “energy [production] grows at the expense of equity”(Illich, 1974, p. 5). </a:t>
            </a:r>
          </a:p>
          <a:p>
            <a:endParaRPr lang="en-US" dirty="0"/>
          </a:p>
          <a:p>
            <a:endParaRPr lang="en-US" dirty="0"/>
          </a:p>
        </p:txBody>
      </p:sp>
    </p:spTree>
    <p:extLst>
      <p:ext uri="{BB962C8B-B14F-4D97-AF65-F5344CB8AC3E}">
        <p14:creationId xmlns:p14="http://schemas.microsoft.com/office/powerpoint/2010/main" val="135289412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907EF6B7-1338-4443-8C46-6A318D952D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DAAE4CDD-124C-4DCF-9584-B6033B545D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167271" cy="6858000"/>
          </a:xfrm>
          <a:custGeom>
            <a:avLst/>
            <a:gdLst>
              <a:gd name="connsiteX0" fmla="*/ 0 w 4167271"/>
              <a:gd name="connsiteY0" fmla="*/ 0 h 6858000"/>
              <a:gd name="connsiteX1" fmla="*/ 2259550 w 4167271"/>
              <a:gd name="connsiteY1" fmla="*/ 0 h 6858000"/>
              <a:gd name="connsiteX2" fmla="*/ 2387803 w 4167271"/>
              <a:gd name="connsiteY2" fmla="*/ 82222 h 6858000"/>
              <a:gd name="connsiteX3" fmla="*/ 4167271 w 4167271"/>
              <a:gd name="connsiteY3" fmla="*/ 3429000 h 6858000"/>
              <a:gd name="connsiteX4" fmla="*/ 2387803 w 4167271"/>
              <a:gd name="connsiteY4" fmla="*/ 6775779 h 6858000"/>
              <a:gd name="connsiteX5" fmla="*/ 2259550 w 4167271"/>
              <a:gd name="connsiteY5" fmla="*/ 6858000 h 6858000"/>
              <a:gd name="connsiteX6" fmla="*/ 0 w 416727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67271" h="6858000">
                <a:moveTo>
                  <a:pt x="0" y="0"/>
                </a:moveTo>
                <a:lnTo>
                  <a:pt x="2259550" y="0"/>
                </a:lnTo>
                <a:lnTo>
                  <a:pt x="2387803" y="82222"/>
                </a:lnTo>
                <a:cubicBezTo>
                  <a:pt x="3461407" y="807534"/>
                  <a:pt x="4167271" y="2035835"/>
                  <a:pt x="4167271" y="3429000"/>
                </a:cubicBezTo>
                <a:cubicBezTo>
                  <a:pt x="4167271" y="4822165"/>
                  <a:pt x="3461407" y="6050467"/>
                  <a:pt x="2387803" y="6775779"/>
                </a:cubicBezTo>
                <a:lnTo>
                  <a:pt x="2259550" y="6858000"/>
                </a:lnTo>
                <a:lnTo>
                  <a:pt x="0" y="6858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E0D692A-CFC5-58A4-BB66-7028796CCAC3}"/>
              </a:ext>
            </a:extLst>
          </p:cNvPr>
          <p:cNvSpPr>
            <a:spLocks noGrp="1"/>
          </p:cNvSpPr>
          <p:nvPr>
            <p:ph type="title"/>
          </p:nvPr>
        </p:nvSpPr>
        <p:spPr>
          <a:xfrm>
            <a:off x="686834" y="1153572"/>
            <a:ext cx="3200400" cy="4461163"/>
          </a:xfrm>
        </p:spPr>
        <p:txBody>
          <a:bodyPr>
            <a:normAutofit/>
          </a:bodyPr>
          <a:lstStyle/>
          <a:p>
            <a:r>
              <a:rPr lang="en-GB" dirty="0">
                <a:solidFill>
                  <a:srgbClr val="FFFFFF"/>
                </a:solidFill>
              </a:rPr>
              <a:t>Energy Equity Threshold </a:t>
            </a:r>
            <a:endParaRPr lang="en-US" dirty="0">
              <a:solidFill>
                <a:srgbClr val="FFFFFF"/>
              </a:solidFill>
            </a:endParaRPr>
          </a:p>
        </p:txBody>
      </p:sp>
      <p:sp>
        <p:nvSpPr>
          <p:cNvPr id="12"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7550402" y="2455479"/>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786F1C87-3FB2-094A-CEAE-1891293C39A9}"/>
              </a:ext>
            </a:extLst>
          </p:cNvPr>
          <p:cNvSpPr>
            <a:spLocks noGrp="1"/>
          </p:cNvSpPr>
          <p:nvPr>
            <p:ph idx="1"/>
          </p:nvPr>
        </p:nvSpPr>
        <p:spPr>
          <a:xfrm>
            <a:off x="4447308" y="591344"/>
            <a:ext cx="6906491" cy="5585619"/>
          </a:xfrm>
        </p:spPr>
        <p:txBody>
          <a:bodyPr anchor="ctr">
            <a:normAutofit/>
          </a:bodyPr>
          <a:lstStyle/>
          <a:p>
            <a:pPr lvl="1"/>
            <a:r>
              <a:rPr lang="en-GB" sz="2800" dirty="0"/>
              <a:t>Do not consume more to improve wellbeing </a:t>
            </a:r>
          </a:p>
          <a:p>
            <a:pPr lvl="1"/>
            <a:r>
              <a:rPr lang="en-GB" sz="2800" dirty="0"/>
              <a:t>The energy equity threshold: Deliver energy services in the most efficient way possible. </a:t>
            </a:r>
          </a:p>
          <a:p>
            <a:pPr lvl="1"/>
            <a:r>
              <a:rPr lang="en-GB" sz="2800" dirty="0"/>
              <a:t>Investments in energy efficiency limit energy production but deliver a more equitable energy system. </a:t>
            </a:r>
          </a:p>
          <a:p>
            <a:endParaRPr lang="en-US" dirty="0"/>
          </a:p>
        </p:txBody>
      </p:sp>
    </p:spTree>
    <p:extLst>
      <p:ext uri="{BB962C8B-B14F-4D97-AF65-F5344CB8AC3E}">
        <p14:creationId xmlns:p14="http://schemas.microsoft.com/office/powerpoint/2010/main" val="333718721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4522B21E-B2B9-4C72-9A71-C87EFD1374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5EB7D2A2-F448-44D4-938C-DC84CBCB3B1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
            <a:ext cx="12192000" cy="441258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871AEA07-1E14-44B4-8E55-64EF049CD6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96464" y="551962"/>
            <a:ext cx="10999072" cy="4618549"/>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26E24F16-341F-97A6-A8D1-F7790800A939}"/>
              </a:ext>
            </a:extLst>
          </p:cNvPr>
          <p:cNvSpPr>
            <a:spLocks noGrp="1"/>
          </p:cNvSpPr>
          <p:nvPr>
            <p:ph type="ctrTitle"/>
          </p:nvPr>
        </p:nvSpPr>
        <p:spPr>
          <a:xfrm>
            <a:off x="1524000" y="1293338"/>
            <a:ext cx="9144000" cy="3274592"/>
          </a:xfrm>
        </p:spPr>
        <p:txBody>
          <a:bodyPr anchor="ctr">
            <a:normAutofit/>
          </a:bodyPr>
          <a:lstStyle/>
          <a:p>
            <a:r>
              <a:rPr lang="en-GB" sz="7200" noProof="0"/>
              <a:t>Thank you for your attention! – Q&amp;A</a:t>
            </a:r>
          </a:p>
        </p:txBody>
      </p:sp>
      <p:cxnSp>
        <p:nvCxnSpPr>
          <p:cNvPr id="15" name="Straight Connector 14">
            <a:extLst>
              <a:ext uri="{FF2B5EF4-FFF2-40B4-BE49-F238E27FC236}">
                <a16:creationId xmlns:a16="http://schemas.microsoft.com/office/drawing/2014/main" id="{F7C8EA93-3210-4C62-99E9-153C275E3A8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596464" y="6354708"/>
            <a:ext cx="11000232" cy="0"/>
          </a:xfrm>
          <a:prstGeom prst="line">
            <a:avLst/>
          </a:prstGeom>
          <a:ln w="101600">
            <a:solidFill>
              <a:schemeClr val="accent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448123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lt">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4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DBF61EA3-B236-439E-9C0B-340980D56BE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57A2EC1-E7D4-4659-EEDC-C181C50DC3D5}"/>
              </a:ext>
            </a:extLst>
          </p:cNvPr>
          <p:cNvSpPr>
            <a:spLocks noGrp="1"/>
          </p:cNvSpPr>
          <p:nvPr>
            <p:ph type="title"/>
          </p:nvPr>
        </p:nvSpPr>
        <p:spPr>
          <a:xfrm>
            <a:off x="808638" y="386930"/>
            <a:ext cx="9236700" cy="1188950"/>
          </a:xfrm>
        </p:spPr>
        <p:txBody>
          <a:bodyPr anchor="b">
            <a:normAutofit/>
          </a:bodyPr>
          <a:lstStyle/>
          <a:p>
            <a:r>
              <a:rPr lang="en-GB" sz="5400" noProof="0"/>
              <a:t>Policy recommendations I.</a:t>
            </a:r>
          </a:p>
        </p:txBody>
      </p:sp>
      <p:grpSp>
        <p:nvGrpSpPr>
          <p:cNvPr id="10" name="Group 9">
            <a:extLst>
              <a:ext uri="{FF2B5EF4-FFF2-40B4-BE49-F238E27FC236}">
                <a16:creationId xmlns:a16="http://schemas.microsoft.com/office/drawing/2014/main" id="{28FAF094-D087-493F-8DF9-A486C2D6BBA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 y="1998368"/>
            <a:ext cx="11695083" cy="782176"/>
            <a:chOff x="-2" y="1998368"/>
            <a:chExt cx="11695083" cy="782176"/>
          </a:xfrm>
        </p:grpSpPr>
        <p:sp>
          <p:nvSpPr>
            <p:cNvPr id="11" name="Rectangle 10">
              <a:extLst>
                <a:ext uri="{FF2B5EF4-FFF2-40B4-BE49-F238E27FC236}">
                  <a16:creationId xmlns:a16="http://schemas.microsoft.com/office/drawing/2014/main" id="{8D7C88D8-5509-4514-925A-9CE148E5CB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11228040" y="2313027"/>
              <a:ext cx="781700"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275593D-F75E-4426-AE3E-2CDEFD228D2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flipV="1">
              <a:off x="-2" y="1998845"/>
              <a:ext cx="11454595" cy="7816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4" name="Rectangle 13">
            <a:extLst>
              <a:ext uri="{FF2B5EF4-FFF2-40B4-BE49-F238E27FC236}">
                <a16:creationId xmlns:a16="http://schemas.microsoft.com/office/drawing/2014/main" id="{E659831F-0D9A-4C63-9EBB-8435B85A44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03079"/>
            <a:ext cx="11383362" cy="4147845"/>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C58F9F19-6CF2-E0CE-9C5E-3E6FC97E0D0C}"/>
              </a:ext>
            </a:extLst>
          </p:cNvPr>
          <p:cNvSpPr>
            <a:spLocks noGrp="1"/>
          </p:cNvSpPr>
          <p:nvPr>
            <p:ph idx="1"/>
          </p:nvPr>
        </p:nvSpPr>
        <p:spPr>
          <a:xfrm>
            <a:off x="793660" y="2599509"/>
            <a:ext cx="10143668" cy="3435531"/>
          </a:xfrm>
        </p:spPr>
        <p:txBody>
          <a:bodyPr anchor="ctr">
            <a:normAutofit/>
          </a:bodyPr>
          <a:lstStyle/>
          <a:p>
            <a:pPr>
              <a:buFont typeface="+mj-lt"/>
              <a:buAutoNum type="arabicPeriod"/>
            </a:pPr>
            <a:r>
              <a:rPr lang="en-GB" sz="2000" noProof="0" dirty="0"/>
              <a:t>Immediate reform of the utility cost reduction programme </a:t>
            </a:r>
            <a:r>
              <a:rPr lang="en-GB" sz="2000" noProof="0" dirty="0">
                <a:sym typeface="Wingdings" panose="05000000000000000000" pitchFamily="2" charset="2"/>
              </a:rPr>
              <a:t> </a:t>
            </a:r>
            <a:r>
              <a:rPr lang="en-GB" sz="2000" noProof="0" dirty="0"/>
              <a:t>The main question is how it should be restructured to make it more equitable, so that it does not merely treat the symptoms but leads to real cost reductions, increases the energy resilience of households, and reduces energy poverty. </a:t>
            </a:r>
          </a:p>
          <a:p>
            <a:pPr lvl="1">
              <a:buFont typeface="+mj-lt"/>
              <a:buAutoNum type="arabicPeriod"/>
            </a:pPr>
            <a:r>
              <a:rPr lang="en-GB" sz="2000" noProof="0" dirty="0"/>
              <a:t>Principle of ‘different social groups need different incentives’ </a:t>
            </a:r>
            <a:r>
              <a:rPr lang="en-GB" sz="2000" noProof="0" dirty="0">
                <a:sym typeface="Wingdings" panose="05000000000000000000" pitchFamily="2" charset="2"/>
              </a:rPr>
              <a:t></a:t>
            </a:r>
            <a:r>
              <a:rPr lang="en-GB" sz="2000" noProof="0" dirty="0"/>
              <a:t> the household energy prices have to be differentiated. </a:t>
            </a:r>
          </a:p>
          <a:p>
            <a:pPr lvl="1">
              <a:buFont typeface="+mj-lt"/>
              <a:buAutoNum type="arabicPeriod"/>
            </a:pPr>
            <a:r>
              <a:rPr lang="en-GB" sz="2000" noProof="0" dirty="0"/>
              <a:t>Subsidies should be made more progressive, and additional consumption falling into the higher bracket should always be more expensive, even progressively so </a:t>
            </a:r>
            <a:r>
              <a:rPr lang="en-GB" sz="2000" noProof="0" dirty="0">
                <a:sym typeface="Wingdings" panose="05000000000000000000" pitchFamily="2" charset="2"/>
              </a:rPr>
              <a:t></a:t>
            </a:r>
            <a:r>
              <a:rPr lang="en-GB" sz="2000" noProof="0" dirty="0"/>
              <a:t> so-called increasing ‘block tariff regime’, where higher consumption blocks subsidize lower ones. </a:t>
            </a:r>
          </a:p>
          <a:p>
            <a:pPr lvl="1">
              <a:buFont typeface="+mj-lt"/>
              <a:buAutoNum type="arabicPeriod"/>
            </a:pPr>
            <a:r>
              <a:rPr lang="en-GB" sz="2000" noProof="0" dirty="0"/>
              <a:t>The two existing consumption bands should be further subdivided, and the related consumption volume has to be regularly updated following a well-defined time schedule.</a:t>
            </a:r>
          </a:p>
        </p:txBody>
      </p:sp>
    </p:spTree>
    <p:extLst>
      <p:ext uri="{BB962C8B-B14F-4D97-AF65-F5344CB8AC3E}">
        <p14:creationId xmlns:p14="http://schemas.microsoft.com/office/powerpoint/2010/main" val="73960074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32970F15-973F-5D1F-E5D9-B52C6F3BBDA3}"/>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DBF61EA3-B236-439E-9C0B-340980D56BE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A8B050D-41E1-A68C-AB77-DC61A9B61449}"/>
              </a:ext>
            </a:extLst>
          </p:cNvPr>
          <p:cNvSpPr>
            <a:spLocks noGrp="1"/>
          </p:cNvSpPr>
          <p:nvPr>
            <p:ph type="title"/>
          </p:nvPr>
        </p:nvSpPr>
        <p:spPr>
          <a:xfrm>
            <a:off x="808638" y="386930"/>
            <a:ext cx="9236700" cy="1188950"/>
          </a:xfrm>
        </p:spPr>
        <p:txBody>
          <a:bodyPr anchor="b">
            <a:normAutofit/>
          </a:bodyPr>
          <a:lstStyle/>
          <a:p>
            <a:r>
              <a:rPr lang="en-GB" sz="5400" noProof="0"/>
              <a:t>Policy recommendations II.</a:t>
            </a:r>
          </a:p>
        </p:txBody>
      </p:sp>
      <p:grpSp>
        <p:nvGrpSpPr>
          <p:cNvPr id="10" name="Group 9">
            <a:extLst>
              <a:ext uri="{FF2B5EF4-FFF2-40B4-BE49-F238E27FC236}">
                <a16:creationId xmlns:a16="http://schemas.microsoft.com/office/drawing/2014/main" id="{28FAF094-D087-493F-8DF9-A486C2D6BBA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 y="1998368"/>
            <a:ext cx="11695083" cy="782176"/>
            <a:chOff x="-2" y="1998368"/>
            <a:chExt cx="11695083" cy="782176"/>
          </a:xfrm>
        </p:grpSpPr>
        <p:sp>
          <p:nvSpPr>
            <p:cNvPr id="11" name="Rectangle 10">
              <a:extLst>
                <a:ext uri="{FF2B5EF4-FFF2-40B4-BE49-F238E27FC236}">
                  <a16:creationId xmlns:a16="http://schemas.microsoft.com/office/drawing/2014/main" id="{8D7C88D8-5509-4514-925A-9CE148E5CB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11228040" y="2313027"/>
              <a:ext cx="781700"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275593D-F75E-4426-AE3E-2CDEFD228D2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flipV="1">
              <a:off x="-2" y="1998845"/>
              <a:ext cx="11454595" cy="7816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4" name="Rectangle 13">
            <a:extLst>
              <a:ext uri="{FF2B5EF4-FFF2-40B4-BE49-F238E27FC236}">
                <a16:creationId xmlns:a16="http://schemas.microsoft.com/office/drawing/2014/main" id="{E659831F-0D9A-4C63-9EBB-8435B85A44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03079"/>
            <a:ext cx="11383362" cy="4147845"/>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39B7B100-C9B1-8C6A-CAA8-FD03B7C45B90}"/>
              </a:ext>
            </a:extLst>
          </p:cNvPr>
          <p:cNvSpPr>
            <a:spLocks noGrp="1"/>
          </p:cNvSpPr>
          <p:nvPr>
            <p:ph idx="1"/>
          </p:nvPr>
        </p:nvSpPr>
        <p:spPr>
          <a:xfrm>
            <a:off x="793660" y="2599509"/>
            <a:ext cx="10143668" cy="3435531"/>
          </a:xfrm>
        </p:spPr>
        <p:txBody>
          <a:bodyPr anchor="ctr">
            <a:normAutofit/>
          </a:bodyPr>
          <a:lstStyle/>
          <a:p>
            <a:pPr>
              <a:buFont typeface="+mj-lt"/>
              <a:buAutoNum type="arabicPeriod" startAt="2"/>
            </a:pPr>
            <a:r>
              <a:rPr lang="en-GB" sz="2400" noProof="0" dirty="0"/>
              <a:t>Social energy tariff – following the UK example – should be introduced for the most vulnerable households based on the two conditions of poverty premium: </a:t>
            </a:r>
          </a:p>
          <a:p>
            <a:pPr lvl="1">
              <a:buFont typeface="+mj-lt"/>
              <a:buAutoNum type="arabicPeriod"/>
            </a:pPr>
            <a:r>
              <a:rPr lang="en-GB" noProof="0" dirty="0"/>
              <a:t>a household’s energy performance must be worse than 277 kWh/m</a:t>
            </a:r>
            <a:r>
              <a:rPr lang="en-GB" baseline="30000" noProof="0" dirty="0"/>
              <a:t>2</a:t>
            </a:r>
            <a:r>
              <a:rPr lang="en-GB" noProof="0" dirty="0"/>
              <a:t>a, and </a:t>
            </a:r>
          </a:p>
          <a:p>
            <a:pPr lvl="1">
              <a:buFont typeface="+mj-lt"/>
              <a:buAutoNum type="arabicPeriod"/>
            </a:pPr>
            <a:r>
              <a:rPr lang="en-GB" noProof="0" dirty="0"/>
              <a:t>the share of required fuel costs according to the energy rating of the home to net income must be above the threshold - measured either by 2M</a:t>
            </a:r>
            <a:r>
              <a:rPr lang="en-GB" baseline="-25000" noProof="0" dirty="0"/>
              <a:t>quintiles</a:t>
            </a:r>
            <a:r>
              <a:rPr lang="en-GB" noProof="0" dirty="0"/>
              <a:t> or 10%. This would require comprehensive energy assessments of residential buildings, the issuance of energy performance certificates and the completion of the e-energy certification database.</a:t>
            </a:r>
          </a:p>
        </p:txBody>
      </p:sp>
    </p:spTree>
    <p:extLst>
      <p:ext uri="{BB962C8B-B14F-4D97-AF65-F5344CB8AC3E}">
        <p14:creationId xmlns:p14="http://schemas.microsoft.com/office/powerpoint/2010/main" val="319039992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5E4CD785-D75D-6CB1-137C-FAD174638FD5}"/>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DBF61EA3-B236-439E-9C0B-340980D56BE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090BF3E-E91F-6599-621C-71546B69B99D}"/>
              </a:ext>
            </a:extLst>
          </p:cNvPr>
          <p:cNvSpPr>
            <a:spLocks noGrp="1"/>
          </p:cNvSpPr>
          <p:nvPr>
            <p:ph type="title"/>
          </p:nvPr>
        </p:nvSpPr>
        <p:spPr>
          <a:xfrm>
            <a:off x="808638" y="386930"/>
            <a:ext cx="9236700" cy="1188950"/>
          </a:xfrm>
        </p:spPr>
        <p:txBody>
          <a:bodyPr anchor="b">
            <a:normAutofit/>
          </a:bodyPr>
          <a:lstStyle/>
          <a:p>
            <a:r>
              <a:rPr lang="en-GB" sz="5400" noProof="0"/>
              <a:t>Policy recommendations III.</a:t>
            </a:r>
          </a:p>
        </p:txBody>
      </p:sp>
      <p:grpSp>
        <p:nvGrpSpPr>
          <p:cNvPr id="10" name="Group 9">
            <a:extLst>
              <a:ext uri="{FF2B5EF4-FFF2-40B4-BE49-F238E27FC236}">
                <a16:creationId xmlns:a16="http://schemas.microsoft.com/office/drawing/2014/main" id="{28FAF094-D087-493F-8DF9-A486C2D6BBA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 y="1998368"/>
            <a:ext cx="11695083" cy="782176"/>
            <a:chOff x="-2" y="1998368"/>
            <a:chExt cx="11695083" cy="782176"/>
          </a:xfrm>
        </p:grpSpPr>
        <p:sp>
          <p:nvSpPr>
            <p:cNvPr id="11" name="Rectangle 10">
              <a:extLst>
                <a:ext uri="{FF2B5EF4-FFF2-40B4-BE49-F238E27FC236}">
                  <a16:creationId xmlns:a16="http://schemas.microsoft.com/office/drawing/2014/main" id="{8D7C88D8-5509-4514-925A-9CE148E5CB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11228040" y="2313027"/>
              <a:ext cx="781700"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275593D-F75E-4426-AE3E-2CDEFD228D2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flipV="1">
              <a:off x="-2" y="1998845"/>
              <a:ext cx="11454595" cy="7816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4" name="Rectangle 13">
            <a:extLst>
              <a:ext uri="{FF2B5EF4-FFF2-40B4-BE49-F238E27FC236}">
                <a16:creationId xmlns:a16="http://schemas.microsoft.com/office/drawing/2014/main" id="{E659831F-0D9A-4C63-9EBB-8435B85A44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03079"/>
            <a:ext cx="11383362" cy="4147845"/>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D366DC4E-9043-57F4-7F29-4CF411787CC2}"/>
              </a:ext>
            </a:extLst>
          </p:cNvPr>
          <p:cNvSpPr>
            <a:spLocks noGrp="1"/>
          </p:cNvSpPr>
          <p:nvPr>
            <p:ph idx="1"/>
          </p:nvPr>
        </p:nvSpPr>
        <p:spPr>
          <a:xfrm>
            <a:off x="793660" y="2599509"/>
            <a:ext cx="10143668" cy="3435531"/>
          </a:xfrm>
        </p:spPr>
        <p:txBody>
          <a:bodyPr anchor="ctr">
            <a:normAutofit/>
          </a:bodyPr>
          <a:lstStyle/>
          <a:p>
            <a:pPr marL="457200" indent="-457200">
              <a:buFont typeface="+mj-lt"/>
              <a:buAutoNum type="arabicPeriod" startAt="3"/>
            </a:pPr>
            <a:r>
              <a:rPr lang="en-GB" sz="2400" noProof="0" dirty="0"/>
              <a:t>Launching „time of use” pilot projects for electricity, in which, for example, existing energy communities and municipalities with SECAPs (i.e., those already committed to green goals) would use consumption time zones as the basis for billing (keeping the static tariffs). </a:t>
            </a:r>
            <a:r>
              <a:rPr lang="en-GB" sz="2400" noProof="0" dirty="0">
                <a:sym typeface="Wingdings" panose="05000000000000000000" pitchFamily="2" charset="2"/>
              </a:rPr>
              <a:t> </a:t>
            </a:r>
            <a:r>
              <a:rPr lang="en-GB" sz="2400" noProof="0" dirty="0"/>
              <a:t>peak prices are highest and off-peak prices are the lowest, between them we find a ‘standard flat rate’. </a:t>
            </a:r>
          </a:p>
          <a:p>
            <a:pPr>
              <a:buFont typeface="+mj-lt"/>
              <a:buAutoNum type="arabicPeriod" startAt="3"/>
            </a:pPr>
            <a:r>
              <a:rPr lang="en-GB" sz="2400" noProof="0" dirty="0"/>
              <a:t>Increasing use of smart meters and other devices would enable consumers to play a more active role in electricity systems would strengthen the energy citizenship.</a:t>
            </a:r>
          </a:p>
          <a:p>
            <a:pPr>
              <a:buFont typeface="+mj-lt"/>
              <a:buAutoNum type="arabicPeriod" startAt="3"/>
            </a:pPr>
            <a:r>
              <a:rPr lang="en-GB" sz="2400" noProof="0" dirty="0"/>
              <a:t>Improving the energy efficiency of buildings and promoting deep renovations!</a:t>
            </a:r>
          </a:p>
        </p:txBody>
      </p:sp>
    </p:spTree>
    <p:extLst>
      <p:ext uri="{BB962C8B-B14F-4D97-AF65-F5344CB8AC3E}">
        <p14:creationId xmlns:p14="http://schemas.microsoft.com/office/powerpoint/2010/main" val="28089025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0">
  <p:cSld>
    <p:bg>
      <p:bgPr>
        <a:solidFill>
          <a:schemeClr val="bg1"/>
        </a:solid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4C608BEB-860E-4094-8511-78603564A7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059050" cy="685800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C0B89F66-7F65-ECF2-9324-C88A5BDC2D68}"/>
              </a:ext>
            </a:extLst>
          </p:cNvPr>
          <p:cNvSpPr>
            <a:spLocks noGrp="1"/>
          </p:cNvSpPr>
          <p:nvPr>
            <p:ph type="title"/>
          </p:nvPr>
        </p:nvSpPr>
        <p:spPr>
          <a:xfrm>
            <a:off x="838200" y="1412488"/>
            <a:ext cx="2899189" cy="4363844"/>
          </a:xfrm>
        </p:spPr>
        <p:txBody>
          <a:bodyPr anchor="t">
            <a:normAutofit/>
          </a:bodyPr>
          <a:lstStyle/>
          <a:p>
            <a:r>
              <a:rPr lang="en-US" sz="4000" dirty="0">
                <a:solidFill>
                  <a:srgbClr val="FFFFFF"/>
                </a:solidFill>
              </a:rPr>
              <a:t>A just energy Transition? No! An equitable energy transition</a:t>
            </a:r>
          </a:p>
        </p:txBody>
      </p:sp>
      <p:sp>
        <p:nvSpPr>
          <p:cNvPr id="4" name="Content Placeholder 3">
            <a:extLst>
              <a:ext uri="{FF2B5EF4-FFF2-40B4-BE49-F238E27FC236}">
                <a16:creationId xmlns:a16="http://schemas.microsoft.com/office/drawing/2014/main" id="{40B49036-D2F3-456B-DF0E-A99230C4EB70}"/>
              </a:ext>
            </a:extLst>
          </p:cNvPr>
          <p:cNvSpPr>
            <a:spLocks noGrp="1"/>
          </p:cNvSpPr>
          <p:nvPr>
            <p:ph sz="half" idx="1"/>
          </p:nvPr>
        </p:nvSpPr>
        <p:spPr>
          <a:xfrm>
            <a:off x="4380783" y="768903"/>
            <a:ext cx="3749012" cy="4363844"/>
          </a:xfrm>
        </p:spPr>
        <p:txBody>
          <a:bodyPr>
            <a:normAutofit/>
          </a:bodyPr>
          <a:lstStyle/>
          <a:p>
            <a:r>
              <a:rPr lang="en-GB" sz="2400" dirty="0"/>
              <a:t>Energy justice: </a:t>
            </a:r>
            <a:r>
              <a:rPr lang="en-GB" sz="2400" i="1" dirty="0"/>
              <a:t>“fair distribution of benefits and burdens”</a:t>
            </a:r>
            <a:r>
              <a:rPr lang="en-GB" sz="2400" dirty="0"/>
              <a:t> (Ren et al., 2025, p. 1</a:t>
            </a:r>
          </a:p>
          <a:p>
            <a:r>
              <a:rPr lang="en-GB" sz="2400" dirty="0"/>
              <a:t>Equity: the actions or </a:t>
            </a:r>
            <a:r>
              <a:rPr lang="en-GB" sz="2400" i="1" dirty="0"/>
              <a:t>“the means to achieve”</a:t>
            </a:r>
            <a:r>
              <a:rPr lang="en-GB" sz="2400" dirty="0"/>
              <a:t> an equitable distribution (Ren et al., 2025, p. 2).</a:t>
            </a:r>
          </a:p>
          <a:p>
            <a:r>
              <a:rPr lang="en-GB" sz="2400" dirty="0">
                <a:highlight>
                  <a:srgbClr val="FFFF00"/>
                </a:highlight>
              </a:rPr>
              <a:t>Energy justice is the goal</a:t>
            </a:r>
            <a:r>
              <a:rPr lang="en-GB" sz="2400" dirty="0"/>
              <a:t>, and </a:t>
            </a:r>
            <a:r>
              <a:rPr lang="en-GB" sz="2400" dirty="0">
                <a:highlight>
                  <a:srgbClr val="FFFF00"/>
                </a:highlight>
              </a:rPr>
              <a:t>energy equity as a means to achieve the goal </a:t>
            </a:r>
            <a:r>
              <a:rPr lang="en-GB" sz="2400" dirty="0"/>
              <a:t>(Ren et al., 2025, p. 2) </a:t>
            </a:r>
            <a:endParaRPr lang="en-US" sz="2400" dirty="0"/>
          </a:p>
        </p:txBody>
      </p:sp>
      <p:cxnSp>
        <p:nvCxnSpPr>
          <p:cNvPr id="22" name="Straight Connector 21">
            <a:extLst>
              <a:ext uri="{FF2B5EF4-FFF2-40B4-BE49-F238E27FC236}">
                <a16:creationId xmlns:a16="http://schemas.microsoft.com/office/drawing/2014/main" id="{1F16A8D4-FE87-4604-88B2-394B5D1EB43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129871" y="1412488"/>
            <a:ext cx="0" cy="365760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5" name="Content Placeholder 4">
            <a:extLst>
              <a:ext uri="{FF2B5EF4-FFF2-40B4-BE49-F238E27FC236}">
                <a16:creationId xmlns:a16="http://schemas.microsoft.com/office/drawing/2014/main" id="{DDC23780-F0B9-CEFA-BF17-2C4766161E38}"/>
              </a:ext>
            </a:extLst>
          </p:cNvPr>
          <p:cNvSpPr>
            <a:spLocks noGrp="1"/>
          </p:cNvSpPr>
          <p:nvPr>
            <p:ph sz="half" idx="2"/>
          </p:nvPr>
        </p:nvSpPr>
        <p:spPr>
          <a:xfrm>
            <a:off x="8451605" y="389232"/>
            <a:ext cx="3197701" cy="4363844"/>
          </a:xfrm>
        </p:spPr>
        <p:txBody>
          <a:bodyPr>
            <a:noAutofit/>
          </a:bodyPr>
          <a:lstStyle/>
          <a:p>
            <a:pPr marL="0" indent="0">
              <a:buNone/>
            </a:pPr>
            <a:r>
              <a:rPr lang="en-GB" sz="2400" dirty="0"/>
              <a:t>Direct correlation between higher HDI and energy consumption</a:t>
            </a:r>
            <a:endParaRPr lang="en-US" sz="2400" dirty="0"/>
          </a:p>
          <a:p>
            <a:r>
              <a:rPr lang="en-GB" sz="2400" dirty="0">
                <a:highlight>
                  <a:srgbClr val="FFFF00"/>
                </a:highlight>
              </a:rPr>
              <a:t>Energy equity is the imposition of limits on the energy system</a:t>
            </a:r>
            <a:r>
              <a:rPr lang="en-GB" sz="2400" dirty="0"/>
              <a:t>.</a:t>
            </a:r>
          </a:p>
          <a:p>
            <a:r>
              <a:rPr lang="en-GB" sz="2400" dirty="0"/>
              <a:t>Equity fills the gap where the universal approach, which cannot account for all injustices, must rely on a particular – even local – approach to </a:t>
            </a:r>
            <a:r>
              <a:rPr lang="en-GB" sz="2400" dirty="0">
                <a:highlight>
                  <a:srgbClr val="FFFF00"/>
                </a:highlight>
              </a:rPr>
              <a:t>deliver ‘true’ justice </a:t>
            </a:r>
            <a:r>
              <a:rPr lang="en-GB" sz="2400" dirty="0"/>
              <a:t>(Beever, 2004, p. 35). </a:t>
            </a:r>
            <a:endParaRPr lang="en-US" sz="2400" dirty="0"/>
          </a:p>
        </p:txBody>
      </p:sp>
    </p:spTree>
    <p:extLst>
      <p:ext uri="{BB962C8B-B14F-4D97-AF65-F5344CB8AC3E}">
        <p14:creationId xmlns:p14="http://schemas.microsoft.com/office/powerpoint/2010/main" val="20428174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DBF61EA3-B236-439E-9C0B-340980D56BE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5A544E6-24A0-3FB8-6DF6-DB41F8B1A0E2}"/>
              </a:ext>
            </a:extLst>
          </p:cNvPr>
          <p:cNvSpPr>
            <a:spLocks noGrp="1"/>
          </p:cNvSpPr>
          <p:nvPr>
            <p:ph type="title"/>
          </p:nvPr>
        </p:nvSpPr>
        <p:spPr>
          <a:xfrm>
            <a:off x="808638" y="386930"/>
            <a:ext cx="9236700" cy="1188950"/>
          </a:xfrm>
        </p:spPr>
        <p:txBody>
          <a:bodyPr anchor="b">
            <a:normAutofit/>
          </a:bodyPr>
          <a:lstStyle/>
          <a:p>
            <a:r>
              <a:rPr lang="en-GB" sz="5400" noProof="0"/>
              <a:t>Theoretical background</a:t>
            </a:r>
          </a:p>
        </p:txBody>
      </p:sp>
      <p:grpSp>
        <p:nvGrpSpPr>
          <p:cNvPr id="10" name="Group 9">
            <a:extLst>
              <a:ext uri="{FF2B5EF4-FFF2-40B4-BE49-F238E27FC236}">
                <a16:creationId xmlns:a16="http://schemas.microsoft.com/office/drawing/2014/main" id="{28FAF094-D087-493F-8DF9-A486C2D6BBA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 y="1998368"/>
            <a:ext cx="11695083" cy="782176"/>
            <a:chOff x="-2" y="1998368"/>
            <a:chExt cx="11695083" cy="782176"/>
          </a:xfrm>
        </p:grpSpPr>
        <p:sp>
          <p:nvSpPr>
            <p:cNvPr id="11" name="Rectangle 10">
              <a:extLst>
                <a:ext uri="{FF2B5EF4-FFF2-40B4-BE49-F238E27FC236}">
                  <a16:creationId xmlns:a16="http://schemas.microsoft.com/office/drawing/2014/main" id="{8D7C88D8-5509-4514-925A-9CE148E5CB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11228040" y="2313027"/>
              <a:ext cx="781700"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275593D-F75E-4426-AE3E-2CDEFD228D2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flipV="1">
              <a:off x="-2" y="1998845"/>
              <a:ext cx="11454595" cy="7816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4" name="Rectangle 13">
            <a:extLst>
              <a:ext uri="{FF2B5EF4-FFF2-40B4-BE49-F238E27FC236}">
                <a16:creationId xmlns:a16="http://schemas.microsoft.com/office/drawing/2014/main" id="{E659831F-0D9A-4C63-9EBB-8435B85A44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03079"/>
            <a:ext cx="11383362" cy="4147845"/>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E8894C16-72B7-240D-7C83-4B4B8DF9F5EC}"/>
              </a:ext>
            </a:extLst>
          </p:cNvPr>
          <p:cNvSpPr>
            <a:spLocks noGrp="1"/>
          </p:cNvSpPr>
          <p:nvPr>
            <p:ph idx="1"/>
          </p:nvPr>
        </p:nvSpPr>
        <p:spPr>
          <a:xfrm>
            <a:off x="793660" y="2599509"/>
            <a:ext cx="10143668" cy="3435531"/>
          </a:xfrm>
        </p:spPr>
        <p:txBody>
          <a:bodyPr anchor="ctr">
            <a:normAutofit/>
          </a:bodyPr>
          <a:lstStyle/>
          <a:p>
            <a:r>
              <a:rPr lang="en-GB" sz="2400" noProof="0"/>
              <a:t>Energy subsidies are distributed unevenly among different social groups and that, in many cases, the energy expenditure of poorer households exceeds that of wealthier households in both absolute and relative terms.</a:t>
            </a:r>
          </a:p>
          <a:p>
            <a:r>
              <a:rPr lang="en-GB" sz="2400" noProof="0"/>
              <a:t>Engel’s law: poorer households pay more for food in keeping with (Anker, 2011; Kaus, 2013), but “evidence on systematic changes in other expenditure categories is hardly available” (Kaus, 2013, p. 118). </a:t>
            </a:r>
          </a:p>
          <a:p>
            <a:r>
              <a:rPr lang="en-GB" sz="2400" noProof="0"/>
              <a:t>“Lack of systematic attention to the specific mechanisms via which energy inefficiency becomes a poverty premium for financially marginalised households” (Evans et al., 2024, p. 2). </a:t>
            </a:r>
          </a:p>
        </p:txBody>
      </p:sp>
    </p:spTree>
    <p:extLst>
      <p:ext uri="{BB962C8B-B14F-4D97-AF65-F5344CB8AC3E}">
        <p14:creationId xmlns:p14="http://schemas.microsoft.com/office/powerpoint/2010/main" val="37618720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8D2B6A-7D35-BF6F-F2CA-3AE6C4C5C9D7}"/>
              </a:ext>
            </a:extLst>
          </p:cNvPr>
          <p:cNvSpPr>
            <a:spLocks noGrp="1"/>
          </p:cNvSpPr>
          <p:nvPr>
            <p:ph type="title"/>
          </p:nvPr>
        </p:nvSpPr>
        <p:spPr>
          <a:xfrm>
            <a:off x="344757" y="125730"/>
            <a:ext cx="6387514" cy="914400"/>
          </a:xfrm>
        </p:spPr>
        <p:txBody>
          <a:bodyPr/>
          <a:lstStyle/>
          <a:p>
            <a:r>
              <a:rPr lang="en-GB" noProof="0" dirty="0"/>
              <a:t>Measuring energy poverty</a:t>
            </a:r>
          </a:p>
        </p:txBody>
      </p:sp>
      <p:sp>
        <p:nvSpPr>
          <p:cNvPr id="3" name="Content Placeholder 2">
            <a:extLst>
              <a:ext uri="{FF2B5EF4-FFF2-40B4-BE49-F238E27FC236}">
                <a16:creationId xmlns:a16="http://schemas.microsoft.com/office/drawing/2014/main" id="{81A4D677-9633-C503-FDE3-7881A5238443}"/>
              </a:ext>
            </a:extLst>
          </p:cNvPr>
          <p:cNvSpPr>
            <a:spLocks noGrp="1"/>
          </p:cNvSpPr>
          <p:nvPr>
            <p:ph idx="1"/>
          </p:nvPr>
        </p:nvSpPr>
        <p:spPr>
          <a:xfrm>
            <a:off x="217170" y="1223010"/>
            <a:ext cx="11852910" cy="5634990"/>
          </a:xfrm>
        </p:spPr>
        <p:txBody>
          <a:bodyPr>
            <a:normAutofit lnSpcReduction="10000"/>
          </a:bodyPr>
          <a:lstStyle/>
          <a:p>
            <a:r>
              <a:rPr lang="en-GB" sz="2400" noProof="0" dirty="0">
                <a:solidFill>
                  <a:schemeClr val="tx1"/>
                </a:solidFill>
              </a:rPr>
              <a:t>Energy poverty in Hungary is defined through the lens of vulnerability</a:t>
            </a:r>
            <a:r>
              <a:rPr lang="hu-HU" sz="2400" noProof="0" dirty="0">
                <a:solidFill>
                  <a:schemeClr val="tx1"/>
                </a:solidFill>
              </a:rPr>
              <a:t> (0.3 </a:t>
            </a:r>
            <a:r>
              <a:rPr lang="hu-HU" sz="2400" noProof="0" dirty="0" err="1">
                <a:solidFill>
                  <a:schemeClr val="tx1"/>
                </a:solidFill>
              </a:rPr>
              <a:t>vs</a:t>
            </a:r>
            <a:r>
              <a:rPr lang="hu-HU" sz="2400" noProof="0" dirty="0">
                <a:solidFill>
                  <a:schemeClr val="tx1"/>
                </a:solidFill>
              </a:rPr>
              <a:t>. 0.8-1 </a:t>
            </a:r>
            <a:r>
              <a:rPr lang="hu-HU" sz="2400" noProof="0" dirty="0" err="1">
                <a:solidFill>
                  <a:schemeClr val="tx1"/>
                </a:solidFill>
              </a:rPr>
              <a:t>million</a:t>
            </a:r>
            <a:r>
              <a:rPr lang="hu-HU" sz="2400" noProof="0" dirty="0">
                <a:solidFill>
                  <a:schemeClr val="tx1"/>
                </a:solidFill>
              </a:rPr>
              <a:t>)</a:t>
            </a:r>
            <a:r>
              <a:rPr lang="en-GB" sz="2400" noProof="0" dirty="0">
                <a:solidFill>
                  <a:schemeClr val="tx1"/>
                </a:solidFill>
              </a:rPr>
              <a:t>. </a:t>
            </a:r>
          </a:p>
          <a:p>
            <a:pPr lvl="1"/>
            <a:r>
              <a:rPr lang="en-GB" noProof="0" dirty="0">
                <a:solidFill>
                  <a:schemeClr val="tx1"/>
                </a:solidFill>
              </a:rPr>
              <a:t>Hungarian Energy Efficiency Act: it defines a ‘household to be supported’ as a </a:t>
            </a:r>
            <a:r>
              <a:rPr lang="en-GB" b="1" noProof="0" dirty="0">
                <a:solidFill>
                  <a:schemeClr val="tx1"/>
                </a:solidFill>
              </a:rPr>
              <a:t>vulnerable household </a:t>
            </a:r>
            <a:r>
              <a:rPr lang="en-GB" noProof="0" dirty="0">
                <a:solidFill>
                  <a:schemeClr val="tx1"/>
                </a:solidFill>
              </a:rPr>
              <a:t>whose annual energy expenditure, covering the heating of the dwelling to 20°C and the provision of hot water, exceeds </a:t>
            </a:r>
            <a:r>
              <a:rPr lang="en-GB" b="1" noProof="0" dirty="0">
                <a:solidFill>
                  <a:schemeClr val="tx1"/>
                </a:solidFill>
              </a:rPr>
              <a:t>25% </a:t>
            </a:r>
            <a:r>
              <a:rPr lang="en-GB" noProof="0" dirty="0">
                <a:solidFill>
                  <a:schemeClr val="tx1"/>
                </a:solidFill>
              </a:rPr>
              <a:t>of the household’s annual income (Act 2015/57 on Energy Efficiency, 2015 / para. 1/28.b). </a:t>
            </a:r>
          </a:p>
          <a:p>
            <a:r>
              <a:rPr lang="en-GB" sz="2400" noProof="0" dirty="0">
                <a:solidFill>
                  <a:schemeClr val="tx1"/>
                </a:solidFill>
              </a:rPr>
              <a:t>expenditure-based approach: 10%, 6% and 4% (~lack of energy affordability)</a:t>
            </a:r>
          </a:p>
          <a:p>
            <a:pPr lvl="1"/>
            <a:r>
              <a:rPr lang="en-GB" noProof="0" dirty="0">
                <a:solidFill>
                  <a:schemeClr val="tx1"/>
                </a:solidFill>
              </a:rPr>
              <a:t>energy affordability is estimated according to the ratios between energy expenditure and income. 10%  </a:t>
            </a:r>
            <a:r>
              <a:rPr lang="en-GB" noProof="0" dirty="0">
                <a:solidFill>
                  <a:schemeClr val="tx1"/>
                </a:solidFill>
                <a:sym typeface="Wingdings" panose="05000000000000000000" pitchFamily="2" charset="2"/>
              </a:rPr>
              <a:t> t</a:t>
            </a:r>
            <a:r>
              <a:rPr lang="en-GB" noProof="0" dirty="0">
                <a:solidFill>
                  <a:schemeClr val="tx1"/>
                </a:solidFill>
              </a:rPr>
              <a:t>he household has to spend 10% of its’ (net) income on energy expenditures to cover the primary energy demand of the dwelling and to keep living areas at 21 Celsius degrees recommended by the WHO.</a:t>
            </a:r>
          </a:p>
          <a:p>
            <a:r>
              <a:rPr lang="en-GB" sz="2400" noProof="0" dirty="0">
                <a:solidFill>
                  <a:schemeClr val="tx1"/>
                </a:solidFill>
              </a:rPr>
              <a:t>2M and M/2</a:t>
            </a:r>
          </a:p>
          <a:p>
            <a:pPr lvl="1"/>
            <a:r>
              <a:rPr lang="en-GB" noProof="0" dirty="0">
                <a:solidFill>
                  <a:schemeClr val="tx1"/>
                </a:solidFill>
              </a:rPr>
              <a:t>2M  -  the percentage of households whose share of energy expenditure in income is more than twice the national median share </a:t>
            </a:r>
          </a:p>
          <a:p>
            <a:pPr lvl="1"/>
            <a:r>
              <a:rPr lang="en-GB" noProof="0" dirty="0">
                <a:solidFill>
                  <a:schemeClr val="tx1"/>
                </a:solidFill>
              </a:rPr>
              <a:t>M/2 - ‘Hidden Energy Poverty’ indicator </a:t>
            </a:r>
            <a:r>
              <a:rPr lang="en-GB" noProof="0" dirty="0">
                <a:solidFill>
                  <a:schemeClr val="tx1"/>
                </a:solidFill>
                <a:sym typeface="Wingdings" panose="05000000000000000000" pitchFamily="2" charset="2"/>
              </a:rPr>
              <a:t> </a:t>
            </a:r>
            <a:r>
              <a:rPr lang="en-GB" noProof="0" dirty="0">
                <a:solidFill>
                  <a:schemeClr val="tx1"/>
                </a:solidFill>
              </a:rPr>
              <a:t>share of households whose energy expenditure (in absolute value) is lower than half of the national median.</a:t>
            </a:r>
          </a:p>
          <a:p>
            <a:r>
              <a:rPr lang="en-GB" sz="2400" noProof="0" dirty="0">
                <a:solidFill>
                  <a:schemeClr val="tx1"/>
                </a:solidFill>
              </a:rPr>
              <a:t>LILEE index </a:t>
            </a:r>
          </a:p>
        </p:txBody>
      </p:sp>
    </p:spTree>
    <p:extLst>
      <p:ext uri="{BB962C8B-B14F-4D97-AF65-F5344CB8AC3E}">
        <p14:creationId xmlns:p14="http://schemas.microsoft.com/office/powerpoint/2010/main" val="23191627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907EF6B7-1338-4443-8C46-6A318D952D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DAAE4CDD-124C-4DCF-9584-B6033B545D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167271" cy="6858000"/>
          </a:xfrm>
          <a:custGeom>
            <a:avLst/>
            <a:gdLst>
              <a:gd name="connsiteX0" fmla="*/ 0 w 4167271"/>
              <a:gd name="connsiteY0" fmla="*/ 0 h 6858000"/>
              <a:gd name="connsiteX1" fmla="*/ 2259550 w 4167271"/>
              <a:gd name="connsiteY1" fmla="*/ 0 h 6858000"/>
              <a:gd name="connsiteX2" fmla="*/ 2387803 w 4167271"/>
              <a:gd name="connsiteY2" fmla="*/ 82222 h 6858000"/>
              <a:gd name="connsiteX3" fmla="*/ 4167271 w 4167271"/>
              <a:gd name="connsiteY3" fmla="*/ 3429000 h 6858000"/>
              <a:gd name="connsiteX4" fmla="*/ 2387803 w 4167271"/>
              <a:gd name="connsiteY4" fmla="*/ 6775779 h 6858000"/>
              <a:gd name="connsiteX5" fmla="*/ 2259550 w 4167271"/>
              <a:gd name="connsiteY5" fmla="*/ 6858000 h 6858000"/>
              <a:gd name="connsiteX6" fmla="*/ 0 w 416727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67271" h="6858000">
                <a:moveTo>
                  <a:pt x="0" y="0"/>
                </a:moveTo>
                <a:lnTo>
                  <a:pt x="2259550" y="0"/>
                </a:lnTo>
                <a:lnTo>
                  <a:pt x="2387803" y="82222"/>
                </a:lnTo>
                <a:cubicBezTo>
                  <a:pt x="3461407" y="807534"/>
                  <a:pt x="4167271" y="2035835"/>
                  <a:pt x="4167271" y="3429000"/>
                </a:cubicBezTo>
                <a:cubicBezTo>
                  <a:pt x="4167271" y="4822165"/>
                  <a:pt x="3461407" y="6050467"/>
                  <a:pt x="2387803" y="6775779"/>
                </a:cubicBezTo>
                <a:lnTo>
                  <a:pt x="2259550" y="6858000"/>
                </a:lnTo>
                <a:lnTo>
                  <a:pt x="0" y="6858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D74A4A1-37A5-3F7D-9948-BF3B4BEFAA6F}"/>
              </a:ext>
            </a:extLst>
          </p:cNvPr>
          <p:cNvSpPr>
            <a:spLocks noGrp="1"/>
          </p:cNvSpPr>
          <p:nvPr>
            <p:ph type="title"/>
          </p:nvPr>
        </p:nvSpPr>
        <p:spPr>
          <a:xfrm>
            <a:off x="686834" y="1153572"/>
            <a:ext cx="3200400" cy="4461163"/>
          </a:xfrm>
        </p:spPr>
        <p:txBody>
          <a:bodyPr>
            <a:normAutofit/>
          </a:bodyPr>
          <a:lstStyle/>
          <a:p>
            <a:r>
              <a:rPr lang="en-GB" noProof="0">
                <a:solidFill>
                  <a:srgbClr val="FFFFFF"/>
                </a:solidFill>
              </a:rPr>
              <a:t>Low Income Low Energy Efficiency (LILEE) </a:t>
            </a:r>
          </a:p>
        </p:txBody>
      </p:sp>
      <p:sp>
        <p:nvSpPr>
          <p:cNvPr id="12"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7550402" y="2455479"/>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B2017C3A-0726-AF0E-5AB3-E09BC27A967A}"/>
              </a:ext>
            </a:extLst>
          </p:cNvPr>
          <p:cNvSpPr>
            <a:spLocks noGrp="1"/>
          </p:cNvSpPr>
          <p:nvPr>
            <p:ph idx="1"/>
          </p:nvPr>
        </p:nvSpPr>
        <p:spPr>
          <a:xfrm>
            <a:off x="4447308" y="591344"/>
            <a:ext cx="6906491" cy="5585619"/>
          </a:xfrm>
        </p:spPr>
        <p:txBody>
          <a:bodyPr anchor="ctr">
            <a:normAutofit/>
          </a:bodyPr>
          <a:lstStyle/>
          <a:p>
            <a:r>
              <a:rPr lang="en-GB" sz="2400" noProof="0"/>
              <a:t>The index is based on the assumption that energy poverty is determined by three main factors: </a:t>
            </a:r>
            <a:r>
              <a:rPr lang="en-GB" sz="2400" b="1" noProof="0"/>
              <a:t>household income, household energy requirements and fuel prices</a:t>
            </a:r>
            <a:r>
              <a:rPr lang="en-GB" sz="2400" noProof="0"/>
              <a:t> (Department for Energy Security and Net Zero, 2024). </a:t>
            </a:r>
          </a:p>
          <a:p>
            <a:r>
              <a:rPr lang="en-GB" sz="2400" noProof="0"/>
              <a:t>A household is considered to be fuel poor if it meets </a:t>
            </a:r>
            <a:r>
              <a:rPr lang="en-GB" sz="2400" b="1" noProof="0"/>
              <a:t>two thresholds</a:t>
            </a:r>
            <a:r>
              <a:rPr lang="en-GB" sz="2400" noProof="0"/>
              <a:t>:</a:t>
            </a:r>
          </a:p>
          <a:p>
            <a:pPr>
              <a:buFont typeface="+mj-lt"/>
              <a:buAutoNum type="arabicPeriod"/>
            </a:pPr>
            <a:r>
              <a:rPr lang="en-GB" sz="2400" noProof="0"/>
              <a:t>The property has an  energy efficiency rating of band D or below (Department for Energy Security and Net Zero, 2024). This band D means 151-230 kWh/m2/year primary energy demand.</a:t>
            </a:r>
          </a:p>
          <a:p>
            <a:pPr>
              <a:buFont typeface="+mj-lt"/>
              <a:buAutoNum type="arabicPeriod"/>
            </a:pPr>
            <a:r>
              <a:rPr lang="en-GB" sz="2400" i="1" noProof="0"/>
              <a:t>And</a:t>
            </a:r>
            <a:r>
              <a:rPr lang="en-GB" sz="2400" noProof="0"/>
              <a:t> spending the required amount to heat their home, they get below the official poverty line (Department for Energy Security and Net Zero, 2024).</a:t>
            </a:r>
          </a:p>
          <a:p>
            <a:endParaRPr lang="en-GB" sz="2400" noProof="0"/>
          </a:p>
        </p:txBody>
      </p:sp>
    </p:spTree>
    <p:extLst>
      <p:ext uri="{BB962C8B-B14F-4D97-AF65-F5344CB8AC3E}">
        <p14:creationId xmlns:p14="http://schemas.microsoft.com/office/powerpoint/2010/main" val="35314779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DBF61EA3-B236-439E-9C0B-340980D56BE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5EC2EC0-58DA-0E5D-34AB-DA9A94E1A9EB}"/>
              </a:ext>
            </a:extLst>
          </p:cNvPr>
          <p:cNvSpPr>
            <a:spLocks noGrp="1"/>
          </p:cNvSpPr>
          <p:nvPr>
            <p:ph type="title"/>
          </p:nvPr>
        </p:nvSpPr>
        <p:spPr>
          <a:xfrm>
            <a:off x="808638" y="386930"/>
            <a:ext cx="9236700" cy="1188950"/>
          </a:xfrm>
        </p:spPr>
        <p:txBody>
          <a:bodyPr anchor="b">
            <a:normAutofit/>
          </a:bodyPr>
          <a:lstStyle/>
          <a:p>
            <a:r>
              <a:rPr lang="en-GB" sz="5400" noProof="0"/>
              <a:t>Research questions</a:t>
            </a:r>
          </a:p>
        </p:txBody>
      </p:sp>
      <p:grpSp>
        <p:nvGrpSpPr>
          <p:cNvPr id="10" name="Group 9">
            <a:extLst>
              <a:ext uri="{FF2B5EF4-FFF2-40B4-BE49-F238E27FC236}">
                <a16:creationId xmlns:a16="http://schemas.microsoft.com/office/drawing/2014/main" id="{28FAF094-D087-493F-8DF9-A486C2D6BBA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 y="1998368"/>
            <a:ext cx="11695083" cy="782176"/>
            <a:chOff x="-2" y="1998368"/>
            <a:chExt cx="11695083" cy="782176"/>
          </a:xfrm>
        </p:grpSpPr>
        <p:sp>
          <p:nvSpPr>
            <p:cNvPr id="11" name="Rectangle 10">
              <a:extLst>
                <a:ext uri="{FF2B5EF4-FFF2-40B4-BE49-F238E27FC236}">
                  <a16:creationId xmlns:a16="http://schemas.microsoft.com/office/drawing/2014/main" id="{8D7C88D8-5509-4514-925A-9CE148E5CB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11228040" y="2313027"/>
              <a:ext cx="781700"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275593D-F75E-4426-AE3E-2CDEFD228D2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flipV="1">
              <a:off x="-2" y="1998845"/>
              <a:ext cx="11454595" cy="7816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4" name="Rectangle 13">
            <a:extLst>
              <a:ext uri="{FF2B5EF4-FFF2-40B4-BE49-F238E27FC236}">
                <a16:creationId xmlns:a16="http://schemas.microsoft.com/office/drawing/2014/main" id="{E659831F-0D9A-4C63-9EBB-8435B85A44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03079"/>
            <a:ext cx="11383362" cy="4147845"/>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12C18B96-4733-3215-297A-3ABAF2F15A54}"/>
              </a:ext>
            </a:extLst>
          </p:cNvPr>
          <p:cNvSpPr>
            <a:spLocks noGrp="1"/>
          </p:cNvSpPr>
          <p:nvPr>
            <p:ph idx="1"/>
          </p:nvPr>
        </p:nvSpPr>
        <p:spPr>
          <a:xfrm>
            <a:off x="793660" y="2599509"/>
            <a:ext cx="10143668" cy="3435531"/>
          </a:xfrm>
        </p:spPr>
        <p:txBody>
          <a:bodyPr anchor="ctr">
            <a:normAutofit/>
          </a:bodyPr>
          <a:lstStyle/>
          <a:p>
            <a:pPr>
              <a:buFont typeface="+mj-lt"/>
              <a:buAutoNum type="arabicPeriod"/>
            </a:pPr>
            <a:r>
              <a:rPr lang="en-GB" sz="2400" noProof="0"/>
              <a:t>What is the energy equity threshold beyond which the energy burden becomes unequal and results in households paying an energy poverty premium?</a:t>
            </a:r>
          </a:p>
          <a:p>
            <a:pPr>
              <a:buFont typeface="+mj-lt"/>
              <a:buAutoNum type="arabicPeriod"/>
            </a:pPr>
            <a:r>
              <a:rPr lang="en-GB" sz="2400" noProof="0"/>
              <a:t>How much of a poverty premium does a household pay for a home with poorer energy efficiency?</a:t>
            </a:r>
          </a:p>
          <a:p>
            <a:pPr>
              <a:buFont typeface="+mj-lt"/>
              <a:buAutoNum type="arabicPeriod"/>
            </a:pPr>
            <a:r>
              <a:rPr lang="en-GB" sz="2400" noProof="0"/>
              <a:t>Is there a regressive impact of lower energy efficiency on the poorest households, including do lower quintiles pay a higher poverty premium?</a:t>
            </a:r>
          </a:p>
          <a:p>
            <a:endParaRPr lang="en-GB" sz="2400" noProof="0"/>
          </a:p>
        </p:txBody>
      </p:sp>
      <p:sp>
        <p:nvSpPr>
          <p:cNvPr id="4" name="TextBox 3">
            <a:extLst>
              <a:ext uri="{FF2B5EF4-FFF2-40B4-BE49-F238E27FC236}">
                <a16:creationId xmlns:a16="http://schemas.microsoft.com/office/drawing/2014/main" id="{8431E333-D1F6-C98C-75DB-5C2BDAA31061}"/>
              </a:ext>
            </a:extLst>
          </p:cNvPr>
          <p:cNvSpPr txBox="1"/>
          <p:nvPr/>
        </p:nvSpPr>
        <p:spPr>
          <a:xfrm>
            <a:off x="2256313" y="5539657"/>
            <a:ext cx="9718357" cy="1200329"/>
          </a:xfrm>
          <a:prstGeom prst="rect">
            <a:avLst/>
          </a:prstGeom>
          <a:solidFill>
            <a:schemeClr val="bg1">
              <a:lumMod val="75000"/>
            </a:schemeClr>
          </a:solidFill>
        </p:spPr>
        <p:txBody>
          <a:bodyPr wrap="square">
            <a:spAutoFit/>
          </a:bodyPr>
          <a:lstStyle/>
          <a:p>
            <a:pPr algn="ctr"/>
            <a:r>
              <a:rPr lang="en-GB" sz="2400" b="1" noProof="0" dirty="0">
                <a:solidFill>
                  <a:schemeClr val="tx1"/>
                </a:solidFill>
              </a:rPr>
              <a:t>Regulated energy prices are the same for all households in Hungary, </a:t>
            </a:r>
            <a:r>
              <a:rPr lang="hu-HU" sz="2400" b="1" noProof="0" dirty="0" err="1">
                <a:solidFill>
                  <a:schemeClr val="tx1"/>
                </a:solidFill>
              </a:rPr>
              <a:t>but</a:t>
            </a:r>
            <a:r>
              <a:rPr lang="hu-HU" sz="2400" b="1" noProof="0" dirty="0">
                <a:solidFill>
                  <a:schemeClr val="tx1"/>
                </a:solidFill>
              </a:rPr>
              <a:t> </a:t>
            </a:r>
            <a:r>
              <a:rPr lang="en-GB" sz="2400" b="1" noProof="0" dirty="0">
                <a:solidFill>
                  <a:schemeClr val="tx1"/>
                </a:solidFill>
              </a:rPr>
              <a:t>they still represent unequal burdens highlighting energy inequity.</a:t>
            </a:r>
          </a:p>
        </p:txBody>
      </p:sp>
    </p:spTree>
    <p:extLst>
      <p:ext uri="{BB962C8B-B14F-4D97-AF65-F5344CB8AC3E}">
        <p14:creationId xmlns:p14="http://schemas.microsoft.com/office/powerpoint/2010/main" val="37922426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DBF61EA3-B236-439E-9C0B-340980D56BE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BD15E3C-799B-4016-9BE2-0B95A9CD0637}"/>
              </a:ext>
            </a:extLst>
          </p:cNvPr>
          <p:cNvSpPr>
            <a:spLocks noGrp="1"/>
          </p:cNvSpPr>
          <p:nvPr>
            <p:ph type="title"/>
          </p:nvPr>
        </p:nvSpPr>
        <p:spPr>
          <a:xfrm>
            <a:off x="808638" y="386930"/>
            <a:ext cx="9236700" cy="1188950"/>
          </a:xfrm>
        </p:spPr>
        <p:txBody>
          <a:bodyPr anchor="b">
            <a:normAutofit/>
          </a:bodyPr>
          <a:lstStyle/>
          <a:p>
            <a:r>
              <a:rPr lang="en-GB" sz="5400" noProof="0"/>
              <a:t>Limitations of study</a:t>
            </a:r>
          </a:p>
        </p:txBody>
      </p:sp>
      <p:grpSp>
        <p:nvGrpSpPr>
          <p:cNvPr id="10" name="Group 9">
            <a:extLst>
              <a:ext uri="{FF2B5EF4-FFF2-40B4-BE49-F238E27FC236}">
                <a16:creationId xmlns:a16="http://schemas.microsoft.com/office/drawing/2014/main" id="{28FAF094-D087-493F-8DF9-A486C2D6BBA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 y="1998368"/>
            <a:ext cx="11695083" cy="782176"/>
            <a:chOff x="-2" y="1998368"/>
            <a:chExt cx="11695083" cy="782176"/>
          </a:xfrm>
        </p:grpSpPr>
        <p:sp>
          <p:nvSpPr>
            <p:cNvPr id="11" name="Rectangle 10">
              <a:extLst>
                <a:ext uri="{FF2B5EF4-FFF2-40B4-BE49-F238E27FC236}">
                  <a16:creationId xmlns:a16="http://schemas.microsoft.com/office/drawing/2014/main" id="{8D7C88D8-5509-4514-925A-9CE148E5CB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11228040" y="2313027"/>
              <a:ext cx="781700"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275593D-F75E-4426-AE3E-2CDEFD228D2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flipV="1">
              <a:off x="-2" y="1998845"/>
              <a:ext cx="11454595" cy="7816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4" name="Rectangle 13">
            <a:extLst>
              <a:ext uri="{FF2B5EF4-FFF2-40B4-BE49-F238E27FC236}">
                <a16:creationId xmlns:a16="http://schemas.microsoft.com/office/drawing/2014/main" id="{E659831F-0D9A-4C63-9EBB-8435B85A44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03079"/>
            <a:ext cx="11383362" cy="4147845"/>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58F56CC7-6870-F11E-000D-B686A373735F}"/>
              </a:ext>
            </a:extLst>
          </p:cNvPr>
          <p:cNvSpPr>
            <a:spLocks noGrp="1"/>
          </p:cNvSpPr>
          <p:nvPr>
            <p:ph idx="1"/>
          </p:nvPr>
        </p:nvSpPr>
        <p:spPr>
          <a:xfrm>
            <a:off x="793660" y="2297431"/>
            <a:ext cx="10143668" cy="3737610"/>
          </a:xfrm>
        </p:spPr>
        <p:txBody>
          <a:bodyPr anchor="ctr">
            <a:normAutofit lnSpcReduction="10000"/>
          </a:bodyPr>
          <a:lstStyle/>
          <a:p>
            <a:r>
              <a:rPr lang="en-GB" sz="2400" noProof="0" dirty="0"/>
              <a:t>Our calculations are based on secondary, cross-sectional data. </a:t>
            </a:r>
          </a:p>
          <a:p>
            <a:r>
              <a:rPr lang="en-GB" sz="2400" noProof="0" dirty="0"/>
              <a:t>Due to limited data availability on household energy expenditure and electricity and gas consumption within the discounted tariff band, the analysis relies on required fuel costs by building energy ratings. </a:t>
            </a:r>
          </a:p>
          <a:p>
            <a:r>
              <a:rPr lang="en-GB" sz="2400" noProof="0" dirty="0"/>
              <a:t>Only electricity and natural gas are considered among household energy sources, assuming that households fully utilise the discounted amounts of electricity and natural gas and cover any consumption above this threshold with either electricity or natural gas. </a:t>
            </a:r>
          </a:p>
          <a:p>
            <a:r>
              <a:rPr lang="en-GB" sz="2400" noProof="0" dirty="0"/>
              <a:t>Finally, the study does not take into account the differences in expenditure structures and energy consumption between urban and rural areas, nor for variations in heating systems.</a:t>
            </a:r>
          </a:p>
        </p:txBody>
      </p:sp>
    </p:spTree>
    <p:extLst>
      <p:ext uri="{BB962C8B-B14F-4D97-AF65-F5344CB8AC3E}">
        <p14:creationId xmlns:p14="http://schemas.microsoft.com/office/powerpoint/2010/main" val="668462636"/>
      </p:ext>
    </p:extLst>
  </p:cSld>
  <p:clrMapOvr>
    <a:masterClrMapping/>
  </p:clrMapOvr>
</p:sld>
</file>

<file path=ppt/theme/theme1.xml><?xml version="1.0" encoding="utf-8"?>
<a:theme xmlns:a="http://schemas.openxmlformats.org/drawingml/2006/main" name="Office 2013 - 2022 Theme">
  <a:themeElements>
    <a:clrScheme name="Office 2013 - 2022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2013 - 2022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13 - 2022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2013 - 2022 Theme</Template>
  <TotalTime>384</TotalTime>
  <Words>4331</Words>
  <Application>Microsoft Office PowerPoint</Application>
  <PresentationFormat>Widescreen</PresentationFormat>
  <Paragraphs>764</Paragraphs>
  <Slides>39</Slides>
  <Notes>0</Notes>
  <HiddenSlides>8</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39</vt:i4>
      </vt:variant>
    </vt:vector>
  </HeadingPairs>
  <TitlesOfParts>
    <vt:vector size="48" baseType="lpstr">
      <vt:lpstr>Yu Gothic</vt:lpstr>
      <vt:lpstr>Aptos</vt:lpstr>
      <vt:lpstr>Arial</vt:lpstr>
      <vt:lpstr>Calibri</vt:lpstr>
      <vt:lpstr>Calibri Light</vt:lpstr>
      <vt:lpstr>Cambria Math</vt:lpstr>
      <vt:lpstr>Times New Roman</vt:lpstr>
      <vt:lpstr>Wingdings</vt:lpstr>
      <vt:lpstr>Office 2013 - 2022 Theme</vt:lpstr>
      <vt:lpstr>Houses of pain: Paying the poverty premium for energy inefficiency and inequity in Hungary</vt:lpstr>
      <vt:lpstr>Outline</vt:lpstr>
      <vt:lpstr>Energy and Equity</vt:lpstr>
      <vt:lpstr>A just energy Transition? No! An equitable energy transition</vt:lpstr>
      <vt:lpstr>Theoretical background</vt:lpstr>
      <vt:lpstr>Measuring energy poverty</vt:lpstr>
      <vt:lpstr>Low Income Low Energy Efficiency (LILEE) </vt:lpstr>
      <vt:lpstr>Research questions</vt:lpstr>
      <vt:lpstr>Limitations of study</vt:lpstr>
      <vt:lpstr>Conceptual approach of the energy poverty premium and energy equity threshold</vt:lpstr>
      <vt:lpstr>Steps of the state intervention </vt:lpstr>
      <vt:lpstr>Residential energy prices and thresholds </vt:lpstr>
      <vt:lpstr>Policy reasons and potential intervention points</vt:lpstr>
      <vt:lpstr>Some critics regarding the utility cost reduction programme</vt:lpstr>
      <vt:lpstr>The examined type of vulnerable consumers</vt:lpstr>
      <vt:lpstr>Applied data</vt:lpstr>
      <vt:lpstr>Energy performance certificate classifications (comparison of old and new energy ratings)</vt:lpstr>
      <vt:lpstr>Share of energy performance certificates by NUTS-2 regions and energy ratings, issued in 2022-2023 (%)</vt:lpstr>
      <vt:lpstr>Final energy consumption of households in Hungary, by energy source and type of use (2023, %)</vt:lpstr>
      <vt:lpstr>The share of occupied dwellings in Hungary based on the year of construction and the material of the outer walls (2022, number of dwellings)</vt:lpstr>
      <vt:lpstr>Methodology</vt:lpstr>
      <vt:lpstr>Model assumptions</vt:lpstr>
      <vt:lpstr>The ratio of electricity and gas expenditure at the upper limit of the discounted residential tariff band to household net income by NUTS-2 regions (Mi, 2023, %)</vt:lpstr>
      <vt:lpstr>Share of energy expenditures by energy ratings of buildings (EAR, 2023, %)</vt:lpstr>
      <vt:lpstr>The maximum level of affordable energy performance (kWh/m2a) taking into account the 2Mquintiles (%), the 10% and the average dwelling size (m2) per quintile </vt:lpstr>
      <vt:lpstr>Energy affordability ratio in households with or without children as well as one-person households by energy rating of buildings (EAR, 2023, %)</vt:lpstr>
      <vt:lpstr>Energy affordability ratio in active, retired, unemployed and other inactive households by energy rating of buildings (EAR, 2023, %)</vt:lpstr>
      <vt:lpstr>Poverty premium in households by quintiles (PP, 2023, percentage point)</vt:lpstr>
      <vt:lpstr>Poverty premium in households with or without children as well as one-person households (PP, 2023, percentage point)</vt:lpstr>
      <vt:lpstr>Poverty premium in active, retired, unemployed and other inactive households and persons by income quintiles (PP, 2023, percentage point)</vt:lpstr>
      <vt:lpstr>Share of energy expenditures by energy rating of buildings and income quintiles (EAR, 2023, %)</vt:lpstr>
      <vt:lpstr>Policy Recommendations</vt:lpstr>
      <vt:lpstr>Conclusions</vt:lpstr>
      <vt:lpstr>277 kWh: Energy Inequity</vt:lpstr>
      <vt:lpstr>Energy Equity Threshold </vt:lpstr>
      <vt:lpstr>Thank you for your attention! – Q&amp;A</vt:lpstr>
      <vt:lpstr>Policy recommendations I.</vt:lpstr>
      <vt:lpstr>Policy recommendations II.</vt:lpstr>
      <vt:lpstr>Policy recommendations III.</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Szép Tekla</dc:creator>
  <cp:lastModifiedBy>Szép Tekla</cp:lastModifiedBy>
  <cp:revision>1</cp:revision>
  <dcterms:created xsi:type="dcterms:W3CDTF">2026-01-24T14:43:48Z</dcterms:created>
  <dcterms:modified xsi:type="dcterms:W3CDTF">2026-04-17T04:55:45Z</dcterms:modified>
</cp:coreProperties>
</file>