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72" r:id="rId1"/>
  </p:sldMasterIdLst>
  <p:notesMasterIdLst>
    <p:notesMasterId r:id="rId34"/>
  </p:notesMasterIdLst>
  <p:sldIdLst>
    <p:sldId id="917" r:id="rId2"/>
    <p:sldId id="981" r:id="rId3"/>
    <p:sldId id="1031" r:id="rId4"/>
    <p:sldId id="1032" r:id="rId5"/>
    <p:sldId id="989" r:id="rId6"/>
    <p:sldId id="932" r:id="rId7"/>
    <p:sldId id="1023" r:id="rId8"/>
    <p:sldId id="1010" r:id="rId9"/>
    <p:sldId id="1001" r:id="rId10"/>
    <p:sldId id="994" r:id="rId11"/>
    <p:sldId id="996" r:id="rId12"/>
    <p:sldId id="1016" r:id="rId13"/>
    <p:sldId id="1018" r:id="rId14"/>
    <p:sldId id="1033" r:id="rId15"/>
    <p:sldId id="1012" r:id="rId16"/>
    <p:sldId id="995" r:id="rId17"/>
    <p:sldId id="1013" r:id="rId18"/>
    <p:sldId id="1008" r:id="rId19"/>
    <p:sldId id="1014" r:id="rId20"/>
    <p:sldId id="1017" r:id="rId21"/>
    <p:sldId id="993" r:id="rId22"/>
    <p:sldId id="992" r:id="rId23"/>
    <p:sldId id="990" r:id="rId24"/>
    <p:sldId id="1002" r:id="rId25"/>
    <p:sldId id="1004" r:id="rId26"/>
    <p:sldId id="1015" r:id="rId27"/>
    <p:sldId id="1009" r:id="rId28"/>
    <p:sldId id="1006" r:id="rId29"/>
    <p:sldId id="1007" r:id="rId30"/>
    <p:sldId id="1034" r:id="rId31"/>
    <p:sldId id="1036" r:id="rId32"/>
    <p:sldId id="1011" r:id="rId33"/>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432E4D-DAF7-4BC4-82A4-B285C2CAA47D}" v="31" dt="2026-01-31T08:48:00.0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45" autoAdjust="0"/>
    <p:restoredTop sz="94660"/>
  </p:normalViewPr>
  <p:slideViewPr>
    <p:cSldViewPr snapToGrid="0">
      <p:cViewPr varScale="1">
        <p:scale>
          <a:sx n="60" d="100"/>
          <a:sy n="60" d="100"/>
        </p:scale>
        <p:origin x="66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zép Tekla" userId="3b7fe314-b6b2-4bb5-bc1c-68a235b89353" providerId="ADAL" clId="{3F503A18-2CAD-434B-8420-853A5186D5CF}"/>
    <pc:docChg chg="undo custSel addSld delSld modSld sldOrd">
      <pc:chgData name="Szép Tekla" userId="3b7fe314-b6b2-4bb5-bc1c-68a235b89353" providerId="ADAL" clId="{3F503A18-2CAD-434B-8420-853A5186D5CF}" dt="2026-01-31T08:51:37.793" v="5369" actId="113"/>
      <pc:docMkLst>
        <pc:docMk/>
      </pc:docMkLst>
      <pc:sldChg chg="addSp delSp modSp mod">
        <pc:chgData name="Szép Tekla" userId="3b7fe314-b6b2-4bb5-bc1c-68a235b89353" providerId="ADAL" clId="{3F503A18-2CAD-434B-8420-853A5186D5CF}" dt="2026-01-31T08:30:14.221" v="5051" actId="114"/>
        <pc:sldMkLst>
          <pc:docMk/>
          <pc:sldMk cId="1425930265" sldId="917"/>
        </pc:sldMkLst>
        <pc:spChg chg="mod">
          <ac:chgData name="Szép Tekla" userId="3b7fe314-b6b2-4bb5-bc1c-68a235b89353" providerId="ADAL" clId="{3F503A18-2CAD-434B-8420-853A5186D5CF}" dt="2026-01-31T08:23:07.809" v="4963" actId="790"/>
          <ac:spMkLst>
            <pc:docMk/>
            <pc:sldMk cId="1425930265" sldId="917"/>
            <ac:spMk id="2" creationId="{00000000-0000-0000-0000-000000000000}"/>
          </ac:spMkLst>
        </pc:spChg>
        <pc:spChg chg="add mod">
          <ac:chgData name="Szép Tekla" userId="3b7fe314-b6b2-4bb5-bc1c-68a235b89353" providerId="ADAL" clId="{3F503A18-2CAD-434B-8420-853A5186D5CF}" dt="2026-01-31T08:30:14.221" v="5051" actId="114"/>
          <ac:spMkLst>
            <pc:docMk/>
            <pc:sldMk cId="1425930265" sldId="917"/>
            <ac:spMk id="4" creationId="{788191A8-D9D6-4F2A-1F08-F273AFFD0D66}"/>
          </ac:spMkLst>
        </pc:spChg>
      </pc:sldChg>
      <pc:sldChg chg="addSp modSp mod ord">
        <pc:chgData name="Szép Tekla" userId="3b7fe314-b6b2-4bb5-bc1c-68a235b89353" providerId="ADAL" clId="{3F503A18-2CAD-434B-8420-853A5186D5CF}" dt="2026-01-31T08:23:07.809" v="4963" actId="790"/>
        <pc:sldMkLst>
          <pc:docMk/>
          <pc:sldMk cId="3237205412" sldId="932"/>
        </pc:sldMkLst>
        <pc:spChg chg="mod">
          <ac:chgData name="Szép Tekla" userId="3b7fe314-b6b2-4bb5-bc1c-68a235b89353" providerId="ADAL" clId="{3F503A18-2CAD-434B-8420-853A5186D5CF}" dt="2026-01-31T08:23:07.809" v="4963" actId="790"/>
          <ac:spMkLst>
            <pc:docMk/>
            <pc:sldMk cId="3237205412" sldId="932"/>
            <ac:spMk id="2" creationId="{78A5D053-E5DD-54A9-9BFB-878887EDB738}"/>
          </ac:spMkLst>
        </pc:spChg>
        <pc:spChg chg="mod">
          <ac:chgData name="Szép Tekla" userId="3b7fe314-b6b2-4bb5-bc1c-68a235b89353" providerId="ADAL" clId="{3F503A18-2CAD-434B-8420-853A5186D5CF}" dt="2026-01-31T08:23:07.809" v="4963" actId="790"/>
          <ac:spMkLst>
            <pc:docMk/>
            <pc:sldMk cId="3237205412" sldId="932"/>
            <ac:spMk id="3" creationId="{00000000-0000-0000-0000-000000000000}"/>
          </ac:spMkLst>
        </pc:spChg>
      </pc:sldChg>
      <pc:sldChg chg="modSp mod">
        <pc:chgData name="Szép Tekla" userId="3b7fe314-b6b2-4bb5-bc1c-68a235b89353" providerId="ADAL" clId="{3F503A18-2CAD-434B-8420-853A5186D5CF}" dt="2026-01-31T08:23:07.809" v="4963" actId="790"/>
        <pc:sldMkLst>
          <pc:docMk/>
          <pc:sldMk cId="3877936323" sldId="981"/>
        </pc:sldMkLst>
        <pc:spChg chg="mod">
          <ac:chgData name="Szép Tekla" userId="3b7fe314-b6b2-4bb5-bc1c-68a235b89353" providerId="ADAL" clId="{3F503A18-2CAD-434B-8420-853A5186D5CF}" dt="2026-01-31T08:23:07.809" v="4963" actId="790"/>
          <ac:spMkLst>
            <pc:docMk/>
            <pc:sldMk cId="3877936323" sldId="981"/>
            <ac:spMk id="2" creationId="{4069E2EE-8651-1A0F-48F0-617F76FC4EDA}"/>
          </ac:spMkLst>
        </pc:spChg>
        <pc:spChg chg="mod">
          <ac:chgData name="Szép Tekla" userId="3b7fe314-b6b2-4bb5-bc1c-68a235b89353" providerId="ADAL" clId="{3F503A18-2CAD-434B-8420-853A5186D5CF}" dt="2026-01-31T08:23:07.809" v="4963" actId="790"/>
          <ac:spMkLst>
            <pc:docMk/>
            <pc:sldMk cId="3877936323" sldId="981"/>
            <ac:spMk id="6" creationId="{F6A985F3-0B32-4167-4154-53EE06D25F45}"/>
          </ac:spMkLst>
        </pc:spChg>
      </pc:sldChg>
      <pc:sldChg chg="addSp delSp modSp add mod ord">
        <pc:chgData name="Szép Tekla" userId="3b7fe314-b6b2-4bb5-bc1c-68a235b89353" providerId="ADAL" clId="{3F503A18-2CAD-434B-8420-853A5186D5CF}" dt="2026-01-31T08:23:07.809" v="4963" actId="790"/>
        <pc:sldMkLst>
          <pc:docMk/>
          <pc:sldMk cId="138293875" sldId="989"/>
        </pc:sldMkLst>
        <pc:spChg chg="mod">
          <ac:chgData name="Szép Tekla" userId="3b7fe314-b6b2-4bb5-bc1c-68a235b89353" providerId="ADAL" clId="{3F503A18-2CAD-434B-8420-853A5186D5CF}" dt="2026-01-31T08:23:07.809" v="4963" actId="790"/>
          <ac:spMkLst>
            <pc:docMk/>
            <pc:sldMk cId="138293875" sldId="989"/>
            <ac:spMk id="2" creationId="{5D640A11-8BA5-4DDE-FD0F-0F4DB46B83E9}"/>
          </ac:spMkLst>
        </pc:spChg>
        <pc:picChg chg="add mod">
          <ac:chgData name="Szép Tekla" userId="3b7fe314-b6b2-4bb5-bc1c-68a235b89353" providerId="ADAL" clId="{3F503A18-2CAD-434B-8420-853A5186D5CF}" dt="2026-01-27T10:11:18.458" v="4081" actId="14100"/>
          <ac:picMkLst>
            <pc:docMk/>
            <pc:sldMk cId="138293875" sldId="989"/>
            <ac:picMk id="5" creationId="{192C8E44-AEC0-EF91-E6DC-B262B25F04DB}"/>
          </ac:picMkLst>
        </pc:picChg>
      </pc:sldChg>
      <pc:sldChg chg="delSp modSp mod">
        <pc:chgData name="Szép Tekla" userId="3b7fe314-b6b2-4bb5-bc1c-68a235b89353" providerId="ADAL" clId="{3F503A18-2CAD-434B-8420-853A5186D5CF}" dt="2026-01-31T08:23:07.809" v="4963" actId="790"/>
        <pc:sldMkLst>
          <pc:docMk/>
          <pc:sldMk cId="3752804164" sldId="990"/>
        </pc:sldMkLst>
        <pc:spChg chg="mod">
          <ac:chgData name="Szép Tekla" userId="3b7fe314-b6b2-4bb5-bc1c-68a235b89353" providerId="ADAL" clId="{3F503A18-2CAD-434B-8420-853A5186D5CF}" dt="2026-01-31T08:23:07.809" v="4963" actId="790"/>
          <ac:spMkLst>
            <pc:docMk/>
            <pc:sldMk cId="3752804164" sldId="990"/>
            <ac:spMk id="2" creationId="{1E7913FF-5AA6-89B8-A0F8-DAF550DECD4D}"/>
          </ac:spMkLst>
        </pc:spChg>
        <pc:spChg chg="mod">
          <ac:chgData name="Szép Tekla" userId="3b7fe314-b6b2-4bb5-bc1c-68a235b89353" providerId="ADAL" clId="{3F503A18-2CAD-434B-8420-853A5186D5CF}" dt="2026-01-31T08:23:07.809" v="4963" actId="790"/>
          <ac:spMkLst>
            <pc:docMk/>
            <pc:sldMk cId="3752804164" sldId="990"/>
            <ac:spMk id="5" creationId="{7E39DFF3-B9D0-9DF1-A568-48423EA42E31}"/>
          </ac:spMkLst>
        </pc:spChg>
        <pc:grpChg chg="mod">
          <ac:chgData name="Szép Tekla" userId="3b7fe314-b6b2-4bb5-bc1c-68a235b89353" providerId="ADAL" clId="{3F503A18-2CAD-434B-8420-853A5186D5CF}" dt="2026-01-08T16:39:54.502" v="1636" actId="1076"/>
          <ac:grpSpMkLst>
            <pc:docMk/>
            <pc:sldMk cId="3752804164" sldId="990"/>
            <ac:grpSpMk id="4" creationId="{73424316-D31C-2826-8CE8-0A87FDE30FC2}"/>
          </ac:grpSpMkLst>
        </pc:grpChg>
      </pc:sldChg>
      <pc:sldChg chg="modSp mod">
        <pc:chgData name="Szép Tekla" userId="3b7fe314-b6b2-4bb5-bc1c-68a235b89353" providerId="ADAL" clId="{3F503A18-2CAD-434B-8420-853A5186D5CF}" dt="2026-01-31T08:28:29.240" v="5050" actId="20577"/>
        <pc:sldMkLst>
          <pc:docMk/>
          <pc:sldMk cId="1168834609" sldId="992"/>
        </pc:sldMkLst>
        <pc:spChg chg="mod">
          <ac:chgData name="Szép Tekla" userId="3b7fe314-b6b2-4bb5-bc1c-68a235b89353" providerId="ADAL" clId="{3F503A18-2CAD-434B-8420-853A5186D5CF}" dt="2026-01-31T08:28:29.240" v="5050" actId="20577"/>
          <ac:spMkLst>
            <pc:docMk/>
            <pc:sldMk cId="1168834609" sldId="992"/>
            <ac:spMk id="2" creationId="{FF0F1036-9753-7E4E-D55A-B5D36FBEC070}"/>
          </ac:spMkLst>
        </pc:spChg>
        <pc:spChg chg="mod">
          <ac:chgData name="Szép Tekla" userId="3b7fe314-b6b2-4bb5-bc1c-68a235b89353" providerId="ADAL" clId="{3F503A18-2CAD-434B-8420-853A5186D5CF}" dt="2026-01-31T08:23:07.809" v="4963" actId="790"/>
          <ac:spMkLst>
            <pc:docMk/>
            <pc:sldMk cId="1168834609" sldId="992"/>
            <ac:spMk id="3" creationId="{BEC9114A-1A97-7161-774B-535CBFE80152}"/>
          </ac:spMkLst>
        </pc:spChg>
        <pc:spChg chg="mod">
          <ac:chgData name="Szép Tekla" userId="3b7fe314-b6b2-4bb5-bc1c-68a235b89353" providerId="ADAL" clId="{3F503A18-2CAD-434B-8420-853A5186D5CF}" dt="2026-01-31T08:23:07.809" v="4963" actId="790"/>
          <ac:spMkLst>
            <pc:docMk/>
            <pc:sldMk cId="1168834609" sldId="992"/>
            <ac:spMk id="6" creationId="{ADEBDD00-25B8-5794-089E-6F8CB7B94BAF}"/>
          </ac:spMkLst>
        </pc:spChg>
        <pc:spChg chg="mod">
          <ac:chgData name="Szép Tekla" userId="3b7fe314-b6b2-4bb5-bc1c-68a235b89353" providerId="ADAL" clId="{3F503A18-2CAD-434B-8420-853A5186D5CF}" dt="2026-01-31T08:23:07.809" v="4963" actId="790"/>
          <ac:spMkLst>
            <pc:docMk/>
            <pc:sldMk cId="1168834609" sldId="992"/>
            <ac:spMk id="7" creationId="{FB0C2AD4-51EB-7A48-AF08-E7AEBC8606BD}"/>
          </ac:spMkLst>
        </pc:spChg>
        <pc:graphicFrameChg chg="modGraphic">
          <ac:chgData name="Szép Tekla" userId="3b7fe314-b6b2-4bb5-bc1c-68a235b89353" providerId="ADAL" clId="{3F503A18-2CAD-434B-8420-853A5186D5CF}" dt="2026-01-31T08:23:07.809" v="4963" actId="790"/>
          <ac:graphicFrameMkLst>
            <pc:docMk/>
            <pc:sldMk cId="1168834609" sldId="992"/>
            <ac:graphicFrameMk id="4" creationId="{7AAB367F-3BDD-ACC2-6A54-14F04DFBE9D1}"/>
          </ac:graphicFrameMkLst>
        </pc:graphicFrameChg>
      </pc:sldChg>
      <pc:sldChg chg="modSp mod">
        <pc:chgData name="Szép Tekla" userId="3b7fe314-b6b2-4bb5-bc1c-68a235b89353" providerId="ADAL" clId="{3F503A18-2CAD-434B-8420-853A5186D5CF}" dt="2026-01-31T08:23:07.809" v="4963" actId="790"/>
        <pc:sldMkLst>
          <pc:docMk/>
          <pc:sldMk cId="2612833456" sldId="993"/>
        </pc:sldMkLst>
        <pc:spChg chg="mod">
          <ac:chgData name="Szép Tekla" userId="3b7fe314-b6b2-4bb5-bc1c-68a235b89353" providerId="ADAL" clId="{3F503A18-2CAD-434B-8420-853A5186D5CF}" dt="2026-01-31T08:23:07.809" v="4963" actId="790"/>
          <ac:spMkLst>
            <pc:docMk/>
            <pc:sldMk cId="2612833456" sldId="993"/>
            <ac:spMk id="2" creationId="{C6DA764E-9D30-3278-E101-1304049436D4}"/>
          </ac:spMkLst>
        </pc:spChg>
        <pc:spChg chg="mod">
          <ac:chgData name="Szép Tekla" userId="3b7fe314-b6b2-4bb5-bc1c-68a235b89353" providerId="ADAL" clId="{3F503A18-2CAD-434B-8420-853A5186D5CF}" dt="2026-01-31T08:23:07.809" v="4963" actId="790"/>
          <ac:spMkLst>
            <pc:docMk/>
            <pc:sldMk cId="2612833456" sldId="993"/>
            <ac:spMk id="6" creationId="{DF486CDA-AD6B-466F-9606-174B7D0C0F03}"/>
          </ac:spMkLst>
        </pc:spChg>
      </pc:sldChg>
      <pc:sldChg chg="modSp add mod">
        <pc:chgData name="Szép Tekla" userId="3b7fe314-b6b2-4bb5-bc1c-68a235b89353" providerId="ADAL" clId="{3F503A18-2CAD-434B-8420-853A5186D5CF}" dt="2026-01-31T08:36:28.867" v="5095" actId="20577"/>
        <pc:sldMkLst>
          <pc:docMk/>
          <pc:sldMk cId="2222747510" sldId="994"/>
        </pc:sldMkLst>
        <pc:spChg chg="mod">
          <ac:chgData name="Szép Tekla" userId="3b7fe314-b6b2-4bb5-bc1c-68a235b89353" providerId="ADAL" clId="{3F503A18-2CAD-434B-8420-853A5186D5CF}" dt="2026-01-31T08:23:07.809" v="4963" actId="790"/>
          <ac:spMkLst>
            <pc:docMk/>
            <pc:sldMk cId="2222747510" sldId="994"/>
            <ac:spMk id="2" creationId="{C88ACC7D-9703-5F03-D8E4-B0E042EEED80}"/>
          </ac:spMkLst>
        </pc:spChg>
        <pc:spChg chg="mod">
          <ac:chgData name="Szép Tekla" userId="3b7fe314-b6b2-4bb5-bc1c-68a235b89353" providerId="ADAL" clId="{3F503A18-2CAD-434B-8420-853A5186D5CF}" dt="2026-01-31T08:36:28.867" v="5095" actId="20577"/>
          <ac:spMkLst>
            <pc:docMk/>
            <pc:sldMk cId="2222747510" sldId="994"/>
            <ac:spMk id="6" creationId="{7208B9C6-DA67-ED2A-A475-911C361CC2DB}"/>
          </ac:spMkLst>
        </pc:spChg>
        <pc:spChg chg="mod">
          <ac:chgData name="Szép Tekla" userId="3b7fe314-b6b2-4bb5-bc1c-68a235b89353" providerId="ADAL" clId="{3F503A18-2CAD-434B-8420-853A5186D5CF}" dt="2026-01-31T08:23:07.809" v="4963" actId="790"/>
          <ac:spMkLst>
            <pc:docMk/>
            <pc:sldMk cId="2222747510" sldId="994"/>
            <ac:spMk id="8" creationId="{C9790178-B37A-565F-A4B0-0CF65209AA29}"/>
          </ac:spMkLst>
        </pc:spChg>
      </pc:sldChg>
      <pc:sldChg chg="addSp delSp modSp mod">
        <pc:chgData name="Szép Tekla" userId="3b7fe314-b6b2-4bb5-bc1c-68a235b89353" providerId="ADAL" clId="{3F503A18-2CAD-434B-8420-853A5186D5CF}" dt="2026-01-31T08:49:28.498" v="5366" actId="255"/>
        <pc:sldMkLst>
          <pc:docMk/>
          <pc:sldMk cId="1288633627" sldId="995"/>
        </pc:sldMkLst>
        <pc:spChg chg="mod">
          <ac:chgData name="Szép Tekla" userId="3b7fe314-b6b2-4bb5-bc1c-68a235b89353" providerId="ADAL" clId="{3F503A18-2CAD-434B-8420-853A5186D5CF}" dt="2026-01-31T08:23:07.809" v="4963" actId="790"/>
          <ac:spMkLst>
            <pc:docMk/>
            <pc:sldMk cId="1288633627" sldId="995"/>
            <ac:spMk id="2" creationId="{71894D20-06EE-C99E-6232-808F758224B9}"/>
          </ac:spMkLst>
        </pc:spChg>
        <pc:spChg chg="mod">
          <ac:chgData name="Szép Tekla" userId="3b7fe314-b6b2-4bb5-bc1c-68a235b89353" providerId="ADAL" clId="{3F503A18-2CAD-434B-8420-853A5186D5CF}" dt="2026-01-31T08:49:28.498" v="5366" actId="255"/>
          <ac:spMkLst>
            <pc:docMk/>
            <pc:sldMk cId="1288633627" sldId="995"/>
            <ac:spMk id="3" creationId="{4B6CAE9F-CA77-0EA9-E13C-43941A8AF5F2}"/>
          </ac:spMkLst>
        </pc:spChg>
      </pc:sldChg>
      <pc:sldChg chg="modSp mod">
        <pc:chgData name="Szép Tekla" userId="3b7fe314-b6b2-4bb5-bc1c-68a235b89353" providerId="ADAL" clId="{3F503A18-2CAD-434B-8420-853A5186D5CF}" dt="2026-01-31T08:46:26.277" v="5349" actId="113"/>
        <pc:sldMkLst>
          <pc:docMk/>
          <pc:sldMk cId="3282266621" sldId="996"/>
        </pc:sldMkLst>
        <pc:spChg chg="mod">
          <ac:chgData name="Szép Tekla" userId="3b7fe314-b6b2-4bb5-bc1c-68a235b89353" providerId="ADAL" clId="{3F503A18-2CAD-434B-8420-853A5186D5CF}" dt="2026-01-31T08:36:53.243" v="5124" actId="1037"/>
          <ac:spMkLst>
            <pc:docMk/>
            <pc:sldMk cId="3282266621" sldId="996"/>
            <ac:spMk id="2" creationId="{BE20A36D-EDE4-8EF0-0159-B93837E90DE1}"/>
          </ac:spMkLst>
        </pc:spChg>
        <pc:spChg chg="mod">
          <ac:chgData name="Szép Tekla" userId="3b7fe314-b6b2-4bb5-bc1c-68a235b89353" providerId="ADAL" clId="{3F503A18-2CAD-434B-8420-853A5186D5CF}" dt="2026-01-31T08:46:26.277" v="5349" actId="113"/>
          <ac:spMkLst>
            <pc:docMk/>
            <pc:sldMk cId="3282266621" sldId="996"/>
            <ac:spMk id="3" creationId="{145E7E60-D8F0-51ED-25E4-A8C2D5048A81}"/>
          </ac:spMkLst>
        </pc:spChg>
        <pc:picChg chg="mod">
          <ac:chgData name="Szép Tekla" userId="3b7fe314-b6b2-4bb5-bc1c-68a235b89353" providerId="ADAL" clId="{3F503A18-2CAD-434B-8420-853A5186D5CF}" dt="2026-01-31T08:36:57.381" v="5125" actId="14100"/>
          <ac:picMkLst>
            <pc:docMk/>
            <pc:sldMk cId="3282266621" sldId="996"/>
            <ac:picMk id="5" creationId="{6F3123D0-2EDD-FE58-2A54-E9319D21E0E6}"/>
          </ac:picMkLst>
        </pc:picChg>
      </pc:sldChg>
      <pc:sldChg chg="modSp add mod">
        <pc:chgData name="Szép Tekla" userId="3b7fe314-b6b2-4bb5-bc1c-68a235b89353" providerId="ADAL" clId="{3F503A18-2CAD-434B-8420-853A5186D5CF}" dt="2026-01-31T08:35:32.305" v="5093" actId="20577"/>
        <pc:sldMkLst>
          <pc:docMk/>
          <pc:sldMk cId="2488380892" sldId="1001"/>
        </pc:sldMkLst>
        <pc:spChg chg="mod">
          <ac:chgData name="Szép Tekla" userId="3b7fe314-b6b2-4bb5-bc1c-68a235b89353" providerId="ADAL" clId="{3F503A18-2CAD-434B-8420-853A5186D5CF}" dt="2026-01-31T08:23:07.809" v="4963" actId="790"/>
          <ac:spMkLst>
            <pc:docMk/>
            <pc:sldMk cId="2488380892" sldId="1001"/>
            <ac:spMk id="2" creationId="{09FA9271-9AA2-8C6A-1D12-7F2E6A0F0D4F}"/>
          </ac:spMkLst>
        </pc:spChg>
        <pc:spChg chg="mod">
          <ac:chgData name="Szép Tekla" userId="3b7fe314-b6b2-4bb5-bc1c-68a235b89353" providerId="ADAL" clId="{3F503A18-2CAD-434B-8420-853A5186D5CF}" dt="2026-01-31T08:35:32.305" v="5093" actId="20577"/>
          <ac:spMkLst>
            <pc:docMk/>
            <pc:sldMk cId="2488380892" sldId="1001"/>
            <ac:spMk id="5" creationId="{4E87B913-CD70-C5FC-193C-539FB5FCD26F}"/>
          </ac:spMkLst>
        </pc:spChg>
        <pc:graphicFrameChg chg="modGraphic">
          <ac:chgData name="Szép Tekla" userId="3b7fe314-b6b2-4bb5-bc1c-68a235b89353" providerId="ADAL" clId="{3F503A18-2CAD-434B-8420-853A5186D5CF}" dt="2026-01-31T08:23:07.809" v="4963" actId="790"/>
          <ac:graphicFrameMkLst>
            <pc:docMk/>
            <pc:sldMk cId="2488380892" sldId="1001"/>
            <ac:graphicFrameMk id="6" creationId="{C4F22E95-BAAF-E7BA-2D69-E79741CC5704}"/>
          </ac:graphicFrameMkLst>
        </pc:graphicFrameChg>
      </pc:sldChg>
      <pc:sldChg chg="delSp modSp mod">
        <pc:chgData name="Szép Tekla" userId="3b7fe314-b6b2-4bb5-bc1c-68a235b89353" providerId="ADAL" clId="{3F503A18-2CAD-434B-8420-853A5186D5CF}" dt="2026-01-31T08:23:07.809" v="4963" actId="790"/>
        <pc:sldMkLst>
          <pc:docMk/>
          <pc:sldMk cId="1253192541" sldId="1002"/>
        </pc:sldMkLst>
        <pc:spChg chg="mod">
          <ac:chgData name="Szép Tekla" userId="3b7fe314-b6b2-4bb5-bc1c-68a235b89353" providerId="ADAL" clId="{3F503A18-2CAD-434B-8420-853A5186D5CF}" dt="2026-01-31T08:23:07.809" v="4963" actId="790"/>
          <ac:spMkLst>
            <pc:docMk/>
            <pc:sldMk cId="1253192541" sldId="1002"/>
            <ac:spMk id="2" creationId="{F1DD8D76-E834-CB17-6956-F04ED3A81992}"/>
          </ac:spMkLst>
        </pc:spChg>
        <pc:spChg chg="mod">
          <ac:chgData name="Szép Tekla" userId="3b7fe314-b6b2-4bb5-bc1c-68a235b89353" providerId="ADAL" clId="{3F503A18-2CAD-434B-8420-853A5186D5CF}" dt="2026-01-31T08:23:07.809" v="4963" actId="790"/>
          <ac:spMkLst>
            <pc:docMk/>
            <pc:sldMk cId="1253192541" sldId="1002"/>
            <ac:spMk id="6" creationId="{17DF8317-2263-7DB5-89CF-4FA364716896}"/>
          </ac:spMkLst>
        </pc:spChg>
        <pc:spChg chg="mod">
          <ac:chgData name="Szép Tekla" userId="3b7fe314-b6b2-4bb5-bc1c-68a235b89353" providerId="ADAL" clId="{3F503A18-2CAD-434B-8420-853A5186D5CF}" dt="2026-01-31T08:23:07.809" v="4963" actId="790"/>
          <ac:spMkLst>
            <pc:docMk/>
            <pc:sldMk cId="1253192541" sldId="1002"/>
            <ac:spMk id="7" creationId="{E66A683F-3D18-9FBE-7177-36F2D2D778C6}"/>
          </ac:spMkLst>
        </pc:spChg>
        <pc:graphicFrameChg chg="modGraphic">
          <ac:chgData name="Szép Tekla" userId="3b7fe314-b6b2-4bb5-bc1c-68a235b89353" providerId="ADAL" clId="{3F503A18-2CAD-434B-8420-853A5186D5CF}" dt="2026-01-31T08:23:07.809" v="4963" actId="790"/>
          <ac:graphicFrameMkLst>
            <pc:docMk/>
            <pc:sldMk cId="1253192541" sldId="1002"/>
            <ac:graphicFrameMk id="4" creationId="{49EB7FAF-4E7D-5812-503D-D7A9DEDE58D1}"/>
          </ac:graphicFrameMkLst>
        </pc:graphicFrameChg>
      </pc:sldChg>
      <pc:sldChg chg="addSp delSp modSp mod modClrScheme chgLayout">
        <pc:chgData name="Szép Tekla" userId="3b7fe314-b6b2-4bb5-bc1c-68a235b89353" providerId="ADAL" clId="{3F503A18-2CAD-434B-8420-853A5186D5CF}" dt="2026-01-08T16:28:39.343" v="1446" actId="700"/>
        <pc:sldMkLst>
          <pc:docMk/>
          <pc:sldMk cId="669297389" sldId="1004"/>
        </pc:sldMkLst>
        <pc:picChg chg="add">
          <ac:chgData name="Szép Tekla" userId="3b7fe314-b6b2-4bb5-bc1c-68a235b89353" providerId="ADAL" clId="{3F503A18-2CAD-434B-8420-853A5186D5CF}" dt="2026-01-08T16:27:31.269" v="1437" actId="22"/>
          <ac:picMkLst>
            <pc:docMk/>
            <pc:sldMk cId="669297389" sldId="1004"/>
            <ac:picMk id="8" creationId="{DE69E7CE-8559-FDDF-0059-F189DCE6D76A}"/>
          </ac:picMkLst>
        </pc:picChg>
      </pc:sldChg>
      <pc:sldChg chg="addSp modSp mod">
        <pc:chgData name="Szép Tekla" userId="3b7fe314-b6b2-4bb5-bc1c-68a235b89353" providerId="ADAL" clId="{3F503A18-2CAD-434B-8420-853A5186D5CF}" dt="2026-01-31T08:23:07.809" v="4963" actId="790"/>
        <pc:sldMkLst>
          <pc:docMk/>
          <pc:sldMk cId="3692521846" sldId="1006"/>
        </pc:sldMkLst>
        <pc:spChg chg="mod">
          <ac:chgData name="Szép Tekla" userId="3b7fe314-b6b2-4bb5-bc1c-68a235b89353" providerId="ADAL" clId="{3F503A18-2CAD-434B-8420-853A5186D5CF}" dt="2026-01-31T08:23:07.809" v="4963" actId="790"/>
          <ac:spMkLst>
            <pc:docMk/>
            <pc:sldMk cId="3692521846" sldId="1006"/>
            <ac:spMk id="2" creationId="{EC3DA74B-5CE4-FFD9-6ACC-9C099C28C6A1}"/>
          </ac:spMkLst>
        </pc:spChg>
        <pc:spChg chg="mod">
          <ac:chgData name="Szép Tekla" userId="3b7fe314-b6b2-4bb5-bc1c-68a235b89353" providerId="ADAL" clId="{3F503A18-2CAD-434B-8420-853A5186D5CF}" dt="2026-01-31T08:23:07.809" v="4963" actId="790"/>
          <ac:spMkLst>
            <pc:docMk/>
            <pc:sldMk cId="3692521846" sldId="1006"/>
            <ac:spMk id="3" creationId="{18B42CCD-1527-44E4-1656-AD1BC287BA16}"/>
          </ac:spMkLst>
        </pc:spChg>
        <pc:spChg chg="mod">
          <ac:chgData name="Szép Tekla" userId="3b7fe314-b6b2-4bb5-bc1c-68a235b89353" providerId="ADAL" clId="{3F503A18-2CAD-434B-8420-853A5186D5CF}" dt="2026-01-31T08:23:07.809" v="4963" actId="790"/>
          <ac:spMkLst>
            <pc:docMk/>
            <pc:sldMk cId="3692521846" sldId="1006"/>
            <ac:spMk id="4" creationId="{E3614969-5E92-DB81-60EE-4D4028EED2C2}"/>
          </ac:spMkLst>
        </pc:spChg>
        <pc:spChg chg="mod">
          <ac:chgData name="Szép Tekla" userId="3b7fe314-b6b2-4bb5-bc1c-68a235b89353" providerId="ADAL" clId="{3F503A18-2CAD-434B-8420-853A5186D5CF}" dt="2026-01-31T08:23:07.809" v="4963" actId="790"/>
          <ac:spMkLst>
            <pc:docMk/>
            <pc:sldMk cId="3692521846" sldId="1006"/>
            <ac:spMk id="6" creationId="{BD947EAF-F126-1B7D-8E94-AE7F55684110}"/>
          </ac:spMkLst>
        </pc:spChg>
        <pc:spChg chg="mod">
          <ac:chgData name="Szép Tekla" userId="3b7fe314-b6b2-4bb5-bc1c-68a235b89353" providerId="ADAL" clId="{3F503A18-2CAD-434B-8420-853A5186D5CF}" dt="2026-01-31T08:23:07.809" v="4963" actId="790"/>
          <ac:spMkLst>
            <pc:docMk/>
            <pc:sldMk cId="3692521846" sldId="1006"/>
            <ac:spMk id="7" creationId="{80B19554-5501-C4C8-0B15-800A5DC7F2D3}"/>
          </ac:spMkLst>
        </pc:spChg>
        <pc:spChg chg="mod">
          <ac:chgData name="Szép Tekla" userId="3b7fe314-b6b2-4bb5-bc1c-68a235b89353" providerId="ADAL" clId="{3F503A18-2CAD-434B-8420-853A5186D5CF}" dt="2026-01-31T08:23:07.809" v="4963" actId="790"/>
          <ac:spMkLst>
            <pc:docMk/>
            <pc:sldMk cId="3692521846" sldId="1006"/>
            <ac:spMk id="8" creationId="{232D414A-2B58-3D29-5E5A-A590DC5F0532}"/>
          </ac:spMkLst>
        </pc:spChg>
        <pc:spChg chg="mod">
          <ac:chgData name="Szép Tekla" userId="3b7fe314-b6b2-4bb5-bc1c-68a235b89353" providerId="ADAL" clId="{3F503A18-2CAD-434B-8420-853A5186D5CF}" dt="2026-01-31T08:23:07.809" v="4963" actId="790"/>
          <ac:spMkLst>
            <pc:docMk/>
            <pc:sldMk cId="3692521846" sldId="1006"/>
            <ac:spMk id="9" creationId="{A43FC9DB-D7D7-3497-780D-4D8A751A7015}"/>
          </ac:spMkLst>
        </pc:spChg>
        <pc:spChg chg="mod">
          <ac:chgData name="Szép Tekla" userId="3b7fe314-b6b2-4bb5-bc1c-68a235b89353" providerId="ADAL" clId="{3F503A18-2CAD-434B-8420-853A5186D5CF}" dt="2026-01-31T08:23:07.809" v="4963" actId="790"/>
          <ac:spMkLst>
            <pc:docMk/>
            <pc:sldMk cId="3692521846" sldId="1006"/>
            <ac:spMk id="10" creationId="{D7592020-B967-E19D-2FCB-B89CFC5FD9A1}"/>
          </ac:spMkLst>
        </pc:spChg>
        <pc:spChg chg="mod">
          <ac:chgData name="Szép Tekla" userId="3b7fe314-b6b2-4bb5-bc1c-68a235b89353" providerId="ADAL" clId="{3F503A18-2CAD-434B-8420-853A5186D5CF}" dt="2026-01-31T08:23:07.809" v="4963" actId="790"/>
          <ac:spMkLst>
            <pc:docMk/>
            <pc:sldMk cId="3692521846" sldId="1006"/>
            <ac:spMk id="12" creationId="{9843A139-F82B-C995-6FDE-D85D58D9BA62}"/>
          </ac:spMkLst>
        </pc:spChg>
        <pc:cxnChg chg="mod">
          <ac:chgData name="Szép Tekla" userId="3b7fe314-b6b2-4bb5-bc1c-68a235b89353" providerId="ADAL" clId="{3F503A18-2CAD-434B-8420-853A5186D5CF}" dt="2026-01-08T15:43:24.309" v="484"/>
          <ac:cxnSpMkLst>
            <pc:docMk/>
            <pc:sldMk cId="3692521846" sldId="1006"/>
            <ac:cxnSpMk id="14" creationId="{962C427E-3C9A-FFF4-B9BA-2DFFF2E6F50C}"/>
          </ac:cxnSpMkLst>
        </pc:cxnChg>
        <pc:cxnChg chg="mod">
          <ac:chgData name="Szép Tekla" userId="3b7fe314-b6b2-4bb5-bc1c-68a235b89353" providerId="ADAL" clId="{3F503A18-2CAD-434B-8420-853A5186D5CF}" dt="2026-01-08T15:43:41.862" v="486"/>
          <ac:cxnSpMkLst>
            <pc:docMk/>
            <pc:sldMk cId="3692521846" sldId="1006"/>
            <ac:cxnSpMk id="16" creationId="{3A2442A6-212F-D5DB-C6E6-58981A37BA60}"/>
          </ac:cxnSpMkLst>
        </pc:cxnChg>
        <pc:cxnChg chg="mod">
          <ac:chgData name="Szép Tekla" userId="3b7fe314-b6b2-4bb5-bc1c-68a235b89353" providerId="ADAL" clId="{3F503A18-2CAD-434B-8420-853A5186D5CF}" dt="2026-01-08T15:42:34.884" v="451"/>
          <ac:cxnSpMkLst>
            <pc:docMk/>
            <pc:sldMk cId="3692521846" sldId="1006"/>
            <ac:cxnSpMk id="18" creationId="{167DC5EE-6B1F-38EE-EE7F-CDDD715B5648}"/>
          </ac:cxnSpMkLst>
        </pc:cxnChg>
      </pc:sldChg>
      <pc:sldChg chg="modSp mod">
        <pc:chgData name="Szép Tekla" userId="3b7fe314-b6b2-4bb5-bc1c-68a235b89353" providerId="ADAL" clId="{3F503A18-2CAD-434B-8420-853A5186D5CF}" dt="2026-01-31T08:27:53.520" v="5045" actId="113"/>
        <pc:sldMkLst>
          <pc:docMk/>
          <pc:sldMk cId="2995846825" sldId="1007"/>
        </pc:sldMkLst>
        <pc:spChg chg="mod">
          <ac:chgData name="Szép Tekla" userId="3b7fe314-b6b2-4bb5-bc1c-68a235b89353" providerId="ADAL" clId="{3F503A18-2CAD-434B-8420-853A5186D5CF}" dt="2026-01-31T08:23:07.809" v="4963" actId="790"/>
          <ac:spMkLst>
            <pc:docMk/>
            <pc:sldMk cId="2995846825" sldId="1007"/>
            <ac:spMk id="2" creationId="{461D45C9-9DB7-0B1A-0C22-3491FB1CCB37}"/>
          </ac:spMkLst>
        </pc:spChg>
        <pc:spChg chg="mod">
          <ac:chgData name="Szép Tekla" userId="3b7fe314-b6b2-4bb5-bc1c-68a235b89353" providerId="ADAL" clId="{3F503A18-2CAD-434B-8420-853A5186D5CF}" dt="2026-01-31T08:27:53.520" v="5045" actId="113"/>
          <ac:spMkLst>
            <pc:docMk/>
            <pc:sldMk cId="2995846825" sldId="1007"/>
            <ac:spMk id="3" creationId="{3CBD0596-44FC-DE4F-619B-006D61B2EA16}"/>
          </ac:spMkLst>
        </pc:spChg>
      </pc:sldChg>
      <pc:sldChg chg="modSp mod">
        <pc:chgData name="Szép Tekla" userId="3b7fe314-b6b2-4bb5-bc1c-68a235b89353" providerId="ADAL" clId="{3F503A18-2CAD-434B-8420-853A5186D5CF}" dt="2026-01-31T08:51:37.793" v="5369" actId="113"/>
        <pc:sldMkLst>
          <pc:docMk/>
          <pc:sldMk cId="2965844222" sldId="1008"/>
        </pc:sldMkLst>
        <pc:spChg chg="mod">
          <ac:chgData name="Szép Tekla" userId="3b7fe314-b6b2-4bb5-bc1c-68a235b89353" providerId="ADAL" clId="{3F503A18-2CAD-434B-8420-853A5186D5CF}" dt="2026-01-31T08:23:07.809" v="4963" actId="790"/>
          <ac:spMkLst>
            <pc:docMk/>
            <pc:sldMk cId="2965844222" sldId="1008"/>
            <ac:spMk id="2" creationId="{369F78D2-3FEC-856F-FB4C-CC21E07F7B74}"/>
          </ac:spMkLst>
        </pc:spChg>
        <pc:spChg chg="mod">
          <ac:chgData name="Szép Tekla" userId="3b7fe314-b6b2-4bb5-bc1c-68a235b89353" providerId="ADAL" clId="{3F503A18-2CAD-434B-8420-853A5186D5CF}" dt="2026-01-31T08:51:37.793" v="5369" actId="113"/>
          <ac:spMkLst>
            <pc:docMk/>
            <pc:sldMk cId="2965844222" sldId="1008"/>
            <ac:spMk id="3" creationId="{E0F2F43B-62C4-1B27-F3B3-2B40EB9F50D0}"/>
          </ac:spMkLst>
        </pc:spChg>
      </pc:sldChg>
      <pc:sldChg chg="modSp mod">
        <pc:chgData name="Szép Tekla" userId="3b7fe314-b6b2-4bb5-bc1c-68a235b89353" providerId="ADAL" clId="{3F503A18-2CAD-434B-8420-853A5186D5CF}" dt="2026-01-31T08:26:15.141" v="5036" actId="113"/>
        <pc:sldMkLst>
          <pc:docMk/>
          <pc:sldMk cId="509031662" sldId="1009"/>
        </pc:sldMkLst>
        <pc:spChg chg="mod">
          <ac:chgData name="Szép Tekla" userId="3b7fe314-b6b2-4bb5-bc1c-68a235b89353" providerId="ADAL" clId="{3F503A18-2CAD-434B-8420-853A5186D5CF}" dt="2026-01-31T08:23:07.809" v="4963" actId="790"/>
          <ac:spMkLst>
            <pc:docMk/>
            <pc:sldMk cId="509031662" sldId="1009"/>
            <ac:spMk id="2" creationId="{01981B46-F5DB-5C33-7537-2B39B2FBCF98}"/>
          </ac:spMkLst>
        </pc:spChg>
        <pc:spChg chg="mod">
          <ac:chgData name="Szép Tekla" userId="3b7fe314-b6b2-4bb5-bc1c-68a235b89353" providerId="ADAL" clId="{3F503A18-2CAD-434B-8420-853A5186D5CF}" dt="2026-01-31T08:26:15.141" v="5036" actId="113"/>
          <ac:spMkLst>
            <pc:docMk/>
            <pc:sldMk cId="509031662" sldId="1009"/>
            <ac:spMk id="3" creationId="{744CE90B-D3A5-2F46-0B30-00E16D603558}"/>
          </ac:spMkLst>
        </pc:spChg>
      </pc:sldChg>
      <pc:sldChg chg="delSp modSp mod">
        <pc:chgData name="Szép Tekla" userId="3b7fe314-b6b2-4bb5-bc1c-68a235b89353" providerId="ADAL" clId="{3F503A18-2CAD-434B-8420-853A5186D5CF}" dt="2026-01-31T08:23:07.809" v="4963" actId="790"/>
        <pc:sldMkLst>
          <pc:docMk/>
          <pc:sldMk cId="690729005" sldId="1010"/>
        </pc:sldMkLst>
        <pc:spChg chg="mod">
          <ac:chgData name="Szép Tekla" userId="3b7fe314-b6b2-4bb5-bc1c-68a235b89353" providerId="ADAL" clId="{3F503A18-2CAD-434B-8420-853A5186D5CF}" dt="2026-01-31T08:23:07.809" v="4963" actId="790"/>
          <ac:spMkLst>
            <pc:docMk/>
            <pc:sldMk cId="690729005" sldId="1010"/>
            <ac:spMk id="2" creationId="{3D9EEC10-C550-ACE1-1369-73B5068BE099}"/>
          </ac:spMkLst>
        </pc:spChg>
        <pc:spChg chg="mod">
          <ac:chgData name="Szép Tekla" userId="3b7fe314-b6b2-4bb5-bc1c-68a235b89353" providerId="ADAL" clId="{3F503A18-2CAD-434B-8420-853A5186D5CF}" dt="2026-01-31T08:23:07.809" v="4963" actId="790"/>
          <ac:spMkLst>
            <pc:docMk/>
            <pc:sldMk cId="690729005" sldId="1010"/>
            <ac:spMk id="5" creationId="{D529EB1E-7C49-B02F-1BC0-AC545541DE9E}"/>
          </ac:spMkLst>
        </pc:spChg>
      </pc:sldChg>
      <pc:sldChg chg="modSp add mod">
        <pc:chgData name="Szép Tekla" userId="3b7fe314-b6b2-4bb5-bc1c-68a235b89353" providerId="ADAL" clId="{3F503A18-2CAD-434B-8420-853A5186D5CF}" dt="2026-01-31T08:23:07.809" v="4963" actId="790"/>
        <pc:sldMkLst>
          <pc:docMk/>
          <pc:sldMk cId="4195048344" sldId="1011"/>
        </pc:sldMkLst>
        <pc:spChg chg="mod">
          <ac:chgData name="Szép Tekla" userId="3b7fe314-b6b2-4bb5-bc1c-68a235b89353" providerId="ADAL" clId="{3F503A18-2CAD-434B-8420-853A5186D5CF}" dt="2026-01-31T08:23:07.809" v="4963" actId="790"/>
          <ac:spMkLst>
            <pc:docMk/>
            <pc:sldMk cId="4195048344" sldId="1011"/>
            <ac:spMk id="3" creationId="{ADFB1265-1D5E-0D63-F203-697C9AF0DFE6}"/>
          </ac:spMkLst>
        </pc:spChg>
        <pc:spChg chg="mod">
          <ac:chgData name="Szép Tekla" userId="3b7fe314-b6b2-4bb5-bc1c-68a235b89353" providerId="ADAL" clId="{3F503A18-2CAD-434B-8420-853A5186D5CF}" dt="2026-01-31T08:23:07.809" v="4963" actId="790"/>
          <ac:spMkLst>
            <pc:docMk/>
            <pc:sldMk cId="4195048344" sldId="1011"/>
            <ac:spMk id="4" creationId="{D7935CB1-36CF-DC68-F1F6-6F3B01A82534}"/>
          </ac:spMkLst>
        </pc:spChg>
        <pc:spChg chg="mod">
          <ac:chgData name="Szép Tekla" userId="3b7fe314-b6b2-4bb5-bc1c-68a235b89353" providerId="ADAL" clId="{3F503A18-2CAD-434B-8420-853A5186D5CF}" dt="2026-01-31T08:23:07.809" v="4963" actId="790"/>
          <ac:spMkLst>
            <pc:docMk/>
            <pc:sldMk cId="4195048344" sldId="1011"/>
            <ac:spMk id="5" creationId="{5D83052A-EB25-9B20-5442-B9B2EDFD7818}"/>
          </ac:spMkLst>
        </pc:spChg>
      </pc:sldChg>
      <pc:sldChg chg="delSp modSp add mod">
        <pc:chgData name="Szép Tekla" userId="3b7fe314-b6b2-4bb5-bc1c-68a235b89353" providerId="ADAL" clId="{3F503A18-2CAD-434B-8420-853A5186D5CF}" dt="2026-01-31T08:48:42.144" v="5363" actId="255"/>
        <pc:sldMkLst>
          <pc:docMk/>
          <pc:sldMk cId="1895242375" sldId="1012"/>
        </pc:sldMkLst>
        <pc:spChg chg="mod">
          <ac:chgData name="Szép Tekla" userId="3b7fe314-b6b2-4bb5-bc1c-68a235b89353" providerId="ADAL" clId="{3F503A18-2CAD-434B-8420-853A5186D5CF}" dt="2026-01-31T08:23:07.809" v="4963" actId="790"/>
          <ac:spMkLst>
            <pc:docMk/>
            <pc:sldMk cId="1895242375" sldId="1012"/>
            <ac:spMk id="2" creationId="{8A054E02-328C-A26D-BAD3-D6023E3C9F98}"/>
          </ac:spMkLst>
        </pc:spChg>
        <pc:spChg chg="mod">
          <ac:chgData name="Szép Tekla" userId="3b7fe314-b6b2-4bb5-bc1c-68a235b89353" providerId="ADAL" clId="{3F503A18-2CAD-434B-8420-853A5186D5CF}" dt="2026-01-31T08:48:42.144" v="5363" actId="255"/>
          <ac:spMkLst>
            <pc:docMk/>
            <pc:sldMk cId="1895242375" sldId="1012"/>
            <ac:spMk id="3" creationId="{6B0AE6F7-46FB-C9E1-B2DE-EFC841AF9623}"/>
          </ac:spMkLst>
        </pc:spChg>
      </pc:sldChg>
      <pc:sldChg chg="addSp delSp modSp add mod">
        <pc:chgData name="Szép Tekla" userId="3b7fe314-b6b2-4bb5-bc1c-68a235b89353" providerId="ADAL" clId="{3F503A18-2CAD-434B-8420-853A5186D5CF}" dt="2026-01-31T08:23:07.809" v="4963" actId="790"/>
        <pc:sldMkLst>
          <pc:docMk/>
          <pc:sldMk cId="1261071615" sldId="1013"/>
        </pc:sldMkLst>
        <pc:spChg chg="mod">
          <ac:chgData name="Szép Tekla" userId="3b7fe314-b6b2-4bb5-bc1c-68a235b89353" providerId="ADAL" clId="{3F503A18-2CAD-434B-8420-853A5186D5CF}" dt="2026-01-31T08:23:07.809" v="4963" actId="790"/>
          <ac:spMkLst>
            <pc:docMk/>
            <pc:sldMk cId="1261071615" sldId="1013"/>
            <ac:spMk id="2" creationId="{458889DC-37D9-FF7D-AACA-1094EF1334C3}"/>
          </ac:spMkLst>
        </pc:spChg>
        <pc:picChg chg="mod">
          <ac:chgData name="Szép Tekla" userId="3b7fe314-b6b2-4bb5-bc1c-68a235b89353" providerId="ADAL" clId="{3F503A18-2CAD-434B-8420-853A5186D5CF}" dt="2026-01-08T16:18:01.612" v="1356" actId="14100"/>
          <ac:picMkLst>
            <pc:docMk/>
            <pc:sldMk cId="1261071615" sldId="1013"/>
            <ac:picMk id="5" creationId="{E5B73678-2774-88DC-E4DA-B21213101BC0}"/>
          </ac:picMkLst>
        </pc:picChg>
      </pc:sldChg>
      <pc:sldChg chg="addSp delSp modSp new mod chgLayout">
        <pc:chgData name="Szép Tekla" userId="3b7fe314-b6b2-4bb5-bc1c-68a235b89353" providerId="ADAL" clId="{3F503A18-2CAD-434B-8420-853A5186D5CF}" dt="2026-01-31T08:23:07.809" v="4963" actId="790"/>
        <pc:sldMkLst>
          <pc:docMk/>
          <pc:sldMk cId="1393573183" sldId="1014"/>
        </pc:sldMkLst>
        <pc:spChg chg="add mod ord">
          <ac:chgData name="Szép Tekla" userId="3b7fe314-b6b2-4bb5-bc1c-68a235b89353" providerId="ADAL" clId="{3F503A18-2CAD-434B-8420-853A5186D5CF}" dt="2026-01-31T08:23:07.809" v="4963" actId="790"/>
          <ac:spMkLst>
            <pc:docMk/>
            <pc:sldMk cId="1393573183" sldId="1014"/>
            <ac:spMk id="2" creationId="{B974F0FC-BFED-370F-B5D3-4940206083BB}"/>
          </ac:spMkLst>
        </pc:spChg>
        <pc:spChg chg="mod ord">
          <ac:chgData name="Szép Tekla" userId="3b7fe314-b6b2-4bb5-bc1c-68a235b89353" providerId="ADAL" clId="{3F503A18-2CAD-434B-8420-853A5186D5CF}" dt="2026-01-31T08:23:07.809" v="4963" actId="790"/>
          <ac:spMkLst>
            <pc:docMk/>
            <pc:sldMk cId="1393573183" sldId="1014"/>
            <ac:spMk id="3" creationId="{D6A2CA16-DB26-3B7C-B5E2-DD95628C2374}"/>
          </ac:spMkLst>
        </pc:spChg>
      </pc:sldChg>
      <pc:sldChg chg="addSp delSp modSp new mod modClrScheme chgLayout">
        <pc:chgData name="Szép Tekla" userId="3b7fe314-b6b2-4bb5-bc1c-68a235b89353" providerId="ADAL" clId="{3F503A18-2CAD-434B-8420-853A5186D5CF}" dt="2026-01-08T16:29:54.738" v="1476" actId="1037"/>
        <pc:sldMkLst>
          <pc:docMk/>
          <pc:sldMk cId="1948289835" sldId="1015"/>
        </pc:sldMkLst>
        <pc:picChg chg="add mod">
          <ac:chgData name="Szép Tekla" userId="3b7fe314-b6b2-4bb5-bc1c-68a235b89353" providerId="ADAL" clId="{3F503A18-2CAD-434B-8420-853A5186D5CF}" dt="2026-01-08T16:29:26.806" v="1473" actId="1076"/>
          <ac:picMkLst>
            <pc:docMk/>
            <pc:sldMk cId="1948289835" sldId="1015"/>
            <ac:picMk id="5" creationId="{8AD0A338-39A9-4B1E-676A-669909458100}"/>
          </ac:picMkLst>
        </pc:picChg>
        <pc:picChg chg="add mod modCrop">
          <ac:chgData name="Szép Tekla" userId="3b7fe314-b6b2-4bb5-bc1c-68a235b89353" providerId="ADAL" clId="{3F503A18-2CAD-434B-8420-853A5186D5CF}" dt="2026-01-08T16:29:54.738" v="1476" actId="1037"/>
          <ac:picMkLst>
            <pc:docMk/>
            <pc:sldMk cId="1948289835" sldId="1015"/>
            <ac:picMk id="7" creationId="{AE36E517-A67C-0304-0CE1-F1F027277A2E}"/>
          </ac:picMkLst>
        </pc:picChg>
      </pc:sldChg>
      <pc:sldChg chg="addSp delSp modSp new mod">
        <pc:chgData name="Szép Tekla" userId="3b7fe314-b6b2-4bb5-bc1c-68a235b89353" providerId="ADAL" clId="{3F503A18-2CAD-434B-8420-853A5186D5CF}" dt="2026-01-31T08:23:07.809" v="4963" actId="790"/>
        <pc:sldMkLst>
          <pc:docMk/>
          <pc:sldMk cId="2144432341" sldId="1016"/>
        </pc:sldMkLst>
        <pc:spChg chg="mod">
          <ac:chgData name="Szép Tekla" userId="3b7fe314-b6b2-4bb5-bc1c-68a235b89353" providerId="ADAL" clId="{3F503A18-2CAD-434B-8420-853A5186D5CF}" dt="2026-01-31T08:23:07.809" v="4963" actId="790"/>
          <ac:spMkLst>
            <pc:docMk/>
            <pc:sldMk cId="2144432341" sldId="1016"/>
            <ac:spMk id="2" creationId="{0149A4C6-6D26-7CB0-C69E-08F4E484A05D}"/>
          </ac:spMkLst>
        </pc:spChg>
        <pc:spChg chg="add mod">
          <ac:chgData name="Szép Tekla" userId="3b7fe314-b6b2-4bb5-bc1c-68a235b89353" providerId="ADAL" clId="{3F503A18-2CAD-434B-8420-853A5186D5CF}" dt="2026-01-31T08:23:07.809" v="4963" actId="790"/>
          <ac:spMkLst>
            <pc:docMk/>
            <pc:sldMk cId="2144432341" sldId="1016"/>
            <ac:spMk id="7" creationId="{EDE00751-3278-F0EA-AE11-748D8B2BF4F8}"/>
          </ac:spMkLst>
        </pc:spChg>
        <pc:spChg chg="add mod">
          <ac:chgData name="Szép Tekla" userId="3b7fe314-b6b2-4bb5-bc1c-68a235b89353" providerId="ADAL" clId="{3F503A18-2CAD-434B-8420-853A5186D5CF}" dt="2026-01-31T08:23:07.809" v="4963" actId="790"/>
          <ac:spMkLst>
            <pc:docMk/>
            <pc:sldMk cId="2144432341" sldId="1016"/>
            <ac:spMk id="8" creationId="{5395D93D-C267-A06B-EF53-A308C3F49789}"/>
          </ac:spMkLst>
        </pc:spChg>
        <pc:spChg chg="add mod">
          <ac:chgData name="Szép Tekla" userId="3b7fe314-b6b2-4bb5-bc1c-68a235b89353" providerId="ADAL" clId="{3F503A18-2CAD-434B-8420-853A5186D5CF}" dt="2026-01-31T08:23:07.809" v="4963" actId="790"/>
          <ac:spMkLst>
            <pc:docMk/>
            <pc:sldMk cId="2144432341" sldId="1016"/>
            <ac:spMk id="9" creationId="{CA86EC4C-9CD3-24D4-6233-48C7B07E1265}"/>
          </ac:spMkLst>
        </pc:spChg>
        <pc:picChg chg="add mod modCrop">
          <ac:chgData name="Szép Tekla" userId="3b7fe314-b6b2-4bb5-bc1c-68a235b89353" providerId="ADAL" clId="{3F503A18-2CAD-434B-8420-853A5186D5CF}" dt="2026-01-27T09:49:41.288" v="3699" actId="732"/>
          <ac:picMkLst>
            <pc:docMk/>
            <pc:sldMk cId="2144432341" sldId="1016"/>
            <ac:picMk id="5" creationId="{0D4CCA43-E8D8-90A4-3756-FA98076362EC}"/>
          </ac:picMkLst>
        </pc:picChg>
      </pc:sldChg>
      <pc:sldChg chg="modSp add mod">
        <pc:chgData name="Szép Tekla" userId="3b7fe314-b6b2-4bb5-bc1c-68a235b89353" providerId="ADAL" clId="{3F503A18-2CAD-434B-8420-853A5186D5CF}" dt="2026-01-31T08:23:07.809" v="4963" actId="790"/>
        <pc:sldMkLst>
          <pc:docMk/>
          <pc:sldMk cId="853867515" sldId="1017"/>
        </pc:sldMkLst>
        <pc:spChg chg="mod">
          <ac:chgData name="Szép Tekla" userId="3b7fe314-b6b2-4bb5-bc1c-68a235b89353" providerId="ADAL" clId="{3F503A18-2CAD-434B-8420-853A5186D5CF}" dt="2026-01-31T08:23:07.809" v="4963" actId="790"/>
          <ac:spMkLst>
            <pc:docMk/>
            <pc:sldMk cId="853867515" sldId="1017"/>
            <ac:spMk id="2" creationId="{A39FF7F5-C2B2-8E44-2DA6-E654A97D0E21}"/>
          </ac:spMkLst>
        </pc:spChg>
        <pc:spChg chg="mod">
          <ac:chgData name="Szép Tekla" userId="3b7fe314-b6b2-4bb5-bc1c-68a235b89353" providerId="ADAL" clId="{3F503A18-2CAD-434B-8420-853A5186D5CF}" dt="2026-01-31T08:23:07.809" v="4963" actId="790"/>
          <ac:spMkLst>
            <pc:docMk/>
            <pc:sldMk cId="853867515" sldId="1017"/>
            <ac:spMk id="3" creationId="{C71606B9-7A9D-E846-43C1-2D6CC1CDCD59}"/>
          </ac:spMkLst>
        </pc:spChg>
      </pc:sldChg>
      <pc:sldChg chg="addSp delSp modSp new mod modClrScheme chgLayout">
        <pc:chgData name="Szép Tekla" userId="3b7fe314-b6b2-4bb5-bc1c-68a235b89353" providerId="ADAL" clId="{3F503A18-2CAD-434B-8420-853A5186D5CF}" dt="2026-01-31T08:37:37.245" v="5133" actId="14100"/>
        <pc:sldMkLst>
          <pc:docMk/>
          <pc:sldMk cId="245241783" sldId="1018"/>
        </pc:sldMkLst>
        <pc:spChg chg="add mod">
          <ac:chgData name="Szép Tekla" userId="3b7fe314-b6b2-4bb5-bc1c-68a235b89353" providerId="ADAL" clId="{3F503A18-2CAD-434B-8420-853A5186D5CF}" dt="2026-01-29T08:41:39.569" v="4368" actId="790"/>
          <ac:spMkLst>
            <pc:docMk/>
            <pc:sldMk cId="245241783" sldId="1018"/>
            <ac:spMk id="6" creationId="{8D50C53D-5B75-1E49-04DC-5CCD87D76587}"/>
          </ac:spMkLst>
        </pc:spChg>
        <pc:spChg chg="add mod">
          <ac:chgData name="Szép Tekla" userId="3b7fe314-b6b2-4bb5-bc1c-68a235b89353" providerId="ADAL" clId="{3F503A18-2CAD-434B-8420-853A5186D5CF}" dt="2026-01-31T08:23:07.809" v="4963" actId="790"/>
          <ac:spMkLst>
            <pc:docMk/>
            <pc:sldMk cId="245241783" sldId="1018"/>
            <ac:spMk id="7" creationId="{A0B328EA-094C-97AE-BC52-CCCFB0C00611}"/>
          </ac:spMkLst>
        </pc:spChg>
        <pc:spChg chg="add mod">
          <ac:chgData name="Szép Tekla" userId="3b7fe314-b6b2-4bb5-bc1c-68a235b89353" providerId="ADAL" clId="{3F503A18-2CAD-434B-8420-853A5186D5CF}" dt="2026-01-31T08:23:07.809" v="4963" actId="790"/>
          <ac:spMkLst>
            <pc:docMk/>
            <pc:sldMk cId="245241783" sldId="1018"/>
            <ac:spMk id="8" creationId="{B66AF73F-D895-88E0-6B9D-4A1A12BD339A}"/>
          </ac:spMkLst>
        </pc:spChg>
        <pc:spChg chg="add mod">
          <ac:chgData name="Szép Tekla" userId="3b7fe314-b6b2-4bb5-bc1c-68a235b89353" providerId="ADAL" clId="{3F503A18-2CAD-434B-8420-853A5186D5CF}" dt="2026-01-31T08:23:07.809" v="4963" actId="790"/>
          <ac:spMkLst>
            <pc:docMk/>
            <pc:sldMk cId="245241783" sldId="1018"/>
            <ac:spMk id="9" creationId="{31AFF11B-8292-AABC-ABC1-9A55AF9F6BE3}"/>
          </ac:spMkLst>
        </pc:spChg>
        <pc:spChg chg="add mod">
          <ac:chgData name="Szép Tekla" userId="3b7fe314-b6b2-4bb5-bc1c-68a235b89353" providerId="ADAL" clId="{3F503A18-2CAD-434B-8420-853A5186D5CF}" dt="2026-01-29T08:41:39.569" v="4368" actId="790"/>
          <ac:spMkLst>
            <pc:docMk/>
            <pc:sldMk cId="245241783" sldId="1018"/>
            <ac:spMk id="10" creationId="{BB1FD459-B1AE-C6A8-B2D6-4646A5E3BF85}"/>
          </ac:spMkLst>
        </pc:spChg>
        <pc:spChg chg="add mod">
          <ac:chgData name="Szép Tekla" userId="3b7fe314-b6b2-4bb5-bc1c-68a235b89353" providerId="ADAL" clId="{3F503A18-2CAD-434B-8420-853A5186D5CF}" dt="2026-01-31T08:23:07.809" v="4963" actId="790"/>
          <ac:spMkLst>
            <pc:docMk/>
            <pc:sldMk cId="245241783" sldId="1018"/>
            <ac:spMk id="11" creationId="{64E1C081-CA51-3C0D-4ADC-10FFD9B45C24}"/>
          </ac:spMkLst>
        </pc:spChg>
        <pc:spChg chg="add mod">
          <ac:chgData name="Szép Tekla" userId="3b7fe314-b6b2-4bb5-bc1c-68a235b89353" providerId="ADAL" clId="{3F503A18-2CAD-434B-8420-853A5186D5CF}" dt="2026-01-31T08:23:07.809" v="4963" actId="790"/>
          <ac:spMkLst>
            <pc:docMk/>
            <pc:sldMk cId="245241783" sldId="1018"/>
            <ac:spMk id="13" creationId="{F7506D7E-0034-BD5F-2033-9650289F72EB}"/>
          </ac:spMkLst>
        </pc:spChg>
        <pc:spChg chg="add mod">
          <ac:chgData name="Szép Tekla" userId="3b7fe314-b6b2-4bb5-bc1c-68a235b89353" providerId="ADAL" clId="{3F503A18-2CAD-434B-8420-853A5186D5CF}" dt="2026-01-31T08:23:07.809" v="4963" actId="790"/>
          <ac:spMkLst>
            <pc:docMk/>
            <pc:sldMk cId="245241783" sldId="1018"/>
            <ac:spMk id="14" creationId="{0E8F8913-1EE4-0559-BF9B-0320EAE81A6F}"/>
          </ac:spMkLst>
        </pc:spChg>
        <pc:spChg chg="add mod">
          <ac:chgData name="Szép Tekla" userId="3b7fe314-b6b2-4bb5-bc1c-68a235b89353" providerId="ADAL" clId="{3F503A18-2CAD-434B-8420-853A5186D5CF}" dt="2026-01-31T08:23:07.809" v="4963" actId="790"/>
          <ac:spMkLst>
            <pc:docMk/>
            <pc:sldMk cId="245241783" sldId="1018"/>
            <ac:spMk id="15" creationId="{9691A36E-57B3-E4C3-83F2-08EAC1D83EA4}"/>
          </ac:spMkLst>
        </pc:spChg>
        <pc:spChg chg="add mod">
          <ac:chgData name="Szép Tekla" userId="3b7fe314-b6b2-4bb5-bc1c-68a235b89353" providerId="ADAL" clId="{3F503A18-2CAD-434B-8420-853A5186D5CF}" dt="2026-01-31T08:23:07.809" v="4963" actId="790"/>
          <ac:spMkLst>
            <pc:docMk/>
            <pc:sldMk cId="245241783" sldId="1018"/>
            <ac:spMk id="16" creationId="{62EC7A25-2F82-8004-7C8F-37BE6D97D82E}"/>
          </ac:spMkLst>
        </pc:spChg>
        <pc:spChg chg="add mod">
          <ac:chgData name="Szép Tekla" userId="3b7fe314-b6b2-4bb5-bc1c-68a235b89353" providerId="ADAL" clId="{3F503A18-2CAD-434B-8420-853A5186D5CF}" dt="2026-01-31T08:23:07.809" v="4963" actId="790"/>
          <ac:spMkLst>
            <pc:docMk/>
            <pc:sldMk cId="245241783" sldId="1018"/>
            <ac:spMk id="19" creationId="{2B01B6AC-482A-79C8-E9E0-48880BF31151}"/>
          </ac:spMkLst>
        </pc:spChg>
        <pc:spChg chg="add mod">
          <ac:chgData name="Szép Tekla" userId="3b7fe314-b6b2-4bb5-bc1c-68a235b89353" providerId="ADAL" clId="{3F503A18-2CAD-434B-8420-853A5186D5CF}" dt="2026-01-31T08:23:07.809" v="4963" actId="790"/>
          <ac:spMkLst>
            <pc:docMk/>
            <pc:sldMk cId="245241783" sldId="1018"/>
            <ac:spMk id="20" creationId="{6325379A-258C-C043-71BA-05C83E6F8189}"/>
          </ac:spMkLst>
        </pc:spChg>
        <pc:spChg chg="add mod">
          <ac:chgData name="Szép Tekla" userId="3b7fe314-b6b2-4bb5-bc1c-68a235b89353" providerId="ADAL" clId="{3F503A18-2CAD-434B-8420-853A5186D5CF}" dt="2026-01-31T08:37:37.245" v="5133" actId="14100"/>
          <ac:spMkLst>
            <pc:docMk/>
            <pc:sldMk cId="245241783" sldId="1018"/>
            <ac:spMk id="24" creationId="{908E8846-8222-1169-C654-E4A42D8CB04B}"/>
          </ac:spMkLst>
        </pc:spChg>
        <pc:picChg chg="add mod modCrop">
          <ac:chgData name="Szép Tekla" userId="3b7fe314-b6b2-4bb5-bc1c-68a235b89353" providerId="ADAL" clId="{3F503A18-2CAD-434B-8420-853A5186D5CF}" dt="2026-01-26T17:49:20.025" v="3244" actId="1076"/>
          <ac:picMkLst>
            <pc:docMk/>
            <pc:sldMk cId="245241783" sldId="1018"/>
            <ac:picMk id="5" creationId="{FF092C4B-843C-6815-480F-CFB4420F2116}"/>
          </ac:picMkLst>
        </pc:picChg>
        <pc:picChg chg="add mod modCrop">
          <ac:chgData name="Szép Tekla" userId="3b7fe314-b6b2-4bb5-bc1c-68a235b89353" providerId="ADAL" clId="{3F503A18-2CAD-434B-8420-853A5186D5CF}" dt="2026-01-26T17:49:27.109" v="3246" actId="1076"/>
          <ac:picMkLst>
            <pc:docMk/>
            <pc:sldMk cId="245241783" sldId="1018"/>
            <ac:picMk id="12" creationId="{1148F16F-5C87-F20F-75CB-B69FDE673431}"/>
          </ac:picMkLst>
        </pc:picChg>
        <pc:cxnChg chg="add mod">
          <ac:chgData name="Szép Tekla" userId="3b7fe314-b6b2-4bb5-bc1c-68a235b89353" providerId="ADAL" clId="{3F503A18-2CAD-434B-8420-853A5186D5CF}" dt="2026-01-26T17:52:20.147" v="3430" actId="1582"/>
          <ac:cxnSpMkLst>
            <pc:docMk/>
            <pc:sldMk cId="245241783" sldId="1018"/>
            <ac:cxnSpMk id="18" creationId="{DC4E9336-705E-B2DB-80ED-1C3C8EDEF16F}"/>
          </ac:cxnSpMkLst>
        </pc:cxnChg>
        <pc:cxnChg chg="add mod">
          <ac:chgData name="Szép Tekla" userId="3b7fe314-b6b2-4bb5-bc1c-68a235b89353" providerId="ADAL" clId="{3F503A18-2CAD-434B-8420-853A5186D5CF}" dt="2026-01-26T17:53:21.223" v="3476" actId="1582"/>
          <ac:cxnSpMkLst>
            <pc:docMk/>
            <pc:sldMk cId="245241783" sldId="1018"/>
            <ac:cxnSpMk id="22" creationId="{F5AC915C-52C8-C7F0-6341-5CA115A37149}"/>
          </ac:cxnSpMkLst>
        </pc:cxnChg>
        <pc:cxnChg chg="add mod">
          <ac:chgData name="Szép Tekla" userId="3b7fe314-b6b2-4bb5-bc1c-68a235b89353" providerId="ADAL" clId="{3F503A18-2CAD-434B-8420-853A5186D5CF}" dt="2026-01-26T17:53:36.239" v="3555" actId="1035"/>
          <ac:cxnSpMkLst>
            <pc:docMk/>
            <pc:sldMk cId="245241783" sldId="1018"/>
            <ac:cxnSpMk id="23" creationId="{0F873F3B-826F-170B-6D95-6B3128EE2B68}"/>
          </ac:cxnSpMkLst>
        </pc:cxnChg>
      </pc:sldChg>
      <pc:sldChg chg="addSp modSp add mod">
        <pc:chgData name="Szép Tekla" userId="3b7fe314-b6b2-4bb5-bc1c-68a235b89353" providerId="ADAL" clId="{3F503A18-2CAD-434B-8420-853A5186D5CF}" dt="2026-01-31T08:34:24.139" v="5082" actId="1076"/>
        <pc:sldMkLst>
          <pc:docMk/>
          <pc:sldMk cId="2973249916" sldId="1023"/>
        </pc:sldMkLst>
        <pc:spChg chg="mod">
          <ac:chgData name="Szép Tekla" userId="3b7fe314-b6b2-4bb5-bc1c-68a235b89353" providerId="ADAL" clId="{3F503A18-2CAD-434B-8420-853A5186D5CF}" dt="2026-01-31T08:23:07.809" v="4963" actId="790"/>
          <ac:spMkLst>
            <pc:docMk/>
            <pc:sldMk cId="2973249916" sldId="1023"/>
            <ac:spMk id="2" creationId="{8C3B4EBE-03B1-0383-5BAE-C5EAE1C95D36}"/>
          </ac:spMkLst>
        </pc:spChg>
        <pc:spChg chg="add mod">
          <ac:chgData name="Szép Tekla" userId="3b7fe314-b6b2-4bb5-bc1c-68a235b89353" providerId="ADAL" clId="{3F503A18-2CAD-434B-8420-853A5186D5CF}" dt="2026-01-31T08:34:24.139" v="5082" actId="1076"/>
          <ac:spMkLst>
            <pc:docMk/>
            <pc:sldMk cId="2973249916" sldId="1023"/>
            <ac:spMk id="3" creationId="{92F9AB83-3A53-DD66-0B5D-D2B806DFF1D4}"/>
          </ac:spMkLst>
        </pc:spChg>
      </pc:sldChg>
      <pc:sldChg chg="addSp modSp add mod">
        <pc:chgData name="Szép Tekla" userId="3b7fe314-b6b2-4bb5-bc1c-68a235b89353" providerId="ADAL" clId="{3F503A18-2CAD-434B-8420-853A5186D5CF}" dt="2026-01-31T08:23:07.809" v="4963" actId="790"/>
        <pc:sldMkLst>
          <pc:docMk/>
          <pc:sldMk cId="1609371028" sldId="1031"/>
        </pc:sldMkLst>
        <pc:spChg chg="mod">
          <ac:chgData name="Szép Tekla" userId="3b7fe314-b6b2-4bb5-bc1c-68a235b89353" providerId="ADAL" clId="{3F503A18-2CAD-434B-8420-853A5186D5CF}" dt="2026-01-31T08:23:07.809" v="4963" actId="790"/>
          <ac:spMkLst>
            <pc:docMk/>
            <pc:sldMk cId="1609371028" sldId="1031"/>
            <ac:spMk id="2" creationId="{25EF16D5-390D-65A9-65E2-EFD7D77EFDAD}"/>
          </ac:spMkLst>
        </pc:spChg>
        <pc:spChg chg="mod">
          <ac:chgData name="Szép Tekla" userId="3b7fe314-b6b2-4bb5-bc1c-68a235b89353" providerId="ADAL" clId="{3F503A18-2CAD-434B-8420-853A5186D5CF}" dt="2026-01-31T08:23:07.809" v="4963" actId="790"/>
          <ac:spMkLst>
            <pc:docMk/>
            <pc:sldMk cId="1609371028" sldId="1031"/>
            <ac:spMk id="3" creationId="{6A42D4EE-E071-0C58-A701-841CC6642D55}"/>
          </ac:spMkLst>
        </pc:spChg>
        <pc:spChg chg="add mod">
          <ac:chgData name="Szép Tekla" userId="3b7fe314-b6b2-4bb5-bc1c-68a235b89353" providerId="ADAL" clId="{3F503A18-2CAD-434B-8420-853A5186D5CF}" dt="2026-01-31T08:23:07.809" v="4963" actId="790"/>
          <ac:spMkLst>
            <pc:docMk/>
            <pc:sldMk cId="1609371028" sldId="1031"/>
            <ac:spMk id="5" creationId="{88377149-9250-5D6B-D280-4F56D040705B}"/>
          </ac:spMkLst>
        </pc:spChg>
        <pc:spChg chg="add mod">
          <ac:chgData name="Szép Tekla" userId="3b7fe314-b6b2-4bb5-bc1c-68a235b89353" providerId="ADAL" clId="{3F503A18-2CAD-434B-8420-853A5186D5CF}" dt="2026-01-31T08:23:07.809" v="4963" actId="790"/>
          <ac:spMkLst>
            <pc:docMk/>
            <pc:sldMk cId="1609371028" sldId="1031"/>
            <ac:spMk id="7" creationId="{F447B54E-4DF8-D873-D0F6-0F2720D53B25}"/>
          </ac:spMkLst>
        </pc:spChg>
      </pc:sldChg>
      <pc:sldChg chg="modSp add mod">
        <pc:chgData name="Szép Tekla" userId="3b7fe314-b6b2-4bb5-bc1c-68a235b89353" providerId="ADAL" clId="{3F503A18-2CAD-434B-8420-853A5186D5CF}" dt="2026-01-31T08:23:07.809" v="4963" actId="790"/>
        <pc:sldMkLst>
          <pc:docMk/>
          <pc:sldMk cId="2446970389" sldId="1032"/>
        </pc:sldMkLst>
        <pc:spChg chg="mod">
          <ac:chgData name="Szép Tekla" userId="3b7fe314-b6b2-4bb5-bc1c-68a235b89353" providerId="ADAL" clId="{3F503A18-2CAD-434B-8420-853A5186D5CF}" dt="2026-01-31T08:23:07.809" v="4963" actId="790"/>
          <ac:spMkLst>
            <pc:docMk/>
            <pc:sldMk cId="2446970389" sldId="1032"/>
            <ac:spMk id="3" creationId="{D3A97359-27EC-E3AB-B43C-8D5B7D26B64A}"/>
          </ac:spMkLst>
        </pc:spChg>
      </pc:sldChg>
      <pc:sldChg chg="addSp delSp modSp new mod modClrScheme chgLayout">
        <pc:chgData name="Szép Tekla" userId="3b7fe314-b6b2-4bb5-bc1c-68a235b89353" providerId="ADAL" clId="{3F503A18-2CAD-434B-8420-853A5186D5CF}" dt="2026-01-31T08:23:07.809" v="4963" actId="790"/>
        <pc:sldMkLst>
          <pc:docMk/>
          <pc:sldMk cId="366211435" sldId="1033"/>
        </pc:sldMkLst>
        <pc:spChg chg="add mod ord">
          <ac:chgData name="Szép Tekla" userId="3b7fe314-b6b2-4bb5-bc1c-68a235b89353" providerId="ADAL" clId="{3F503A18-2CAD-434B-8420-853A5186D5CF}" dt="2026-01-31T08:23:07.809" v="4963" actId="790"/>
          <ac:spMkLst>
            <pc:docMk/>
            <pc:sldMk cId="366211435" sldId="1033"/>
            <ac:spMk id="5" creationId="{0765A8A8-679E-3621-4400-1B548ACA88AA}"/>
          </ac:spMkLst>
        </pc:spChg>
        <pc:spChg chg="add mod ord">
          <ac:chgData name="Szép Tekla" userId="3b7fe314-b6b2-4bb5-bc1c-68a235b89353" providerId="ADAL" clId="{3F503A18-2CAD-434B-8420-853A5186D5CF}" dt="2026-01-31T08:23:07.809" v="4963" actId="790"/>
          <ac:spMkLst>
            <pc:docMk/>
            <pc:sldMk cId="366211435" sldId="1033"/>
            <ac:spMk id="6" creationId="{23D22933-68AF-0D67-9823-F36B4760BAED}"/>
          </ac:spMkLst>
        </pc:spChg>
      </pc:sldChg>
      <pc:sldChg chg="modSp new mod">
        <pc:chgData name="Szép Tekla" userId="3b7fe314-b6b2-4bb5-bc1c-68a235b89353" providerId="ADAL" clId="{3F503A18-2CAD-434B-8420-853A5186D5CF}" dt="2026-01-31T08:43:52.800" v="5296" actId="113"/>
        <pc:sldMkLst>
          <pc:docMk/>
          <pc:sldMk cId="1723766100" sldId="1034"/>
        </pc:sldMkLst>
        <pc:spChg chg="mod">
          <ac:chgData name="Szép Tekla" userId="3b7fe314-b6b2-4bb5-bc1c-68a235b89353" providerId="ADAL" clId="{3F503A18-2CAD-434B-8420-853A5186D5CF}" dt="2026-01-31T08:43:52.800" v="5296" actId="113"/>
          <ac:spMkLst>
            <pc:docMk/>
            <pc:sldMk cId="1723766100" sldId="1034"/>
            <ac:spMk id="2" creationId="{D2EDD55F-BC49-5441-C9BF-2894279F10B3}"/>
          </ac:spMkLst>
        </pc:spChg>
        <pc:spChg chg="mod">
          <ac:chgData name="Szép Tekla" userId="3b7fe314-b6b2-4bb5-bc1c-68a235b89353" providerId="ADAL" clId="{3F503A18-2CAD-434B-8420-853A5186D5CF}" dt="2026-01-31T08:23:07.809" v="4963" actId="790"/>
          <ac:spMkLst>
            <pc:docMk/>
            <pc:sldMk cId="1723766100" sldId="1034"/>
            <ac:spMk id="3" creationId="{AAF4CE2B-0DBE-EBEF-AAF1-F6E06858C987}"/>
          </ac:spMkLst>
        </pc:spChg>
      </pc:sldChg>
      <pc:sldChg chg="addSp modSp new del mod modClrScheme chgLayout">
        <pc:chgData name="Szép Tekla" userId="3b7fe314-b6b2-4bb5-bc1c-68a235b89353" providerId="ADAL" clId="{3F503A18-2CAD-434B-8420-853A5186D5CF}" dt="2026-01-31T08:48:50.743" v="5364" actId="47"/>
        <pc:sldMkLst>
          <pc:docMk/>
          <pc:sldMk cId="1054673778" sldId="1035"/>
        </pc:sldMkLst>
        <pc:spChg chg="add mod">
          <ac:chgData name="Szép Tekla" userId="3b7fe314-b6b2-4bb5-bc1c-68a235b89353" providerId="ADAL" clId="{3F503A18-2CAD-434B-8420-853A5186D5CF}" dt="2026-01-31T08:23:07.809" v="4963" actId="790"/>
          <ac:spMkLst>
            <pc:docMk/>
            <pc:sldMk cId="1054673778" sldId="1035"/>
            <ac:spMk id="2" creationId="{492A184F-657E-2711-F8AD-290492E9C0FE}"/>
          </ac:spMkLst>
        </pc:spChg>
        <pc:spChg chg="add mod">
          <ac:chgData name="Szép Tekla" userId="3b7fe314-b6b2-4bb5-bc1c-68a235b89353" providerId="ADAL" clId="{3F503A18-2CAD-434B-8420-853A5186D5CF}" dt="2026-01-31T08:23:07.809" v="4963" actId="790"/>
          <ac:spMkLst>
            <pc:docMk/>
            <pc:sldMk cId="1054673778" sldId="1035"/>
            <ac:spMk id="3" creationId="{752FA2FC-F240-CF79-C10C-42FE45890890}"/>
          </ac:spMkLst>
        </pc:spChg>
      </pc:sldChg>
      <pc:sldChg chg="addSp modSp new mod">
        <pc:chgData name="Szép Tekla" userId="3b7fe314-b6b2-4bb5-bc1c-68a235b89353" providerId="ADAL" clId="{3F503A18-2CAD-434B-8420-853A5186D5CF}" dt="2026-01-31T08:45:33.919" v="5345" actId="14100"/>
        <pc:sldMkLst>
          <pc:docMk/>
          <pc:sldMk cId="1071865318" sldId="1036"/>
        </pc:sldMkLst>
        <pc:spChg chg="mod">
          <ac:chgData name="Szép Tekla" userId="3b7fe314-b6b2-4bb5-bc1c-68a235b89353" providerId="ADAL" clId="{3F503A18-2CAD-434B-8420-853A5186D5CF}" dt="2026-01-31T08:45:16.094" v="5331" actId="1037"/>
          <ac:spMkLst>
            <pc:docMk/>
            <pc:sldMk cId="1071865318" sldId="1036"/>
            <ac:spMk id="2" creationId="{4DEB016E-95D6-5E90-DCD3-DCCE22E3F1C2}"/>
          </ac:spMkLst>
        </pc:spChg>
        <pc:spChg chg="mod">
          <ac:chgData name="Szép Tekla" userId="3b7fe314-b6b2-4bb5-bc1c-68a235b89353" providerId="ADAL" clId="{3F503A18-2CAD-434B-8420-853A5186D5CF}" dt="2026-01-31T08:45:28.702" v="5344" actId="1037"/>
          <ac:spMkLst>
            <pc:docMk/>
            <pc:sldMk cId="1071865318" sldId="1036"/>
            <ac:spMk id="3" creationId="{C4506338-FBE1-4AA3-9434-4253B942A06F}"/>
          </ac:spMkLst>
        </pc:spChg>
        <pc:picChg chg="add mod">
          <ac:chgData name="Szép Tekla" userId="3b7fe314-b6b2-4bb5-bc1c-68a235b89353" providerId="ADAL" clId="{3F503A18-2CAD-434B-8420-853A5186D5CF}" dt="2026-01-31T08:45:33.919" v="5345" actId="14100"/>
          <ac:picMkLst>
            <pc:docMk/>
            <pc:sldMk cId="1071865318" sldId="1036"/>
            <ac:picMk id="4" creationId="{2D635DA4-D84F-B26A-5B20-C700690FB276}"/>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481E66F-D967-4D5B-AA2C-40CF755E4098}" type="doc">
      <dgm:prSet loTypeId="urn:microsoft.com/office/officeart/2005/8/layout/cycle5" loCatId="cycle" qsTypeId="urn:microsoft.com/office/officeart/2005/8/quickstyle/simple1" qsCatId="simple" csTypeId="urn:microsoft.com/office/officeart/2005/8/colors/accent0_1" csCatId="mainScheme" phldr="1"/>
      <dgm:spPr/>
      <dgm:t>
        <a:bodyPr/>
        <a:lstStyle/>
        <a:p>
          <a:endParaRPr lang="hu-HU"/>
        </a:p>
      </dgm:t>
    </dgm:pt>
    <dgm:pt modelId="{34CD5A37-0A81-495F-A16A-82B1954209C4}">
      <dgm:prSet phldrT="[Text]" custT="1"/>
      <dgm:spPr/>
      <dgm:t>
        <a:bodyPr/>
        <a:lstStyle/>
        <a:p>
          <a:r>
            <a:rPr lang="en-GB" sz="2000" noProof="0" dirty="0">
              <a:latin typeface="+mn-lt"/>
              <a:cs typeface="Times New Roman" panose="02020603050405020304" pitchFamily="18" charset="0"/>
            </a:rPr>
            <a:t>1) Civil Society Organizations - Hungarian Photovoltaic and Solar Collector Association, MANAP Industry Association</a:t>
          </a:r>
        </a:p>
      </dgm:t>
    </dgm:pt>
    <dgm:pt modelId="{DCCF7221-2D09-48BB-8D48-BCC42DE2580F}" type="parTrans" cxnId="{6A99821B-FF0D-4869-9E34-B41493187925}">
      <dgm:prSet/>
      <dgm:spPr/>
      <dgm:t>
        <a:bodyPr/>
        <a:lstStyle/>
        <a:p>
          <a:endParaRPr lang="hu-HU" sz="2000">
            <a:solidFill>
              <a:sysClr val="windowText" lastClr="000000"/>
            </a:solidFill>
            <a:latin typeface="+mn-lt"/>
            <a:cs typeface="Times New Roman" panose="02020603050405020304" pitchFamily="18" charset="0"/>
          </a:endParaRPr>
        </a:p>
      </dgm:t>
    </dgm:pt>
    <dgm:pt modelId="{9E3AC398-B72B-4C1B-841D-6D1FE3816F82}" type="sibTrans" cxnId="{6A99821B-FF0D-4869-9E34-B41493187925}">
      <dgm:prSet/>
      <dgm:spPr/>
      <dgm:t>
        <a:bodyPr/>
        <a:lstStyle/>
        <a:p>
          <a:endParaRPr lang="hu-HU" sz="2000">
            <a:solidFill>
              <a:sysClr val="windowText" lastClr="000000"/>
            </a:solidFill>
            <a:latin typeface="+mn-lt"/>
            <a:cs typeface="Times New Roman" panose="02020603050405020304" pitchFamily="18" charset="0"/>
          </a:endParaRPr>
        </a:p>
      </dgm:t>
    </dgm:pt>
    <dgm:pt modelId="{3C4BC5F1-9D92-4F33-A424-A05731A733B1}">
      <dgm:prSet phldrT="[Text]" custT="1"/>
      <dgm:spPr/>
      <dgm:t>
        <a:bodyPr/>
        <a:lstStyle/>
        <a:p>
          <a:r>
            <a:rPr lang="en-GB" sz="2000" noProof="0" dirty="0">
              <a:latin typeface="+mn-lt"/>
              <a:cs typeface="Times New Roman" panose="02020603050405020304" pitchFamily="18" charset="0"/>
            </a:rPr>
            <a:t>2) Energy Ministry</a:t>
          </a:r>
        </a:p>
      </dgm:t>
    </dgm:pt>
    <dgm:pt modelId="{9A3EDFDF-6138-4735-B72D-614FAB87E7DB}" type="parTrans" cxnId="{74458424-1AB2-44AF-A485-62A4100103B4}">
      <dgm:prSet/>
      <dgm:spPr/>
      <dgm:t>
        <a:bodyPr/>
        <a:lstStyle/>
        <a:p>
          <a:endParaRPr lang="hu-HU" sz="2000">
            <a:solidFill>
              <a:sysClr val="windowText" lastClr="000000"/>
            </a:solidFill>
            <a:latin typeface="+mn-lt"/>
            <a:cs typeface="Times New Roman" panose="02020603050405020304" pitchFamily="18" charset="0"/>
          </a:endParaRPr>
        </a:p>
      </dgm:t>
    </dgm:pt>
    <dgm:pt modelId="{7049BC38-EA74-4D9D-940D-FD93F193FA24}" type="sibTrans" cxnId="{74458424-1AB2-44AF-A485-62A4100103B4}">
      <dgm:prSet/>
      <dgm:spPr/>
      <dgm:t>
        <a:bodyPr/>
        <a:lstStyle/>
        <a:p>
          <a:endParaRPr lang="hu-HU" sz="2000">
            <a:solidFill>
              <a:sysClr val="windowText" lastClr="000000"/>
            </a:solidFill>
            <a:latin typeface="+mn-lt"/>
            <a:cs typeface="Times New Roman" panose="02020603050405020304" pitchFamily="18" charset="0"/>
          </a:endParaRPr>
        </a:p>
      </dgm:t>
    </dgm:pt>
    <dgm:pt modelId="{2B4DBC13-D69F-44DF-A734-1821E89967B7}">
      <dgm:prSet phldrT="[Text]" custT="1"/>
      <dgm:spPr/>
      <dgm:t>
        <a:bodyPr/>
        <a:lstStyle/>
        <a:p>
          <a:r>
            <a:rPr lang="en-GB" sz="2000" noProof="0" dirty="0">
              <a:latin typeface="+mn-lt"/>
              <a:cs typeface="Times New Roman" panose="02020603050405020304" pitchFamily="18" charset="0"/>
            </a:rPr>
            <a:t>3) Households with solar PV energy systems</a:t>
          </a:r>
        </a:p>
      </dgm:t>
    </dgm:pt>
    <dgm:pt modelId="{3829C4E2-4D47-4BCE-9507-48DF69EB0BBA}" type="parTrans" cxnId="{D21CA193-8496-46C3-AB30-ED567E012A44}">
      <dgm:prSet/>
      <dgm:spPr/>
      <dgm:t>
        <a:bodyPr/>
        <a:lstStyle/>
        <a:p>
          <a:endParaRPr lang="hu-HU" sz="2000">
            <a:solidFill>
              <a:sysClr val="windowText" lastClr="000000"/>
            </a:solidFill>
            <a:latin typeface="+mn-lt"/>
            <a:cs typeface="Times New Roman" panose="02020603050405020304" pitchFamily="18" charset="0"/>
          </a:endParaRPr>
        </a:p>
      </dgm:t>
    </dgm:pt>
    <dgm:pt modelId="{C8147355-0B5F-4F50-ADE2-92523B7B07BA}" type="sibTrans" cxnId="{D21CA193-8496-46C3-AB30-ED567E012A44}">
      <dgm:prSet/>
      <dgm:spPr/>
      <dgm:t>
        <a:bodyPr/>
        <a:lstStyle/>
        <a:p>
          <a:endParaRPr lang="hu-HU" sz="2000">
            <a:solidFill>
              <a:sysClr val="windowText" lastClr="000000"/>
            </a:solidFill>
            <a:latin typeface="+mn-lt"/>
            <a:cs typeface="Times New Roman" panose="02020603050405020304" pitchFamily="18" charset="0"/>
          </a:endParaRPr>
        </a:p>
      </dgm:t>
    </dgm:pt>
    <dgm:pt modelId="{6A54F1D5-C1C8-4ADF-8C00-66F98778B882}">
      <dgm:prSet phldrT="[Text]" custT="1"/>
      <dgm:spPr/>
      <dgm:t>
        <a:bodyPr/>
        <a:lstStyle/>
        <a:p>
          <a:r>
            <a:rPr lang="en-GB" sz="2000" noProof="0" dirty="0">
              <a:latin typeface="+mn-lt"/>
              <a:cs typeface="Times New Roman" panose="02020603050405020304" pitchFamily="18" charset="0"/>
            </a:rPr>
            <a:t>5) Hungarian Energy and Public Utility Regulatory Authority</a:t>
          </a:r>
        </a:p>
      </dgm:t>
    </dgm:pt>
    <dgm:pt modelId="{3DD035FB-B6E4-4617-ABFC-C8D7792B6D24}" type="parTrans" cxnId="{D847CA29-7292-4406-9698-65321DCFC0CD}">
      <dgm:prSet/>
      <dgm:spPr/>
      <dgm:t>
        <a:bodyPr/>
        <a:lstStyle/>
        <a:p>
          <a:endParaRPr lang="hu-HU" sz="2000">
            <a:solidFill>
              <a:sysClr val="windowText" lastClr="000000"/>
            </a:solidFill>
            <a:latin typeface="+mn-lt"/>
            <a:cs typeface="Times New Roman" panose="02020603050405020304" pitchFamily="18" charset="0"/>
          </a:endParaRPr>
        </a:p>
      </dgm:t>
    </dgm:pt>
    <dgm:pt modelId="{AD89C66D-EFB4-4502-8AB8-EAC3BD9BE270}" type="sibTrans" cxnId="{D847CA29-7292-4406-9698-65321DCFC0CD}">
      <dgm:prSet/>
      <dgm:spPr/>
      <dgm:t>
        <a:bodyPr/>
        <a:lstStyle/>
        <a:p>
          <a:endParaRPr lang="hu-HU" sz="2000">
            <a:solidFill>
              <a:sysClr val="windowText" lastClr="000000"/>
            </a:solidFill>
            <a:latin typeface="+mn-lt"/>
            <a:cs typeface="Times New Roman" panose="02020603050405020304" pitchFamily="18" charset="0"/>
          </a:endParaRPr>
        </a:p>
      </dgm:t>
    </dgm:pt>
    <dgm:pt modelId="{40A3F45A-7337-4545-BE9A-EA8088585229}">
      <dgm:prSet phldrT="[Text]" custT="1"/>
      <dgm:spPr/>
      <dgm:t>
        <a:bodyPr/>
        <a:lstStyle/>
        <a:p>
          <a:r>
            <a:rPr lang="en-GB" sz="2000" noProof="0" dirty="0">
              <a:latin typeface="+mn-lt"/>
              <a:cs typeface="Times New Roman" panose="02020603050405020304" pitchFamily="18" charset="0"/>
            </a:rPr>
            <a:t>6) Ruling Party (FIDESZ-KDNP)</a:t>
          </a:r>
        </a:p>
      </dgm:t>
    </dgm:pt>
    <dgm:pt modelId="{704BBD43-8BD0-45AF-9EC2-02E820E2A956}" type="parTrans" cxnId="{5B5B58DB-E988-4F85-9BF5-B147CB016D03}">
      <dgm:prSet/>
      <dgm:spPr/>
      <dgm:t>
        <a:bodyPr/>
        <a:lstStyle/>
        <a:p>
          <a:endParaRPr lang="hu-HU" sz="2000">
            <a:solidFill>
              <a:sysClr val="windowText" lastClr="000000"/>
            </a:solidFill>
            <a:latin typeface="+mn-lt"/>
            <a:cs typeface="Times New Roman" panose="02020603050405020304" pitchFamily="18" charset="0"/>
          </a:endParaRPr>
        </a:p>
      </dgm:t>
    </dgm:pt>
    <dgm:pt modelId="{EFF40DCA-C5E6-4865-9989-30F500B2AC6A}" type="sibTrans" cxnId="{5B5B58DB-E988-4F85-9BF5-B147CB016D03}">
      <dgm:prSet/>
      <dgm:spPr/>
      <dgm:t>
        <a:bodyPr/>
        <a:lstStyle/>
        <a:p>
          <a:endParaRPr lang="hu-HU" sz="2000">
            <a:solidFill>
              <a:sysClr val="windowText" lastClr="000000"/>
            </a:solidFill>
            <a:latin typeface="+mn-lt"/>
            <a:cs typeface="Times New Roman" panose="02020603050405020304" pitchFamily="18" charset="0"/>
          </a:endParaRPr>
        </a:p>
      </dgm:t>
    </dgm:pt>
    <dgm:pt modelId="{4D227BDC-1D9B-4AA6-966E-C5ED76F41E69}">
      <dgm:prSet custT="1"/>
      <dgm:spPr/>
      <dgm:t>
        <a:bodyPr/>
        <a:lstStyle/>
        <a:p>
          <a:r>
            <a:rPr lang="en-GB" sz="2000" noProof="0" dirty="0">
              <a:latin typeface="+mn-lt"/>
              <a:cs typeface="Times New Roman" panose="02020603050405020304" pitchFamily="18" charset="0"/>
            </a:rPr>
            <a:t>4) Industry actors (e.g. manufacturers, installers, etc.)</a:t>
          </a:r>
        </a:p>
      </dgm:t>
    </dgm:pt>
    <dgm:pt modelId="{EAA782B1-6F20-4A90-9736-AF7066942E7E}" type="parTrans" cxnId="{2C3E3C5C-7BF4-4507-90B1-B7801BCA667F}">
      <dgm:prSet/>
      <dgm:spPr/>
      <dgm:t>
        <a:bodyPr/>
        <a:lstStyle/>
        <a:p>
          <a:endParaRPr lang="hu-HU" sz="2000">
            <a:solidFill>
              <a:sysClr val="windowText" lastClr="000000"/>
            </a:solidFill>
            <a:latin typeface="+mn-lt"/>
            <a:cs typeface="Times New Roman" panose="02020603050405020304" pitchFamily="18" charset="0"/>
          </a:endParaRPr>
        </a:p>
      </dgm:t>
    </dgm:pt>
    <dgm:pt modelId="{22AFF532-21DA-4CC4-B907-1F6488D196DB}" type="sibTrans" cxnId="{2C3E3C5C-7BF4-4507-90B1-B7801BCA667F}">
      <dgm:prSet/>
      <dgm:spPr/>
      <dgm:t>
        <a:bodyPr/>
        <a:lstStyle/>
        <a:p>
          <a:endParaRPr lang="hu-HU" sz="2000">
            <a:solidFill>
              <a:sysClr val="windowText" lastClr="000000"/>
            </a:solidFill>
            <a:latin typeface="+mn-lt"/>
            <a:cs typeface="Times New Roman" panose="02020603050405020304" pitchFamily="18" charset="0"/>
          </a:endParaRPr>
        </a:p>
      </dgm:t>
    </dgm:pt>
    <dgm:pt modelId="{6B0CDE7F-167A-4F99-80CE-734BFC6378FF}" type="pres">
      <dgm:prSet presAssocID="{F481E66F-D967-4D5B-AA2C-40CF755E4098}" presName="cycle" presStyleCnt="0">
        <dgm:presLayoutVars>
          <dgm:dir/>
          <dgm:resizeHandles val="exact"/>
        </dgm:presLayoutVars>
      </dgm:prSet>
      <dgm:spPr/>
    </dgm:pt>
    <dgm:pt modelId="{DA8BC5CE-9DC7-4610-8BAF-1E035FB9BD1A}" type="pres">
      <dgm:prSet presAssocID="{34CD5A37-0A81-495F-A16A-82B1954209C4}" presName="node" presStyleLbl="node1" presStyleIdx="0" presStyleCnt="6" custScaleX="304877" custScaleY="102375">
        <dgm:presLayoutVars>
          <dgm:bulletEnabled val="1"/>
        </dgm:presLayoutVars>
      </dgm:prSet>
      <dgm:spPr/>
    </dgm:pt>
    <dgm:pt modelId="{37B66F36-D52C-4E70-BA87-15BC83DEE7BE}" type="pres">
      <dgm:prSet presAssocID="{34CD5A37-0A81-495F-A16A-82B1954209C4}" presName="spNode" presStyleCnt="0"/>
      <dgm:spPr/>
    </dgm:pt>
    <dgm:pt modelId="{21291DBA-67A6-4A15-AC3E-C5F0D4DD6EE7}" type="pres">
      <dgm:prSet presAssocID="{9E3AC398-B72B-4C1B-841D-6D1FE3816F82}" presName="sibTrans" presStyleLbl="sibTrans1D1" presStyleIdx="0" presStyleCnt="6"/>
      <dgm:spPr/>
    </dgm:pt>
    <dgm:pt modelId="{C91094EF-79D9-4DE7-ABF3-E89B85C48927}" type="pres">
      <dgm:prSet presAssocID="{3C4BC5F1-9D92-4F33-A424-A05731A733B1}" presName="node" presStyleLbl="node1" presStyleIdx="1" presStyleCnt="6" custRadScaleRad="94540" custRadScaleInc="31764">
        <dgm:presLayoutVars>
          <dgm:bulletEnabled val="1"/>
        </dgm:presLayoutVars>
      </dgm:prSet>
      <dgm:spPr/>
    </dgm:pt>
    <dgm:pt modelId="{825A94B3-F63B-4D91-9011-AC563F3B6DC1}" type="pres">
      <dgm:prSet presAssocID="{3C4BC5F1-9D92-4F33-A424-A05731A733B1}" presName="spNode" presStyleCnt="0"/>
      <dgm:spPr/>
    </dgm:pt>
    <dgm:pt modelId="{F75273A2-5DA1-4E7E-AE90-C4C701A9F994}" type="pres">
      <dgm:prSet presAssocID="{7049BC38-EA74-4D9D-940D-FD93F193FA24}" presName="sibTrans" presStyleLbl="sibTrans1D1" presStyleIdx="1" presStyleCnt="6"/>
      <dgm:spPr/>
    </dgm:pt>
    <dgm:pt modelId="{D8B6770C-5A20-4C5F-B889-D1FB1D23DB99}" type="pres">
      <dgm:prSet presAssocID="{2B4DBC13-D69F-44DF-A734-1821E89967B7}" presName="node" presStyleLbl="node1" presStyleIdx="2" presStyleCnt="6" custScaleX="148945">
        <dgm:presLayoutVars>
          <dgm:bulletEnabled val="1"/>
        </dgm:presLayoutVars>
      </dgm:prSet>
      <dgm:spPr/>
    </dgm:pt>
    <dgm:pt modelId="{3D7AE22B-4E32-4CD2-AB56-6D33232648D0}" type="pres">
      <dgm:prSet presAssocID="{2B4DBC13-D69F-44DF-A734-1821E89967B7}" presName="spNode" presStyleCnt="0"/>
      <dgm:spPr/>
    </dgm:pt>
    <dgm:pt modelId="{4B37F589-1A33-4656-86FA-3F0577C6AFEC}" type="pres">
      <dgm:prSet presAssocID="{C8147355-0B5F-4F50-ADE2-92523B7B07BA}" presName="sibTrans" presStyleLbl="sibTrans1D1" presStyleIdx="2" presStyleCnt="6"/>
      <dgm:spPr/>
    </dgm:pt>
    <dgm:pt modelId="{5E8ABD9C-15B9-462C-9F38-CD9B965690C6}" type="pres">
      <dgm:prSet presAssocID="{4D227BDC-1D9B-4AA6-966E-C5ED76F41E69}" presName="node" presStyleLbl="node1" presStyleIdx="3" presStyleCnt="6" custScaleX="175555">
        <dgm:presLayoutVars>
          <dgm:bulletEnabled val="1"/>
        </dgm:presLayoutVars>
      </dgm:prSet>
      <dgm:spPr/>
    </dgm:pt>
    <dgm:pt modelId="{48749079-F1C1-47C5-8135-2DB6B5C0632D}" type="pres">
      <dgm:prSet presAssocID="{4D227BDC-1D9B-4AA6-966E-C5ED76F41E69}" presName="spNode" presStyleCnt="0"/>
      <dgm:spPr/>
    </dgm:pt>
    <dgm:pt modelId="{C566A60A-5C31-4C4B-863F-D11D7E0863FC}" type="pres">
      <dgm:prSet presAssocID="{22AFF532-21DA-4CC4-B907-1F6488D196DB}" presName="sibTrans" presStyleLbl="sibTrans1D1" presStyleIdx="3" presStyleCnt="6"/>
      <dgm:spPr/>
    </dgm:pt>
    <dgm:pt modelId="{BE5E6F58-58D3-4CBF-AFB0-863C2FA06604}" type="pres">
      <dgm:prSet presAssocID="{6A54F1D5-C1C8-4ADF-8C00-66F98778B882}" presName="node" presStyleLbl="node1" presStyleIdx="4" presStyleCnt="6" custScaleX="172255" custScaleY="123233">
        <dgm:presLayoutVars>
          <dgm:bulletEnabled val="1"/>
        </dgm:presLayoutVars>
      </dgm:prSet>
      <dgm:spPr/>
    </dgm:pt>
    <dgm:pt modelId="{8003930B-560B-40B1-A894-8AEB8D85A631}" type="pres">
      <dgm:prSet presAssocID="{6A54F1D5-C1C8-4ADF-8C00-66F98778B882}" presName="spNode" presStyleCnt="0"/>
      <dgm:spPr/>
    </dgm:pt>
    <dgm:pt modelId="{9E68841A-7BAF-4048-BCD1-1FF870C0CC42}" type="pres">
      <dgm:prSet presAssocID="{AD89C66D-EFB4-4502-8AB8-EAC3BD9BE270}" presName="sibTrans" presStyleLbl="sibTrans1D1" presStyleIdx="4" presStyleCnt="6"/>
      <dgm:spPr/>
    </dgm:pt>
    <dgm:pt modelId="{187139D6-0710-478F-943B-E6A49D202BB9}" type="pres">
      <dgm:prSet presAssocID="{40A3F45A-7337-4545-BE9A-EA8088585229}" presName="node" presStyleLbl="node1" presStyleIdx="5" presStyleCnt="6" custScaleX="154581" custScaleY="109561" custRadScaleRad="94541" custRadScaleInc="-31761">
        <dgm:presLayoutVars>
          <dgm:bulletEnabled val="1"/>
        </dgm:presLayoutVars>
      </dgm:prSet>
      <dgm:spPr/>
    </dgm:pt>
    <dgm:pt modelId="{706EC82C-E986-4694-BD03-218B0DB3622A}" type="pres">
      <dgm:prSet presAssocID="{40A3F45A-7337-4545-BE9A-EA8088585229}" presName="spNode" presStyleCnt="0"/>
      <dgm:spPr/>
    </dgm:pt>
    <dgm:pt modelId="{C2B031F4-FE61-4BB3-9EDF-120FF9341CEA}" type="pres">
      <dgm:prSet presAssocID="{EFF40DCA-C5E6-4865-9989-30F500B2AC6A}" presName="sibTrans" presStyleLbl="sibTrans1D1" presStyleIdx="5" presStyleCnt="6"/>
      <dgm:spPr/>
    </dgm:pt>
  </dgm:ptLst>
  <dgm:cxnLst>
    <dgm:cxn modelId="{F90A6D04-F87F-487C-AE4B-E1AABD370BE4}" type="presOf" srcId="{22AFF532-21DA-4CC4-B907-1F6488D196DB}" destId="{C566A60A-5C31-4C4B-863F-D11D7E0863FC}" srcOrd="0" destOrd="0" presId="urn:microsoft.com/office/officeart/2005/8/layout/cycle5"/>
    <dgm:cxn modelId="{6A99821B-FF0D-4869-9E34-B41493187925}" srcId="{F481E66F-D967-4D5B-AA2C-40CF755E4098}" destId="{34CD5A37-0A81-495F-A16A-82B1954209C4}" srcOrd="0" destOrd="0" parTransId="{DCCF7221-2D09-48BB-8D48-BCC42DE2580F}" sibTransId="{9E3AC398-B72B-4C1B-841D-6D1FE3816F82}"/>
    <dgm:cxn modelId="{74458424-1AB2-44AF-A485-62A4100103B4}" srcId="{F481E66F-D967-4D5B-AA2C-40CF755E4098}" destId="{3C4BC5F1-9D92-4F33-A424-A05731A733B1}" srcOrd="1" destOrd="0" parTransId="{9A3EDFDF-6138-4735-B72D-614FAB87E7DB}" sibTransId="{7049BC38-EA74-4D9D-940D-FD93F193FA24}"/>
    <dgm:cxn modelId="{D847CA29-7292-4406-9698-65321DCFC0CD}" srcId="{F481E66F-D967-4D5B-AA2C-40CF755E4098}" destId="{6A54F1D5-C1C8-4ADF-8C00-66F98778B882}" srcOrd="4" destOrd="0" parTransId="{3DD035FB-B6E4-4617-ABFC-C8D7792B6D24}" sibTransId="{AD89C66D-EFB4-4502-8AB8-EAC3BD9BE270}"/>
    <dgm:cxn modelId="{DDE5C834-11DD-4836-AF8B-D31BD251A8B1}" type="presOf" srcId="{EFF40DCA-C5E6-4865-9989-30F500B2AC6A}" destId="{C2B031F4-FE61-4BB3-9EDF-120FF9341CEA}" srcOrd="0" destOrd="0" presId="urn:microsoft.com/office/officeart/2005/8/layout/cycle5"/>
    <dgm:cxn modelId="{2C3E3C5C-7BF4-4507-90B1-B7801BCA667F}" srcId="{F481E66F-D967-4D5B-AA2C-40CF755E4098}" destId="{4D227BDC-1D9B-4AA6-966E-C5ED76F41E69}" srcOrd="3" destOrd="0" parTransId="{EAA782B1-6F20-4A90-9736-AF7066942E7E}" sibTransId="{22AFF532-21DA-4CC4-B907-1F6488D196DB}"/>
    <dgm:cxn modelId="{A1882064-21DA-4074-8375-543B980E738C}" type="presOf" srcId="{4D227BDC-1D9B-4AA6-966E-C5ED76F41E69}" destId="{5E8ABD9C-15B9-462C-9F38-CD9B965690C6}" srcOrd="0" destOrd="0" presId="urn:microsoft.com/office/officeart/2005/8/layout/cycle5"/>
    <dgm:cxn modelId="{0D77C769-4F19-44CD-9BC2-45B3F59DF6EB}" type="presOf" srcId="{34CD5A37-0A81-495F-A16A-82B1954209C4}" destId="{DA8BC5CE-9DC7-4610-8BAF-1E035FB9BD1A}" srcOrd="0" destOrd="0" presId="urn:microsoft.com/office/officeart/2005/8/layout/cycle5"/>
    <dgm:cxn modelId="{C27EF84E-C011-48A9-83A0-1A114B32F76C}" type="presOf" srcId="{7049BC38-EA74-4D9D-940D-FD93F193FA24}" destId="{F75273A2-5DA1-4E7E-AE90-C4C701A9F994}" srcOrd="0" destOrd="0" presId="urn:microsoft.com/office/officeart/2005/8/layout/cycle5"/>
    <dgm:cxn modelId="{95AEAD54-1266-47C2-9E75-93B93DB47D75}" type="presOf" srcId="{C8147355-0B5F-4F50-ADE2-92523B7B07BA}" destId="{4B37F589-1A33-4656-86FA-3F0577C6AFEC}" srcOrd="0" destOrd="0" presId="urn:microsoft.com/office/officeart/2005/8/layout/cycle5"/>
    <dgm:cxn modelId="{2547DE55-7138-4090-87C7-BC4BFE1A27CD}" type="presOf" srcId="{9E3AC398-B72B-4C1B-841D-6D1FE3816F82}" destId="{21291DBA-67A6-4A15-AC3E-C5F0D4DD6EE7}" srcOrd="0" destOrd="0" presId="urn:microsoft.com/office/officeart/2005/8/layout/cycle5"/>
    <dgm:cxn modelId="{D21CA193-8496-46C3-AB30-ED567E012A44}" srcId="{F481E66F-D967-4D5B-AA2C-40CF755E4098}" destId="{2B4DBC13-D69F-44DF-A734-1821E89967B7}" srcOrd="2" destOrd="0" parTransId="{3829C4E2-4D47-4BCE-9507-48DF69EB0BBA}" sibTransId="{C8147355-0B5F-4F50-ADE2-92523B7B07BA}"/>
    <dgm:cxn modelId="{579FD3AB-CEBE-4C01-9A0E-5F155A0BAF98}" type="presOf" srcId="{40A3F45A-7337-4545-BE9A-EA8088585229}" destId="{187139D6-0710-478F-943B-E6A49D202BB9}" srcOrd="0" destOrd="0" presId="urn:microsoft.com/office/officeart/2005/8/layout/cycle5"/>
    <dgm:cxn modelId="{F3B656AF-8E98-454C-A9F7-90FB7944AFC9}" type="presOf" srcId="{F481E66F-D967-4D5B-AA2C-40CF755E4098}" destId="{6B0CDE7F-167A-4F99-80CE-734BFC6378FF}" srcOrd="0" destOrd="0" presId="urn:microsoft.com/office/officeart/2005/8/layout/cycle5"/>
    <dgm:cxn modelId="{84910BC7-C2C5-40CD-8381-3EAD9987D52D}" type="presOf" srcId="{AD89C66D-EFB4-4502-8AB8-EAC3BD9BE270}" destId="{9E68841A-7BAF-4048-BCD1-1FF870C0CC42}" srcOrd="0" destOrd="0" presId="urn:microsoft.com/office/officeart/2005/8/layout/cycle5"/>
    <dgm:cxn modelId="{73430FD2-8B52-47C9-8802-5666CA99052E}" type="presOf" srcId="{6A54F1D5-C1C8-4ADF-8C00-66F98778B882}" destId="{BE5E6F58-58D3-4CBF-AFB0-863C2FA06604}" srcOrd="0" destOrd="0" presId="urn:microsoft.com/office/officeart/2005/8/layout/cycle5"/>
    <dgm:cxn modelId="{404708D7-8C61-40CF-BA26-543039D81DF3}" type="presOf" srcId="{2B4DBC13-D69F-44DF-A734-1821E89967B7}" destId="{D8B6770C-5A20-4C5F-B889-D1FB1D23DB99}" srcOrd="0" destOrd="0" presId="urn:microsoft.com/office/officeart/2005/8/layout/cycle5"/>
    <dgm:cxn modelId="{1D67CCD9-4CC1-4658-9C29-CA61F3789044}" type="presOf" srcId="{3C4BC5F1-9D92-4F33-A424-A05731A733B1}" destId="{C91094EF-79D9-4DE7-ABF3-E89B85C48927}" srcOrd="0" destOrd="0" presId="urn:microsoft.com/office/officeart/2005/8/layout/cycle5"/>
    <dgm:cxn modelId="{5B5B58DB-E988-4F85-9BF5-B147CB016D03}" srcId="{F481E66F-D967-4D5B-AA2C-40CF755E4098}" destId="{40A3F45A-7337-4545-BE9A-EA8088585229}" srcOrd="5" destOrd="0" parTransId="{704BBD43-8BD0-45AF-9EC2-02E820E2A956}" sibTransId="{EFF40DCA-C5E6-4865-9989-30F500B2AC6A}"/>
    <dgm:cxn modelId="{01571DF5-8530-4BB7-9868-8120FD4F2468}" type="presParOf" srcId="{6B0CDE7F-167A-4F99-80CE-734BFC6378FF}" destId="{DA8BC5CE-9DC7-4610-8BAF-1E035FB9BD1A}" srcOrd="0" destOrd="0" presId="urn:microsoft.com/office/officeart/2005/8/layout/cycle5"/>
    <dgm:cxn modelId="{8B37301B-2444-4263-B9E6-47FE5DD003AD}" type="presParOf" srcId="{6B0CDE7F-167A-4F99-80CE-734BFC6378FF}" destId="{37B66F36-D52C-4E70-BA87-15BC83DEE7BE}" srcOrd="1" destOrd="0" presId="urn:microsoft.com/office/officeart/2005/8/layout/cycle5"/>
    <dgm:cxn modelId="{0B9DECC1-0490-4985-B91C-67A7D40605B8}" type="presParOf" srcId="{6B0CDE7F-167A-4F99-80CE-734BFC6378FF}" destId="{21291DBA-67A6-4A15-AC3E-C5F0D4DD6EE7}" srcOrd="2" destOrd="0" presId="urn:microsoft.com/office/officeart/2005/8/layout/cycle5"/>
    <dgm:cxn modelId="{0B316F96-4891-4DF3-BE74-5BA796ED4DB0}" type="presParOf" srcId="{6B0CDE7F-167A-4F99-80CE-734BFC6378FF}" destId="{C91094EF-79D9-4DE7-ABF3-E89B85C48927}" srcOrd="3" destOrd="0" presId="urn:microsoft.com/office/officeart/2005/8/layout/cycle5"/>
    <dgm:cxn modelId="{89E10652-72EE-463B-AF4D-951668BF4F48}" type="presParOf" srcId="{6B0CDE7F-167A-4F99-80CE-734BFC6378FF}" destId="{825A94B3-F63B-4D91-9011-AC563F3B6DC1}" srcOrd="4" destOrd="0" presId="urn:microsoft.com/office/officeart/2005/8/layout/cycle5"/>
    <dgm:cxn modelId="{7BE935CF-1C7A-4294-9105-FB5B1118C0A1}" type="presParOf" srcId="{6B0CDE7F-167A-4F99-80CE-734BFC6378FF}" destId="{F75273A2-5DA1-4E7E-AE90-C4C701A9F994}" srcOrd="5" destOrd="0" presId="urn:microsoft.com/office/officeart/2005/8/layout/cycle5"/>
    <dgm:cxn modelId="{D52477E1-B963-48B4-BADD-939F4679BE6D}" type="presParOf" srcId="{6B0CDE7F-167A-4F99-80CE-734BFC6378FF}" destId="{D8B6770C-5A20-4C5F-B889-D1FB1D23DB99}" srcOrd="6" destOrd="0" presId="urn:microsoft.com/office/officeart/2005/8/layout/cycle5"/>
    <dgm:cxn modelId="{C74BDFB7-F508-4EB0-AA20-8D7E5F262104}" type="presParOf" srcId="{6B0CDE7F-167A-4F99-80CE-734BFC6378FF}" destId="{3D7AE22B-4E32-4CD2-AB56-6D33232648D0}" srcOrd="7" destOrd="0" presId="urn:microsoft.com/office/officeart/2005/8/layout/cycle5"/>
    <dgm:cxn modelId="{06A5BF38-2781-48CE-9EE2-6BC942011693}" type="presParOf" srcId="{6B0CDE7F-167A-4F99-80CE-734BFC6378FF}" destId="{4B37F589-1A33-4656-86FA-3F0577C6AFEC}" srcOrd="8" destOrd="0" presId="urn:microsoft.com/office/officeart/2005/8/layout/cycle5"/>
    <dgm:cxn modelId="{95E2E8DF-FDF9-492E-9F8A-E1EFCC0A7C62}" type="presParOf" srcId="{6B0CDE7F-167A-4F99-80CE-734BFC6378FF}" destId="{5E8ABD9C-15B9-462C-9F38-CD9B965690C6}" srcOrd="9" destOrd="0" presId="urn:microsoft.com/office/officeart/2005/8/layout/cycle5"/>
    <dgm:cxn modelId="{D2A40322-2F22-477B-AA6D-452789197D3A}" type="presParOf" srcId="{6B0CDE7F-167A-4F99-80CE-734BFC6378FF}" destId="{48749079-F1C1-47C5-8135-2DB6B5C0632D}" srcOrd="10" destOrd="0" presId="urn:microsoft.com/office/officeart/2005/8/layout/cycle5"/>
    <dgm:cxn modelId="{4170D17C-D3AD-41BA-BE50-239B9A2167FC}" type="presParOf" srcId="{6B0CDE7F-167A-4F99-80CE-734BFC6378FF}" destId="{C566A60A-5C31-4C4B-863F-D11D7E0863FC}" srcOrd="11" destOrd="0" presId="urn:microsoft.com/office/officeart/2005/8/layout/cycle5"/>
    <dgm:cxn modelId="{FF082DCF-A436-4C1C-B464-0B79366A54DA}" type="presParOf" srcId="{6B0CDE7F-167A-4F99-80CE-734BFC6378FF}" destId="{BE5E6F58-58D3-4CBF-AFB0-863C2FA06604}" srcOrd="12" destOrd="0" presId="urn:microsoft.com/office/officeart/2005/8/layout/cycle5"/>
    <dgm:cxn modelId="{82D2434E-03BD-47DA-BE2A-BE885590D889}" type="presParOf" srcId="{6B0CDE7F-167A-4F99-80CE-734BFC6378FF}" destId="{8003930B-560B-40B1-A894-8AEB8D85A631}" srcOrd="13" destOrd="0" presId="urn:microsoft.com/office/officeart/2005/8/layout/cycle5"/>
    <dgm:cxn modelId="{84E0A87C-86D1-4260-9EEB-3B9C01A189D5}" type="presParOf" srcId="{6B0CDE7F-167A-4F99-80CE-734BFC6378FF}" destId="{9E68841A-7BAF-4048-BCD1-1FF870C0CC42}" srcOrd="14" destOrd="0" presId="urn:microsoft.com/office/officeart/2005/8/layout/cycle5"/>
    <dgm:cxn modelId="{9E28B544-D19C-42D1-9813-B0604C3DBD55}" type="presParOf" srcId="{6B0CDE7F-167A-4F99-80CE-734BFC6378FF}" destId="{187139D6-0710-478F-943B-E6A49D202BB9}" srcOrd="15" destOrd="0" presId="urn:microsoft.com/office/officeart/2005/8/layout/cycle5"/>
    <dgm:cxn modelId="{C51013B0-3058-42AD-A94F-FB2C9E9EF908}" type="presParOf" srcId="{6B0CDE7F-167A-4F99-80CE-734BFC6378FF}" destId="{706EC82C-E986-4694-BD03-218B0DB3622A}" srcOrd="16" destOrd="0" presId="urn:microsoft.com/office/officeart/2005/8/layout/cycle5"/>
    <dgm:cxn modelId="{9436A0C4-F424-4005-B06B-584663D9D4B1}" type="presParOf" srcId="{6B0CDE7F-167A-4F99-80CE-734BFC6378FF}" destId="{C2B031F4-FE61-4BB3-9EDF-120FF9341CEA}" srcOrd="17"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8BC5CE-9DC7-4610-8BAF-1E035FB9BD1A}">
      <dsp:nvSpPr>
        <dsp:cNvPr id="0" name=""/>
        <dsp:cNvSpPr/>
      </dsp:nvSpPr>
      <dsp:spPr>
        <a:xfrm>
          <a:off x="2995682" y="-3634"/>
          <a:ext cx="4704064" cy="1026729"/>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noProof="0" dirty="0">
              <a:latin typeface="+mn-lt"/>
              <a:cs typeface="Times New Roman" panose="02020603050405020304" pitchFamily="18" charset="0"/>
            </a:rPr>
            <a:t>1) Civil Society Organizations - Hungarian Photovoltaic and Solar Collector Association, MANAP Industry Association</a:t>
          </a:r>
        </a:p>
      </dsp:txBody>
      <dsp:txXfrm>
        <a:off x="3045803" y="46487"/>
        <a:ext cx="4603822" cy="926487"/>
      </dsp:txXfrm>
    </dsp:sp>
    <dsp:sp modelId="{21291DBA-67A6-4A15-AC3E-C5F0D4DD6EE7}">
      <dsp:nvSpPr>
        <dsp:cNvPr id="0" name=""/>
        <dsp:cNvSpPr/>
      </dsp:nvSpPr>
      <dsp:spPr>
        <a:xfrm>
          <a:off x="2659633" y="780535"/>
          <a:ext cx="4723398" cy="4723398"/>
        </a:xfrm>
        <a:custGeom>
          <a:avLst/>
          <a:gdLst/>
          <a:ahLst/>
          <a:cxnLst/>
          <a:rect l="0" t="0" r="0" b="0"/>
          <a:pathLst>
            <a:path>
              <a:moveTo>
                <a:pt x="3540903" y="315458"/>
              </a:moveTo>
              <a:arcTo wR="2361699" hR="2361699" stAng="17997236" swAng="681668"/>
            </a:path>
          </a:pathLst>
        </a:custGeom>
        <a:noFill/>
        <a:ln w="6350" cap="flat" cmpd="sng" algn="ctr">
          <a:solidFill>
            <a:schemeClr val="dk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C91094EF-79D9-4DE7-ABF3-E89B85C48927}">
      <dsp:nvSpPr>
        <dsp:cNvPr id="0" name=""/>
        <dsp:cNvSpPr/>
      </dsp:nvSpPr>
      <dsp:spPr>
        <a:xfrm>
          <a:off x="6621517" y="1474409"/>
          <a:ext cx="1542938" cy="1002909"/>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noProof="0" dirty="0">
              <a:latin typeface="+mn-lt"/>
              <a:cs typeface="Times New Roman" panose="02020603050405020304" pitchFamily="18" charset="0"/>
            </a:rPr>
            <a:t>2) Energy Ministry</a:t>
          </a:r>
        </a:p>
      </dsp:txBody>
      <dsp:txXfrm>
        <a:off x="6670475" y="1523367"/>
        <a:ext cx="1445022" cy="904993"/>
      </dsp:txXfrm>
    </dsp:sp>
    <dsp:sp modelId="{F75273A2-5DA1-4E7E-AE90-C4C701A9F994}">
      <dsp:nvSpPr>
        <dsp:cNvPr id="0" name=""/>
        <dsp:cNvSpPr/>
      </dsp:nvSpPr>
      <dsp:spPr>
        <a:xfrm>
          <a:off x="2920222" y="789604"/>
          <a:ext cx="4723398" cy="4723398"/>
        </a:xfrm>
        <a:custGeom>
          <a:avLst/>
          <a:gdLst/>
          <a:ahLst/>
          <a:cxnLst/>
          <a:rect l="0" t="0" r="0" b="0"/>
          <a:pathLst>
            <a:path>
              <a:moveTo>
                <a:pt x="4677100" y="1896362"/>
              </a:moveTo>
              <a:arcTo wR="2361699" hR="2361699" stAng="20918184" swAng="953095"/>
            </a:path>
          </a:pathLst>
        </a:custGeom>
        <a:noFill/>
        <a:ln w="6350" cap="flat" cmpd="sng" algn="ctr">
          <a:solidFill>
            <a:schemeClr val="dk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D8B6770C-5A20-4C5F-B889-D1FB1D23DB99}">
      <dsp:nvSpPr>
        <dsp:cNvPr id="0" name=""/>
        <dsp:cNvSpPr/>
      </dsp:nvSpPr>
      <dsp:spPr>
        <a:xfrm>
          <a:off x="6243941" y="3550823"/>
          <a:ext cx="2298129" cy="1002909"/>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noProof="0" dirty="0">
              <a:latin typeface="+mn-lt"/>
              <a:cs typeface="Times New Roman" panose="02020603050405020304" pitchFamily="18" charset="0"/>
            </a:rPr>
            <a:t>3) Households with solar PV energy systems</a:t>
          </a:r>
        </a:p>
      </dsp:txBody>
      <dsp:txXfrm>
        <a:off x="6292899" y="3599781"/>
        <a:ext cx="2200213" cy="904993"/>
      </dsp:txXfrm>
    </dsp:sp>
    <dsp:sp modelId="{4B37F589-1A33-4656-86FA-3F0577C6AFEC}">
      <dsp:nvSpPr>
        <dsp:cNvPr id="0" name=""/>
        <dsp:cNvSpPr/>
      </dsp:nvSpPr>
      <dsp:spPr>
        <a:xfrm>
          <a:off x="2986015" y="509730"/>
          <a:ext cx="4723398" cy="4723398"/>
        </a:xfrm>
        <a:custGeom>
          <a:avLst/>
          <a:gdLst/>
          <a:ahLst/>
          <a:cxnLst/>
          <a:rect l="0" t="0" r="0" b="0"/>
          <a:pathLst>
            <a:path>
              <a:moveTo>
                <a:pt x="3962125" y="4098437"/>
              </a:moveTo>
              <a:arcTo wR="2361699" hR="2361699" stAng="2840342" swAng="345260"/>
            </a:path>
          </a:pathLst>
        </a:custGeom>
        <a:noFill/>
        <a:ln w="6350" cap="flat" cmpd="sng" algn="ctr">
          <a:solidFill>
            <a:schemeClr val="dk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5E8ABD9C-15B9-462C-9F38-CD9B965690C6}">
      <dsp:nvSpPr>
        <dsp:cNvPr id="0" name=""/>
        <dsp:cNvSpPr/>
      </dsp:nvSpPr>
      <dsp:spPr>
        <a:xfrm>
          <a:off x="3993361" y="4731673"/>
          <a:ext cx="2708705" cy="1002909"/>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noProof="0" dirty="0">
              <a:latin typeface="+mn-lt"/>
              <a:cs typeface="Times New Roman" panose="02020603050405020304" pitchFamily="18" charset="0"/>
            </a:rPr>
            <a:t>4) Industry actors (e.g. manufacturers, installers, etc.)</a:t>
          </a:r>
        </a:p>
      </dsp:txBody>
      <dsp:txXfrm>
        <a:off x="4042319" y="4780631"/>
        <a:ext cx="2610789" cy="904993"/>
      </dsp:txXfrm>
    </dsp:sp>
    <dsp:sp modelId="{C566A60A-5C31-4C4B-863F-D11D7E0863FC}">
      <dsp:nvSpPr>
        <dsp:cNvPr id="0" name=""/>
        <dsp:cNvSpPr/>
      </dsp:nvSpPr>
      <dsp:spPr>
        <a:xfrm>
          <a:off x="2986015" y="509730"/>
          <a:ext cx="4723398" cy="4723398"/>
        </a:xfrm>
        <a:custGeom>
          <a:avLst/>
          <a:gdLst/>
          <a:ahLst/>
          <a:cxnLst/>
          <a:rect l="0" t="0" r="0" b="0"/>
          <a:pathLst>
            <a:path>
              <a:moveTo>
                <a:pt x="971151" y="4270625"/>
              </a:moveTo>
              <a:arcTo wR="2361699" hR="2361699" stAng="7564276" swAng="194346"/>
            </a:path>
          </a:pathLst>
        </a:custGeom>
        <a:noFill/>
        <a:ln w="6350" cap="flat" cmpd="sng" algn="ctr">
          <a:solidFill>
            <a:schemeClr val="dk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BE5E6F58-58D3-4CBF-AFB0-863C2FA06604}">
      <dsp:nvSpPr>
        <dsp:cNvPr id="0" name=""/>
        <dsp:cNvSpPr/>
      </dsp:nvSpPr>
      <dsp:spPr>
        <a:xfrm>
          <a:off x="1973529" y="3434320"/>
          <a:ext cx="2657788" cy="1235916"/>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noProof="0" dirty="0">
              <a:latin typeface="+mn-lt"/>
              <a:cs typeface="Times New Roman" panose="02020603050405020304" pitchFamily="18" charset="0"/>
            </a:rPr>
            <a:t>5) Hungarian Energy and Public Utility Regulatory Authority</a:t>
          </a:r>
        </a:p>
      </dsp:txBody>
      <dsp:txXfrm>
        <a:off x="2033861" y="3494652"/>
        <a:ext cx="2537124" cy="1115252"/>
      </dsp:txXfrm>
    </dsp:sp>
    <dsp:sp modelId="{9E68841A-7BAF-4048-BCD1-1FF870C0CC42}">
      <dsp:nvSpPr>
        <dsp:cNvPr id="0" name=""/>
        <dsp:cNvSpPr/>
      </dsp:nvSpPr>
      <dsp:spPr>
        <a:xfrm>
          <a:off x="3042690" y="840997"/>
          <a:ext cx="4723398" cy="4723398"/>
        </a:xfrm>
        <a:custGeom>
          <a:avLst/>
          <a:gdLst/>
          <a:ahLst/>
          <a:cxnLst/>
          <a:rect l="0" t="0" r="0" b="0"/>
          <a:pathLst>
            <a:path>
              <a:moveTo>
                <a:pt x="515" y="2411027"/>
              </a:moveTo>
              <a:arcTo wR="2361699" hR="2361699" stAng="10728191" swAng="806101"/>
            </a:path>
          </a:pathLst>
        </a:custGeom>
        <a:noFill/>
        <a:ln w="6350" cap="flat" cmpd="sng" algn="ctr">
          <a:solidFill>
            <a:schemeClr val="dk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187139D6-0710-478F-943B-E6A49D202BB9}">
      <dsp:nvSpPr>
        <dsp:cNvPr id="0" name=""/>
        <dsp:cNvSpPr/>
      </dsp:nvSpPr>
      <dsp:spPr>
        <a:xfrm>
          <a:off x="2109885" y="1426434"/>
          <a:ext cx="2385089" cy="1098798"/>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noProof="0" dirty="0">
              <a:latin typeface="+mn-lt"/>
              <a:cs typeface="Times New Roman" panose="02020603050405020304" pitchFamily="18" charset="0"/>
            </a:rPr>
            <a:t>6) Ruling Party (FIDESZ-KDNP)</a:t>
          </a:r>
        </a:p>
      </dsp:txBody>
      <dsp:txXfrm>
        <a:off x="2163524" y="1480073"/>
        <a:ext cx="2277811" cy="991520"/>
      </dsp:txXfrm>
    </dsp:sp>
    <dsp:sp modelId="{C2B031F4-FE61-4BB3-9EDF-120FF9341CEA}">
      <dsp:nvSpPr>
        <dsp:cNvPr id="0" name=""/>
        <dsp:cNvSpPr/>
      </dsp:nvSpPr>
      <dsp:spPr>
        <a:xfrm>
          <a:off x="3349579" y="761824"/>
          <a:ext cx="4723398" cy="4723398"/>
        </a:xfrm>
        <a:custGeom>
          <a:avLst/>
          <a:gdLst/>
          <a:ahLst/>
          <a:cxnLst/>
          <a:rect l="0" t="0" r="0" b="0"/>
          <a:pathLst>
            <a:path>
              <a:moveTo>
                <a:pt x="821550" y="571289"/>
              </a:moveTo>
              <a:arcTo wR="2361699" hR="2361699" stAng="13757830" swAng="608288"/>
            </a:path>
          </a:pathLst>
        </a:custGeom>
        <a:noFill/>
        <a:ln w="6350" cap="flat" cmpd="sng" algn="ctr">
          <a:solidFill>
            <a:schemeClr val="dk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AF6299-1033-4C0E-A05E-A5D944E2E88B}" type="datetimeFigureOut">
              <a:rPr lang="en-US" smtClean="0"/>
              <a:t>1/31/2026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745671-D7D6-493F-AF8E-A40FCEC39C15}" type="slidenum">
              <a:rPr lang="en-US" smtClean="0"/>
              <a:t>‹#›</a:t>
            </a:fld>
            <a:endParaRPr lang="en-US"/>
          </a:p>
        </p:txBody>
      </p:sp>
    </p:spTree>
    <p:extLst>
      <p:ext uri="{BB962C8B-B14F-4D97-AF65-F5344CB8AC3E}">
        <p14:creationId xmlns:p14="http://schemas.microsoft.com/office/powerpoint/2010/main" val="15264890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ím 1"/>
          <p:cNvSpPr>
            <a:spLocks noGrp="1"/>
          </p:cNvSpPr>
          <p:nvPr>
            <p:ph type="ctrTitle"/>
          </p:nvPr>
        </p:nvSpPr>
        <p:spPr>
          <a:xfrm>
            <a:off x="1524000" y="1122363"/>
            <a:ext cx="9144000" cy="2387600"/>
          </a:xfrm>
        </p:spPr>
        <p:txBody>
          <a:bodyPr anchor="b"/>
          <a:lstStyle>
            <a:lvl1pPr algn="ctr">
              <a:defRPr sz="6000"/>
            </a:lvl1pPr>
          </a:lstStyle>
          <a:p>
            <a:r>
              <a:rPr lang="hu-HU"/>
              <a:t>Mintacím szerkesztése</a:t>
            </a:r>
          </a:p>
        </p:txBody>
      </p:sp>
      <p:sp>
        <p:nvSpPr>
          <p:cNvPr id="3" name="Alcím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a:t>Kattintson ide az alcím mintájának szerkesztéséhez</a:t>
            </a:r>
          </a:p>
        </p:txBody>
      </p:sp>
      <p:sp>
        <p:nvSpPr>
          <p:cNvPr id="4" name="Dátum helye 3"/>
          <p:cNvSpPr>
            <a:spLocks noGrp="1"/>
          </p:cNvSpPr>
          <p:nvPr>
            <p:ph type="dt" sz="half" idx="10"/>
          </p:nvPr>
        </p:nvSpPr>
        <p:spPr/>
        <p:txBody>
          <a:bodyPr/>
          <a:lstStyle/>
          <a:p>
            <a:fld id="{6489FEC4-AEE2-4AC2-B09B-A0FB602811B7}" type="datetimeFigureOut">
              <a:rPr lang="hu-HU" smtClean="0"/>
              <a:t>2026. 01. 31.</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A7CABCE8-42E2-4BCC-98EB-3CB7575696F9}" type="slidenum">
              <a:rPr lang="hu-HU" smtClean="0"/>
              <a:t>‹#›</a:t>
            </a:fld>
            <a:endParaRPr lang="hu-HU"/>
          </a:p>
        </p:txBody>
      </p:sp>
    </p:spTree>
    <p:extLst>
      <p:ext uri="{BB962C8B-B14F-4D97-AF65-F5344CB8AC3E}">
        <p14:creationId xmlns:p14="http://schemas.microsoft.com/office/powerpoint/2010/main" val="1835760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6489FEC4-AEE2-4AC2-B09B-A0FB602811B7}" type="datetimeFigureOut">
              <a:rPr lang="hu-HU" smtClean="0"/>
              <a:t>2026. 01. 31.</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A7CABCE8-42E2-4BCC-98EB-3CB7575696F9}" type="slidenum">
              <a:rPr lang="hu-HU" smtClean="0"/>
              <a:t>‹#›</a:t>
            </a:fld>
            <a:endParaRPr lang="hu-HU"/>
          </a:p>
        </p:txBody>
      </p:sp>
    </p:spTree>
    <p:extLst>
      <p:ext uri="{BB962C8B-B14F-4D97-AF65-F5344CB8AC3E}">
        <p14:creationId xmlns:p14="http://schemas.microsoft.com/office/powerpoint/2010/main" val="5981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6489FEC4-AEE2-4AC2-B09B-A0FB602811B7}" type="datetimeFigureOut">
              <a:rPr lang="hu-HU" smtClean="0"/>
              <a:t>2026. 01. 31.</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A7CABCE8-42E2-4BCC-98EB-3CB7575696F9}" type="slidenum">
              <a:rPr lang="hu-HU" smtClean="0"/>
              <a:t>‹#›</a:t>
            </a:fld>
            <a:endParaRPr lang="hu-HU"/>
          </a:p>
        </p:txBody>
      </p:sp>
    </p:spTree>
    <p:extLst>
      <p:ext uri="{BB962C8B-B14F-4D97-AF65-F5344CB8AC3E}">
        <p14:creationId xmlns:p14="http://schemas.microsoft.com/office/powerpoint/2010/main" val="4010798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idx="1"/>
          </p:nvPr>
        </p:nvSpPr>
        <p:spPr/>
        <p:txBody>
          <a:bodyPr/>
          <a:lstStyle/>
          <a:p>
            <a:pPr lvl="0"/>
            <a:r>
              <a:rPr lang="hu-HU" dirty="0"/>
              <a:t>Mintaszöveg szerkesztése</a:t>
            </a:r>
          </a:p>
          <a:p>
            <a:pPr lvl="1"/>
            <a:r>
              <a:rPr lang="hu-HU" dirty="0"/>
              <a:t>Második szint</a:t>
            </a:r>
          </a:p>
          <a:p>
            <a:pPr lvl="2"/>
            <a:r>
              <a:rPr lang="hu-HU" dirty="0"/>
              <a:t>Harmadik szint</a:t>
            </a:r>
          </a:p>
          <a:p>
            <a:pPr lvl="3"/>
            <a:r>
              <a:rPr lang="hu-HU" dirty="0"/>
              <a:t>Negyedik szint</a:t>
            </a:r>
          </a:p>
          <a:p>
            <a:pPr lvl="4"/>
            <a:r>
              <a:rPr lang="hu-HU" dirty="0"/>
              <a:t>Ötödik szint</a:t>
            </a:r>
          </a:p>
        </p:txBody>
      </p:sp>
      <p:sp>
        <p:nvSpPr>
          <p:cNvPr id="4" name="Dátum helye 3"/>
          <p:cNvSpPr>
            <a:spLocks noGrp="1"/>
          </p:cNvSpPr>
          <p:nvPr>
            <p:ph type="dt" sz="half" idx="10"/>
          </p:nvPr>
        </p:nvSpPr>
        <p:spPr/>
        <p:txBody>
          <a:bodyPr/>
          <a:lstStyle/>
          <a:p>
            <a:fld id="{6489FEC4-AEE2-4AC2-B09B-A0FB602811B7}" type="datetimeFigureOut">
              <a:rPr lang="hu-HU" smtClean="0"/>
              <a:t>2026. 01. 31.</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A7CABCE8-42E2-4BCC-98EB-3CB7575696F9}" type="slidenum">
              <a:rPr lang="hu-HU" smtClean="0"/>
              <a:t>‹#›</a:t>
            </a:fld>
            <a:endParaRPr lang="hu-HU"/>
          </a:p>
        </p:txBody>
      </p:sp>
    </p:spTree>
    <p:extLst>
      <p:ext uri="{BB962C8B-B14F-4D97-AF65-F5344CB8AC3E}">
        <p14:creationId xmlns:p14="http://schemas.microsoft.com/office/powerpoint/2010/main" val="23313912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6489FEC4-AEE2-4AC2-B09B-A0FB602811B7}" type="datetimeFigureOut">
              <a:rPr lang="hu-HU" smtClean="0"/>
              <a:t>2026. 01. 31.</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A7CABCE8-42E2-4BCC-98EB-3CB7575696F9}" type="slidenum">
              <a:rPr lang="hu-HU" smtClean="0"/>
              <a:t>‹#›</a:t>
            </a:fld>
            <a:endParaRPr lang="hu-HU"/>
          </a:p>
        </p:txBody>
      </p:sp>
    </p:spTree>
    <p:extLst>
      <p:ext uri="{BB962C8B-B14F-4D97-AF65-F5344CB8AC3E}">
        <p14:creationId xmlns:p14="http://schemas.microsoft.com/office/powerpoint/2010/main" val="18410363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6489FEC4-AEE2-4AC2-B09B-A0FB602811B7}" type="datetimeFigureOut">
              <a:rPr lang="hu-HU" smtClean="0"/>
              <a:t>2026. 01. 31.</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A7CABCE8-42E2-4BCC-98EB-3CB7575696F9}" type="slidenum">
              <a:rPr lang="hu-HU" smtClean="0"/>
              <a:t>‹#›</a:t>
            </a:fld>
            <a:endParaRPr lang="hu-HU"/>
          </a:p>
        </p:txBody>
      </p:sp>
    </p:spTree>
    <p:extLst>
      <p:ext uri="{BB962C8B-B14F-4D97-AF65-F5344CB8AC3E}">
        <p14:creationId xmlns:p14="http://schemas.microsoft.com/office/powerpoint/2010/main" val="1045529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a:lstStyle/>
          <a:p>
            <a:r>
              <a:rPr lang="hu-HU"/>
              <a:t>Mintacím szerkesztése</a:t>
            </a:r>
          </a:p>
        </p:txBody>
      </p:sp>
      <p:sp>
        <p:nvSpPr>
          <p:cNvPr id="3" name="Szöveg hely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6489FEC4-AEE2-4AC2-B09B-A0FB602811B7}" type="datetimeFigureOut">
              <a:rPr lang="hu-HU" smtClean="0"/>
              <a:t>2026. 01. 31.</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A7CABCE8-42E2-4BCC-98EB-3CB7575696F9}" type="slidenum">
              <a:rPr lang="hu-HU" smtClean="0"/>
              <a:t>‹#›</a:t>
            </a:fld>
            <a:endParaRPr lang="hu-HU"/>
          </a:p>
        </p:txBody>
      </p:sp>
    </p:spTree>
    <p:extLst>
      <p:ext uri="{BB962C8B-B14F-4D97-AF65-F5344CB8AC3E}">
        <p14:creationId xmlns:p14="http://schemas.microsoft.com/office/powerpoint/2010/main" val="28618670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6489FEC4-AEE2-4AC2-B09B-A0FB602811B7}" type="datetimeFigureOut">
              <a:rPr lang="hu-HU" smtClean="0"/>
              <a:t>2026. 01. 31.</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A7CABCE8-42E2-4BCC-98EB-3CB7575696F9}" type="slidenum">
              <a:rPr lang="hu-HU" smtClean="0"/>
              <a:t>‹#›</a:t>
            </a:fld>
            <a:endParaRPr lang="hu-HU"/>
          </a:p>
        </p:txBody>
      </p:sp>
    </p:spTree>
    <p:extLst>
      <p:ext uri="{BB962C8B-B14F-4D97-AF65-F5344CB8AC3E}">
        <p14:creationId xmlns:p14="http://schemas.microsoft.com/office/powerpoint/2010/main" val="270093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6489FEC4-AEE2-4AC2-B09B-A0FB602811B7}" type="datetimeFigureOut">
              <a:rPr lang="hu-HU" smtClean="0"/>
              <a:t>2026. 01. 31.</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A7CABCE8-42E2-4BCC-98EB-3CB7575696F9}" type="slidenum">
              <a:rPr lang="hu-HU" smtClean="0"/>
              <a:t>‹#›</a:t>
            </a:fld>
            <a:endParaRPr lang="hu-HU"/>
          </a:p>
        </p:txBody>
      </p:sp>
    </p:spTree>
    <p:extLst>
      <p:ext uri="{BB962C8B-B14F-4D97-AF65-F5344CB8AC3E}">
        <p14:creationId xmlns:p14="http://schemas.microsoft.com/office/powerpoint/2010/main" val="2714207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6489FEC4-AEE2-4AC2-B09B-A0FB602811B7}" type="datetimeFigureOut">
              <a:rPr lang="hu-HU" smtClean="0"/>
              <a:t>2026. 01. 31.</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A7CABCE8-42E2-4BCC-98EB-3CB7575696F9}" type="slidenum">
              <a:rPr lang="hu-HU" smtClean="0"/>
              <a:t>‹#›</a:t>
            </a:fld>
            <a:endParaRPr lang="hu-HU"/>
          </a:p>
        </p:txBody>
      </p:sp>
    </p:spTree>
    <p:extLst>
      <p:ext uri="{BB962C8B-B14F-4D97-AF65-F5344CB8AC3E}">
        <p14:creationId xmlns:p14="http://schemas.microsoft.com/office/powerpoint/2010/main" val="653092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hu-HU"/>
              <a:t>Kép beszúrásához kattintson az ikonra</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6489FEC4-AEE2-4AC2-B09B-A0FB602811B7}" type="datetimeFigureOut">
              <a:rPr lang="hu-HU" smtClean="0"/>
              <a:t>2026. 01. 31.</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A7CABCE8-42E2-4BCC-98EB-3CB7575696F9}" type="slidenum">
              <a:rPr lang="hu-HU" smtClean="0"/>
              <a:t>‹#›</a:t>
            </a:fld>
            <a:endParaRPr lang="hu-HU"/>
          </a:p>
        </p:txBody>
      </p:sp>
    </p:spTree>
    <p:extLst>
      <p:ext uri="{BB962C8B-B14F-4D97-AF65-F5344CB8AC3E}">
        <p14:creationId xmlns:p14="http://schemas.microsoft.com/office/powerpoint/2010/main" val="3216421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89FEC4-AEE2-4AC2-B09B-A0FB602811B7}" type="datetimeFigureOut">
              <a:rPr lang="hu-HU" smtClean="0"/>
              <a:t>2026. 01. 31.</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CABCE8-42E2-4BCC-98EB-3CB7575696F9}" type="slidenum">
              <a:rPr lang="hu-HU" smtClean="0"/>
              <a:t>‹#›</a:t>
            </a:fld>
            <a:endParaRPr lang="hu-HU"/>
          </a:p>
        </p:txBody>
      </p:sp>
    </p:spTree>
    <p:extLst>
      <p:ext uri="{BB962C8B-B14F-4D97-AF65-F5344CB8AC3E}">
        <p14:creationId xmlns:p14="http://schemas.microsoft.com/office/powerpoint/2010/main" val="155586213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s://data.energyprospects.eu/"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mailto:tekla.szep@uni-miskolc.hu"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213360" y="1092886"/>
            <a:ext cx="11206480" cy="1711148"/>
          </a:xfrm>
        </p:spPr>
        <p:txBody>
          <a:bodyPr>
            <a:normAutofit/>
          </a:bodyPr>
          <a:lstStyle/>
          <a:p>
            <a:r>
              <a:rPr lang="en-GB" sz="4800" b="1" noProof="0" dirty="0">
                <a:latin typeface="+mn-lt"/>
              </a:rPr>
              <a:t>Energy citizenship at a turning point? The power of prosumers in Hungary</a:t>
            </a:r>
            <a:endParaRPr lang="en-GB" sz="4000" b="1" noProof="0" dirty="0">
              <a:latin typeface="+mn-lt"/>
            </a:endParaRPr>
          </a:p>
        </p:txBody>
      </p:sp>
      <p:sp>
        <p:nvSpPr>
          <p:cNvPr id="4" name="Alcím 2">
            <a:extLst>
              <a:ext uri="{FF2B5EF4-FFF2-40B4-BE49-F238E27FC236}">
                <a16:creationId xmlns:a16="http://schemas.microsoft.com/office/drawing/2014/main" id="{788191A8-D9D6-4F2A-1F08-F273AFFD0D66}"/>
              </a:ext>
            </a:extLst>
          </p:cNvPr>
          <p:cNvSpPr txBox="1">
            <a:spLocks/>
          </p:cNvSpPr>
          <p:nvPr/>
        </p:nvSpPr>
        <p:spPr>
          <a:xfrm>
            <a:off x="365878" y="3892210"/>
            <a:ext cx="11291068" cy="243555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300"/>
              </a:spcBef>
            </a:pPr>
            <a:r>
              <a:rPr lang="en-GB" sz="2800" b="1" noProof="0" dirty="0"/>
              <a:t>Tekla SZÉP, PhD</a:t>
            </a:r>
            <a:endParaRPr lang="en-GB" sz="2800" noProof="0" dirty="0"/>
          </a:p>
          <a:p>
            <a:pPr>
              <a:spcBef>
                <a:spcPts val="300"/>
              </a:spcBef>
            </a:pPr>
            <a:r>
              <a:rPr lang="en-GB" sz="2800" i="1" noProof="0" dirty="0"/>
              <a:t>Associate Professor with </a:t>
            </a:r>
            <a:r>
              <a:rPr lang="en-GB" sz="2800" i="1" noProof="0" dirty="0" err="1"/>
              <a:t>Habilitation</a:t>
            </a:r>
            <a:r>
              <a:rPr lang="en-GB" sz="2800" i="1" noProof="0" dirty="0"/>
              <a:t>, Deputy Director of Institute</a:t>
            </a:r>
          </a:p>
          <a:p>
            <a:pPr>
              <a:spcBef>
                <a:spcPts val="300"/>
              </a:spcBef>
            </a:pPr>
            <a:r>
              <a:rPr lang="en-GB" sz="2800" i="1" noProof="0" dirty="0"/>
              <a:t>Holder of the Bolyai János Research Scholarship</a:t>
            </a:r>
          </a:p>
          <a:p>
            <a:pPr>
              <a:spcBef>
                <a:spcPts val="300"/>
              </a:spcBef>
            </a:pPr>
            <a:r>
              <a:rPr lang="en-GB" sz="2800" noProof="0" dirty="0"/>
              <a:t>Institute of World and Regional Economics</a:t>
            </a:r>
          </a:p>
          <a:p>
            <a:pPr>
              <a:spcBef>
                <a:spcPts val="300"/>
              </a:spcBef>
            </a:pPr>
            <a:r>
              <a:rPr lang="en-GB" sz="2800" noProof="0" dirty="0"/>
              <a:t>University of Miskolc</a:t>
            </a:r>
          </a:p>
        </p:txBody>
      </p:sp>
    </p:spTree>
    <p:extLst>
      <p:ext uri="{BB962C8B-B14F-4D97-AF65-F5344CB8AC3E}">
        <p14:creationId xmlns:p14="http://schemas.microsoft.com/office/powerpoint/2010/main" val="14259302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ACC7D-9703-5F03-D8E4-B0E042EEED80}"/>
              </a:ext>
            </a:extLst>
          </p:cNvPr>
          <p:cNvSpPr>
            <a:spLocks noGrp="1"/>
          </p:cNvSpPr>
          <p:nvPr>
            <p:ph type="title"/>
          </p:nvPr>
        </p:nvSpPr>
        <p:spPr>
          <a:xfrm>
            <a:off x="125815" y="95146"/>
            <a:ext cx="9730566" cy="995954"/>
          </a:xfrm>
          <a:solidFill>
            <a:schemeClr val="bg1"/>
          </a:solidFill>
        </p:spPr>
        <p:txBody>
          <a:bodyPr>
            <a:normAutofit/>
          </a:bodyPr>
          <a:lstStyle/>
          <a:p>
            <a:r>
              <a:rPr lang="en-GB" sz="2800" b="1" noProof="0" dirty="0">
                <a:effectLst/>
                <a:latin typeface="+mn-lt"/>
                <a:ea typeface="Aptos" panose="020B0004020202020204" pitchFamily="34" charset="0"/>
              </a:rPr>
              <a:t>Total number and capacity of household-scale solar panel units (2012–2024) (1000 </a:t>
            </a:r>
            <a:r>
              <a:rPr lang="en-GB" sz="2800" b="1" noProof="0" dirty="0">
                <a:latin typeface="+mn-lt"/>
                <a:ea typeface="Aptos" panose="020B0004020202020204" pitchFamily="34" charset="0"/>
              </a:rPr>
              <a:t>unit</a:t>
            </a:r>
            <a:r>
              <a:rPr lang="en-GB" sz="2800" b="1" noProof="0" dirty="0">
                <a:effectLst/>
                <a:latin typeface="+mn-lt"/>
                <a:ea typeface="Aptos" panose="020B0004020202020204" pitchFamily="34" charset="0"/>
              </a:rPr>
              <a:t>, MW) </a:t>
            </a:r>
            <a:endParaRPr lang="en-GB" sz="6000" noProof="0" dirty="0">
              <a:latin typeface="+mn-lt"/>
            </a:endParaRPr>
          </a:p>
        </p:txBody>
      </p:sp>
      <p:pic>
        <p:nvPicPr>
          <p:cNvPr id="4" name="Picture 3">
            <a:extLst>
              <a:ext uri="{FF2B5EF4-FFF2-40B4-BE49-F238E27FC236}">
                <a16:creationId xmlns:a16="http://schemas.microsoft.com/office/drawing/2014/main" id="{05671FA6-B973-700A-C981-90C051028AC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286" y="1349450"/>
            <a:ext cx="8348331" cy="5438531"/>
          </a:xfrm>
          <a:prstGeom prst="rect">
            <a:avLst/>
          </a:prstGeom>
          <a:noFill/>
          <a:ln>
            <a:noFill/>
          </a:ln>
        </p:spPr>
      </p:pic>
      <p:sp>
        <p:nvSpPr>
          <p:cNvPr id="6" name="TextBox 5">
            <a:extLst>
              <a:ext uri="{FF2B5EF4-FFF2-40B4-BE49-F238E27FC236}">
                <a16:creationId xmlns:a16="http://schemas.microsoft.com/office/drawing/2014/main" id="{7208B9C6-DA67-ED2A-A475-911C361CC2DB}"/>
              </a:ext>
            </a:extLst>
          </p:cNvPr>
          <p:cNvSpPr txBox="1"/>
          <p:nvPr/>
        </p:nvSpPr>
        <p:spPr>
          <a:xfrm>
            <a:off x="8431617" y="6328564"/>
            <a:ext cx="3219007" cy="392159"/>
          </a:xfrm>
          <a:prstGeom prst="rect">
            <a:avLst/>
          </a:prstGeom>
          <a:noFill/>
        </p:spPr>
        <p:txBody>
          <a:bodyPr wrap="square">
            <a:spAutoFit/>
          </a:bodyPr>
          <a:lstStyle/>
          <a:p>
            <a:pPr>
              <a:lnSpc>
                <a:spcPct val="115000"/>
              </a:lnSpc>
              <a:spcAft>
                <a:spcPts val="800"/>
              </a:spcAft>
            </a:pPr>
            <a:r>
              <a:rPr lang="en-GB" sz="1800" kern="100" noProof="0" dirty="0">
                <a:effectLst/>
                <a:ea typeface="Aptos" panose="020B0004020202020204" pitchFamily="34" charset="0"/>
                <a:cs typeface="Arial" panose="020B0604020202020204" pitchFamily="34" charset="0"/>
              </a:rPr>
              <a:t>Source: MEKH (202</a:t>
            </a:r>
            <a:r>
              <a:rPr lang="hu-HU" sz="1800" kern="100" noProof="0" dirty="0">
                <a:effectLst/>
                <a:ea typeface="Aptos" panose="020B0004020202020204" pitchFamily="34" charset="0"/>
                <a:cs typeface="Arial" panose="020B0604020202020204" pitchFamily="34" charset="0"/>
              </a:rPr>
              <a:t>5</a:t>
            </a:r>
            <a:r>
              <a:rPr lang="en-GB" sz="1800" kern="100" noProof="0" dirty="0">
                <a:effectLst/>
                <a:ea typeface="Aptos" panose="020B0004020202020204" pitchFamily="34" charset="0"/>
                <a:cs typeface="Arial" panose="020B0604020202020204" pitchFamily="34" charset="0"/>
              </a:rPr>
              <a:t>)  </a:t>
            </a:r>
          </a:p>
        </p:txBody>
      </p:sp>
      <p:sp>
        <p:nvSpPr>
          <p:cNvPr id="8" name="TextBox 7">
            <a:extLst>
              <a:ext uri="{FF2B5EF4-FFF2-40B4-BE49-F238E27FC236}">
                <a16:creationId xmlns:a16="http://schemas.microsoft.com/office/drawing/2014/main" id="{C9790178-B37A-565F-A4B0-0CF65209AA29}"/>
              </a:ext>
            </a:extLst>
          </p:cNvPr>
          <p:cNvSpPr txBox="1"/>
          <p:nvPr/>
        </p:nvSpPr>
        <p:spPr>
          <a:xfrm>
            <a:off x="8572501" y="1509229"/>
            <a:ext cx="3536213" cy="4401205"/>
          </a:xfrm>
          <a:prstGeom prst="rect">
            <a:avLst/>
          </a:prstGeom>
          <a:solidFill>
            <a:schemeClr val="bg1"/>
          </a:solidFill>
        </p:spPr>
        <p:txBody>
          <a:bodyPr wrap="square">
            <a:spAutoFit/>
          </a:bodyPr>
          <a:lstStyle/>
          <a:p>
            <a:pPr marL="285750" indent="-285750">
              <a:buFont typeface="Arial" panose="020B0604020202020204" pitchFamily="34" charset="0"/>
              <a:buChar char="•"/>
            </a:pPr>
            <a:r>
              <a:rPr lang="en-GB" sz="2000" noProof="0" dirty="0"/>
              <a:t>The revised Hungarian National Energy and Climate Plan foresees a total installed PV capacity of 12,000 MW by 2030 (in 2025 it was &gt;8000 MW)</a:t>
            </a:r>
          </a:p>
          <a:p>
            <a:pPr marL="285750" indent="-285750">
              <a:buFont typeface="Arial" panose="020B0604020202020204" pitchFamily="34" charset="0"/>
              <a:buChar char="•"/>
            </a:pPr>
            <a:r>
              <a:rPr lang="en-GB" sz="2000" noProof="0" dirty="0"/>
              <a:t>The National Energy Strategy 2030 estimates that more than 200,000 households will have household-scale solar PV systems by 2030.</a:t>
            </a:r>
          </a:p>
          <a:p>
            <a:pPr marL="285750" indent="-285750">
              <a:buFont typeface="Arial" panose="020B0604020202020204" pitchFamily="34" charset="0"/>
              <a:buChar char="•"/>
            </a:pPr>
            <a:r>
              <a:rPr lang="en-GB" sz="2000" noProof="0" dirty="0"/>
              <a:t>Social acceptance of solar PV systems in Hungary is very high!</a:t>
            </a:r>
          </a:p>
        </p:txBody>
      </p:sp>
    </p:spTree>
    <p:extLst>
      <p:ext uri="{BB962C8B-B14F-4D97-AF65-F5344CB8AC3E}">
        <p14:creationId xmlns:p14="http://schemas.microsoft.com/office/powerpoint/2010/main" val="22227475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0A36D-EDE4-8EF0-0159-B93837E90DE1}"/>
              </a:ext>
            </a:extLst>
          </p:cNvPr>
          <p:cNvSpPr>
            <a:spLocks noGrp="1"/>
          </p:cNvSpPr>
          <p:nvPr>
            <p:ph type="title"/>
          </p:nvPr>
        </p:nvSpPr>
        <p:spPr>
          <a:xfrm>
            <a:off x="148853" y="894669"/>
            <a:ext cx="7899992" cy="832294"/>
          </a:xfrm>
          <a:solidFill>
            <a:schemeClr val="bg1"/>
          </a:solidFill>
        </p:spPr>
        <p:txBody>
          <a:bodyPr>
            <a:noAutofit/>
          </a:bodyPr>
          <a:lstStyle/>
          <a:p>
            <a:r>
              <a:rPr lang="en-GB" sz="3200" b="1" noProof="0" dirty="0">
                <a:latin typeface="+mn-lt"/>
              </a:rPr>
              <a:t>Changes of the compensation mechanism I. </a:t>
            </a:r>
          </a:p>
        </p:txBody>
      </p:sp>
      <p:sp>
        <p:nvSpPr>
          <p:cNvPr id="3" name="Content Placeholder 2">
            <a:extLst>
              <a:ext uri="{FF2B5EF4-FFF2-40B4-BE49-F238E27FC236}">
                <a16:creationId xmlns:a16="http://schemas.microsoft.com/office/drawing/2014/main" id="{145E7E60-D8F0-51ED-25E4-A8C2D5048A81}"/>
              </a:ext>
            </a:extLst>
          </p:cNvPr>
          <p:cNvSpPr>
            <a:spLocks noGrp="1"/>
          </p:cNvSpPr>
          <p:nvPr>
            <p:ph idx="1"/>
          </p:nvPr>
        </p:nvSpPr>
        <p:spPr>
          <a:xfrm>
            <a:off x="255180" y="2519924"/>
            <a:ext cx="10972801" cy="4254323"/>
          </a:xfrm>
          <a:solidFill>
            <a:schemeClr val="bg1"/>
          </a:solidFill>
        </p:spPr>
        <p:txBody>
          <a:bodyPr>
            <a:noAutofit/>
          </a:bodyPr>
          <a:lstStyle/>
          <a:p>
            <a:pPr algn="just">
              <a:lnSpc>
                <a:spcPct val="100000"/>
              </a:lnSpc>
              <a:spcBef>
                <a:spcPts val="0"/>
              </a:spcBef>
            </a:pPr>
            <a:r>
              <a:rPr lang="en-GB" sz="2400" kern="100" noProof="0" dirty="0">
                <a:ea typeface="Times New Roman" panose="02020603050405020304" pitchFamily="18" charset="0"/>
                <a:cs typeface="Arial" panose="020B0604020202020204" pitchFamily="34" charset="0"/>
              </a:rPr>
              <a:t>Compensation mechanisms: 1) </a:t>
            </a:r>
            <a:r>
              <a:rPr lang="en-GB" sz="2400" b="1" kern="100" noProof="0" dirty="0">
                <a:ea typeface="Times New Roman" panose="02020603050405020304" pitchFamily="18" charset="0"/>
                <a:cs typeface="Arial" panose="020B0604020202020204" pitchFamily="34" charset="0"/>
              </a:rPr>
              <a:t>Annual net metering </a:t>
            </a:r>
            <a:r>
              <a:rPr lang="en-GB" sz="2400" kern="100" noProof="0" dirty="0">
                <a:ea typeface="Times New Roman" panose="02020603050405020304" pitchFamily="18" charset="0"/>
                <a:cs typeface="Arial" panose="020B0604020202020204" pitchFamily="34" charset="0"/>
              </a:rPr>
              <a:t>(yearly netting of electricity volumes fed into and withdrawn from the grid) vs. 2) </a:t>
            </a:r>
            <a:r>
              <a:rPr lang="en-GB" sz="2400" b="1" kern="100" noProof="0" dirty="0">
                <a:ea typeface="Times New Roman" panose="02020603050405020304" pitchFamily="18" charset="0"/>
                <a:cs typeface="Arial" panose="020B0604020202020204" pitchFamily="34" charset="0"/>
              </a:rPr>
              <a:t>Gross metering </a:t>
            </a:r>
            <a:r>
              <a:rPr lang="en-GB" sz="2400" kern="100" noProof="0" dirty="0">
                <a:ea typeface="Times New Roman" panose="02020603050405020304" pitchFamily="18" charset="0"/>
                <a:cs typeface="Arial" panose="020B0604020202020204" pitchFamily="34" charset="0"/>
              </a:rPr>
              <a:t>(</a:t>
            </a:r>
            <a:r>
              <a:rPr lang="en-GB" sz="2400" noProof="0" dirty="0">
                <a:ea typeface="Aptos" panose="020B0004020202020204" pitchFamily="34" charset="0"/>
              </a:rPr>
              <a:t>separate metering and billing</a:t>
            </a:r>
            <a:r>
              <a:rPr lang="en-GB" sz="2400" kern="100" noProof="0" dirty="0">
                <a:ea typeface="Aptos" panose="020B0004020202020204" pitchFamily="34" charset="0"/>
                <a:cs typeface="Arial" panose="020B0604020202020204" pitchFamily="34" charset="0"/>
              </a:rPr>
              <a:t>)</a:t>
            </a:r>
            <a:r>
              <a:rPr lang="en-GB" sz="2400" noProof="0" dirty="0">
                <a:ea typeface="Aptos" panose="020B0004020202020204" pitchFamily="34" charset="0"/>
              </a:rPr>
              <a:t> </a:t>
            </a:r>
            <a:r>
              <a:rPr lang="en-GB" sz="2400" noProof="0" dirty="0">
                <a:ea typeface="Aptos" panose="020B0004020202020204" pitchFamily="34" charset="0"/>
                <a:sym typeface="Wingdings" panose="05000000000000000000" pitchFamily="2" charset="2"/>
              </a:rPr>
              <a:t> </a:t>
            </a:r>
            <a:r>
              <a:rPr lang="en-GB" sz="2400" noProof="0" dirty="0">
                <a:ea typeface="Aptos" panose="020B0004020202020204" pitchFamily="34" charset="0"/>
              </a:rPr>
              <a:t>the electricity withdrawn from the grid and electricity exported to the grid are measured and paid for separately (including grid fees), the latter at a selling price of 5 HUF/kWh ~ 0.01 EUR/kWh).</a:t>
            </a:r>
          </a:p>
          <a:p>
            <a:pPr lvl="1" algn="just">
              <a:lnSpc>
                <a:spcPct val="100000"/>
              </a:lnSpc>
              <a:spcBef>
                <a:spcPts val="0"/>
              </a:spcBef>
            </a:pPr>
            <a:r>
              <a:rPr lang="en-GB" kern="100" noProof="0" dirty="0">
                <a:ea typeface="Aptos" panose="020B0004020202020204" pitchFamily="34" charset="0"/>
                <a:cs typeface="Arial" panose="020B0604020202020204" pitchFamily="34" charset="0"/>
              </a:rPr>
              <a:t>Payback period: ca. 7 years </a:t>
            </a:r>
            <a:r>
              <a:rPr lang="en-GB" kern="100" noProof="0" dirty="0">
                <a:ea typeface="Aptos" panose="020B0004020202020204" pitchFamily="34" charset="0"/>
                <a:cs typeface="Arial" panose="020B0604020202020204" pitchFamily="34" charset="0"/>
                <a:sym typeface="Wingdings" panose="05000000000000000000" pitchFamily="2" charset="2"/>
              </a:rPr>
              <a:t> </a:t>
            </a:r>
            <a:r>
              <a:rPr lang="en-GB" kern="100" noProof="0" dirty="0">
                <a:ea typeface="Aptos" panose="020B0004020202020204" pitchFamily="34" charset="0"/>
                <a:cs typeface="Arial" panose="020B0604020202020204" pitchFamily="34" charset="0"/>
              </a:rPr>
              <a:t>15 years.</a:t>
            </a:r>
          </a:p>
          <a:p>
            <a:pPr algn="just">
              <a:lnSpc>
                <a:spcPct val="100000"/>
              </a:lnSpc>
              <a:spcBef>
                <a:spcPts val="0"/>
              </a:spcBef>
            </a:pPr>
            <a:r>
              <a:rPr lang="en-GB" sz="2400" noProof="0" dirty="0">
                <a:ea typeface="Aptos" panose="020B0004020202020204" pitchFamily="34" charset="0"/>
              </a:rPr>
              <a:t>Plan: On 26 August 2023, the Minister of Energy announced changes to the solar accounting system in a video published on TikTok and YouTube. The essence was that </a:t>
            </a:r>
            <a:r>
              <a:rPr lang="en-GB" sz="2400" b="1" noProof="0" dirty="0">
                <a:ea typeface="Aptos" panose="020B0004020202020204" pitchFamily="34" charset="0"/>
              </a:rPr>
              <a:t>existing contracts would be modified</a:t>
            </a:r>
            <a:r>
              <a:rPr lang="en-GB" sz="2400" noProof="0" dirty="0">
                <a:ea typeface="Aptos" panose="020B0004020202020204" pitchFamily="34" charset="0"/>
              </a:rPr>
              <a:t>, with consumers being switched from annual to monthly net metering from 01 January 2024, and that </a:t>
            </a:r>
            <a:r>
              <a:rPr lang="en-GB" sz="2400" b="1" noProof="0" dirty="0">
                <a:ea typeface="Aptos" panose="020B0004020202020204" pitchFamily="34" charset="0"/>
              </a:rPr>
              <a:t>new entrants would be able to opt only for gross metering</a:t>
            </a:r>
            <a:r>
              <a:rPr lang="en-GB" sz="2400" noProof="0" dirty="0">
                <a:ea typeface="Aptos" panose="020B0004020202020204" pitchFamily="34" charset="0"/>
              </a:rPr>
              <a:t>. </a:t>
            </a:r>
          </a:p>
        </p:txBody>
      </p:sp>
      <p:pic>
        <p:nvPicPr>
          <p:cNvPr id="5" name="Picture 4">
            <a:extLst>
              <a:ext uri="{FF2B5EF4-FFF2-40B4-BE49-F238E27FC236}">
                <a16:creationId xmlns:a16="http://schemas.microsoft.com/office/drawing/2014/main" id="{6F3123D0-2EDD-FE58-2A54-E9319D21E0E6}"/>
              </a:ext>
            </a:extLst>
          </p:cNvPr>
          <p:cNvPicPr>
            <a:picLocks noChangeAspect="1"/>
          </p:cNvPicPr>
          <p:nvPr/>
        </p:nvPicPr>
        <p:blipFill>
          <a:blip r:embed="rId2"/>
          <a:stretch>
            <a:fillRect/>
          </a:stretch>
        </p:blipFill>
        <p:spPr>
          <a:xfrm>
            <a:off x="8442250" y="49468"/>
            <a:ext cx="3530236" cy="2470456"/>
          </a:xfrm>
          <a:prstGeom prst="rect">
            <a:avLst/>
          </a:prstGeom>
        </p:spPr>
      </p:pic>
    </p:spTree>
    <p:extLst>
      <p:ext uri="{BB962C8B-B14F-4D97-AF65-F5344CB8AC3E}">
        <p14:creationId xmlns:p14="http://schemas.microsoft.com/office/powerpoint/2010/main" val="3282266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9A4C6-6D26-7CB0-C69E-08F4E484A05D}"/>
              </a:ext>
            </a:extLst>
          </p:cNvPr>
          <p:cNvSpPr>
            <a:spLocks noGrp="1"/>
          </p:cNvSpPr>
          <p:nvPr>
            <p:ph type="title"/>
          </p:nvPr>
        </p:nvSpPr>
        <p:spPr>
          <a:xfrm>
            <a:off x="168348" y="141326"/>
            <a:ext cx="11812772" cy="1158949"/>
          </a:xfrm>
          <a:solidFill>
            <a:schemeClr val="bg1"/>
          </a:solidFill>
        </p:spPr>
        <p:txBody>
          <a:bodyPr>
            <a:noAutofit/>
          </a:bodyPr>
          <a:lstStyle/>
          <a:p>
            <a:r>
              <a:rPr lang="en-GB" sz="3000" b="1" noProof="0" dirty="0">
                <a:latin typeface="+mn-lt"/>
              </a:rPr>
              <a:t>Estimated electricity production and consumption (8 </a:t>
            </a:r>
            <a:r>
              <a:rPr lang="en-GB" sz="3000" b="1" noProof="0" dirty="0" err="1">
                <a:latin typeface="+mn-lt"/>
              </a:rPr>
              <a:t>kWp</a:t>
            </a:r>
            <a:r>
              <a:rPr lang="en-GB" sz="3000" b="1" noProof="0" dirty="0">
                <a:latin typeface="+mn-lt"/>
              </a:rPr>
              <a:t> solar system, Budapest – southern orientation, 8500 kWh consumption, electric heating)</a:t>
            </a:r>
          </a:p>
        </p:txBody>
      </p:sp>
      <p:pic>
        <p:nvPicPr>
          <p:cNvPr id="5" name="Picture 4">
            <a:extLst>
              <a:ext uri="{FF2B5EF4-FFF2-40B4-BE49-F238E27FC236}">
                <a16:creationId xmlns:a16="http://schemas.microsoft.com/office/drawing/2014/main" id="{0D4CCA43-E8D8-90A4-3756-FA98076362EC}"/>
              </a:ext>
            </a:extLst>
          </p:cNvPr>
          <p:cNvPicPr>
            <a:picLocks noChangeAspect="1"/>
          </p:cNvPicPr>
          <p:nvPr/>
        </p:nvPicPr>
        <p:blipFill>
          <a:blip r:embed="rId2"/>
          <a:srcRect t="1478"/>
          <a:stretch>
            <a:fillRect/>
          </a:stretch>
        </p:blipFill>
        <p:spPr>
          <a:xfrm>
            <a:off x="1212109" y="1456660"/>
            <a:ext cx="9229061" cy="5032008"/>
          </a:xfrm>
          <a:prstGeom prst="rect">
            <a:avLst/>
          </a:prstGeom>
        </p:spPr>
      </p:pic>
      <p:sp>
        <p:nvSpPr>
          <p:cNvPr id="7" name="TextBox 6">
            <a:extLst>
              <a:ext uri="{FF2B5EF4-FFF2-40B4-BE49-F238E27FC236}">
                <a16:creationId xmlns:a16="http://schemas.microsoft.com/office/drawing/2014/main" id="{EDE00751-3278-F0EA-AE11-748D8B2BF4F8}"/>
              </a:ext>
            </a:extLst>
          </p:cNvPr>
          <p:cNvSpPr txBox="1"/>
          <p:nvPr/>
        </p:nvSpPr>
        <p:spPr>
          <a:xfrm>
            <a:off x="170121" y="6488668"/>
            <a:ext cx="11098619" cy="369332"/>
          </a:xfrm>
          <a:prstGeom prst="rect">
            <a:avLst/>
          </a:prstGeom>
          <a:noFill/>
        </p:spPr>
        <p:txBody>
          <a:bodyPr wrap="square">
            <a:spAutoFit/>
          </a:bodyPr>
          <a:lstStyle/>
          <a:p>
            <a:r>
              <a:rPr lang="en-GB" noProof="0" dirty="0"/>
              <a:t>Source: https://index.hu/gazdasag/2023/08/31/napelem-napelemek-zold-energia-napkollektoraramar-aramellatas/</a:t>
            </a:r>
          </a:p>
        </p:txBody>
      </p:sp>
      <p:sp>
        <p:nvSpPr>
          <p:cNvPr id="8" name="TextBox 7">
            <a:extLst>
              <a:ext uri="{FF2B5EF4-FFF2-40B4-BE49-F238E27FC236}">
                <a16:creationId xmlns:a16="http://schemas.microsoft.com/office/drawing/2014/main" id="{5395D93D-C267-A06B-EF53-A308C3F49789}"/>
              </a:ext>
            </a:extLst>
          </p:cNvPr>
          <p:cNvSpPr txBox="1"/>
          <p:nvPr/>
        </p:nvSpPr>
        <p:spPr>
          <a:xfrm>
            <a:off x="4634021" y="6077388"/>
            <a:ext cx="1235152" cy="369332"/>
          </a:xfrm>
          <a:prstGeom prst="rect">
            <a:avLst/>
          </a:prstGeom>
          <a:solidFill>
            <a:schemeClr val="bg1"/>
          </a:solidFill>
        </p:spPr>
        <p:txBody>
          <a:bodyPr wrap="square" rtlCol="0">
            <a:spAutoFit/>
          </a:bodyPr>
          <a:lstStyle/>
          <a:p>
            <a:r>
              <a:rPr lang="en-GB" noProof="0" dirty="0"/>
              <a:t>production</a:t>
            </a:r>
          </a:p>
        </p:txBody>
      </p:sp>
      <p:sp>
        <p:nvSpPr>
          <p:cNvPr id="9" name="TextBox 8">
            <a:extLst>
              <a:ext uri="{FF2B5EF4-FFF2-40B4-BE49-F238E27FC236}">
                <a16:creationId xmlns:a16="http://schemas.microsoft.com/office/drawing/2014/main" id="{CA86EC4C-9CD3-24D4-6233-48C7B07E1265}"/>
              </a:ext>
            </a:extLst>
          </p:cNvPr>
          <p:cNvSpPr txBox="1"/>
          <p:nvPr/>
        </p:nvSpPr>
        <p:spPr>
          <a:xfrm>
            <a:off x="6181059" y="6077388"/>
            <a:ext cx="2870791" cy="369332"/>
          </a:xfrm>
          <a:prstGeom prst="rect">
            <a:avLst/>
          </a:prstGeom>
          <a:solidFill>
            <a:schemeClr val="bg1"/>
          </a:solidFill>
        </p:spPr>
        <p:txBody>
          <a:bodyPr wrap="square" rtlCol="0">
            <a:spAutoFit/>
          </a:bodyPr>
          <a:lstStyle/>
          <a:p>
            <a:r>
              <a:rPr lang="en-GB" noProof="0" dirty="0"/>
              <a:t>consumption</a:t>
            </a:r>
          </a:p>
        </p:txBody>
      </p:sp>
    </p:spTree>
    <p:extLst>
      <p:ext uri="{BB962C8B-B14F-4D97-AF65-F5344CB8AC3E}">
        <p14:creationId xmlns:p14="http://schemas.microsoft.com/office/powerpoint/2010/main" val="21444323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BB1FD459-B1AE-C6A8-B2D6-4646A5E3BF85}"/>
              </a:ext>
            </a:extLst>
          </p:cNvPr>
          <p:cNvSpPr>
            <a:spLocks noGrp="1"/>
          </p:cNvSpPr>
          <p:nvPr>
            <p:ph type="title"/>
          </p:nvPr>
        </p:nvSpPr>
        <p:spPr>
          <a:xfrm>
            <a:off x="177516" y="136608"/>
            <a:ext cx="11267680" cy="744766"/>
          </a:xfrm>
          <a:solidFill>
            <a:schemeClr val="bg1"/>
          </a:solidFill>
        </p:spPr>
        <p:txBody>
          <a:bodyPr>
            <a:normAutofit fontScale="90000"/>
          </a:bodyPr>
          <a:lstStyle/>
          <a:p>
            <a:r>
              <a:rPr lang="en-GB" sz="3200" b="1" noProof="0" dirty="0">
                <a:latin typeface="+mn-lt"/>
              </a:rPr>
              <a:t>Electricity production and consumption – solar system with and without battery (5 kW) in 2024/2025</a:t>
            </a:r>
          </a:p>
        </p:txBody>
      </p:sp>
      <p:pic>
        <p:nvPicPr>
          <p:cNvPr id="5" name="Content Placeholder 4" descr="A screenshot of a cell phone&#10;&#10;AI-generated content may be incorrect.">
            <a:extLst>
              <a:ext uri="{FF2B5EF4-FFF2-40B4-BE49-F238E27FC236}">
                <a16:creationId xmlns:a16="http://schemas.microsoft.com/office/drawing/2014/main" id="{FF092C4B-843C-6815-480F-CFB4420F2116}"/>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rcRect l="2679" t="28656" r="3564" b="28317"/>
          <a:stretch>
            <a:fillRect/>
          </a:stretch>
        </p:blipFill>
        <p:spPr>
          <a:xfrm>
            <a:off x="6253238" y="1127695"/>
            <a:ext cx="5938762" cy="4561368"/>
          </a:xfrm>
          <a:noFill/>
        </p:spPr>
      </p:pic>
      <p:sp>
        <p:nvSpPr>
          <p:cNvPr id="6" name="TextBox 5">
            <a:extLst>
              <a:ext uri="{FF2B5EF4-FFF2-40B4-BE49-F238E27FC236}">
                <a16:creationId xmlns:a16="http://schemas.microsoft.com/office/drawing/2014/main" id="{8D50C53D-5B75-1E49-04DC-5CCD87D76587}"/>
              </a:ext>
            </a:extLst>
          </p:cNvPr>
          <p:cNvSpPr txBox="1"/>
          <p:nvPr/>
        </p:nvSpPr>
        <p:spPr>
          <a:xfrm>
            <a:off x="69730" y="6435991"/>
            <a:ext cx="4073237" cy="369332"/>
          </a:xfrm>
          <a:prstGeom prst="rect">
            <a:avLst/>
          </a:prstGeom>
          <a:noFill/>
        </p:spPr>
        <p:txBody>
          <a:bodyPr wrap="square" rtlCol="0">
            <a:spAutoFit/>
          </a:bodyPr>
          <a:lstStyle/>
          <a:p>
            <a:r>
              <a:rPr lang="en-GB" noProof="0" dirty="0"/>
              <a:t>Source: </a:t>
            </a:r>
            <a:r>
              <a:rPr lang="en-GB" noProof="0" dirty="0" err="1"/>
              <a:t>Dubicz</a:t>
            </a:r>
            <a:r>
              <a:rPr lang="en-GB" noProof="0" dirty="0"/>
              <a:t> L. (2026) – prosumer</a:t>
            </a:r>
          </a:p>
        </p:txBody>
      </p:sp>
      <p:sp>
        <p:nvSpPr>
          <p:cNvPr id="7" name="TextBox 6">
            <a:extLst>
              <a:ext uri="{FF2B5EF4-FFF2-40B4-BE49-F238E27FC236}">
                <a16:creationId xmlns:a16="http://schemas.microsoft.com/office/drawing/2014/main" id="{A0B328EA-094C-97AE-BC52-CCCFB0C00611}"/>
              </a:ext>
            </a:extLst>
          </p:cNvPr>
          <p:cNvSpPr txBox="1"/>
          <p:nvPr/>
        </p:nvSpPr>
        <p:spPr>
          <a:xfrm>
            <a:off x="6562255" y="4479514"/>
            <a:ext cx="2197394" cy="400110"/>
          </a:xfrm>
          <a:prstGeom prst="rect">
            <a:avLst/>
          </a:prstGeom>
          <a:solidFill>
            <a:schemeClr val="bg1"/>
          </a:solidFill>
        </p:spPr>
        <p:txBody>
          <a:bodyPr wrap="square" rtlCol="0">
            <a:spAutoFit/>
          </a:bodyPr>
          <a:lstStyle/>
          <a:p>
            <a:r>
              <a:rPr lang="en-GB" sz="2000" noProof="0" dirty="0"/>
              <a:t>Production</a:t>
            </a:r>
          </a:p>
        </p:txBody>
      </p:sp>
      <p:sp>
        <p:nvSpPr>
          <p:cNvPr id="8" name="TextBox 7">
            <a:extLst>
              <a:ext uri="{FF2B5EF4-FFF2-40B4-BE49-F238E27FC236}">
                <a16:creationId xmlns:a16="http://schemas.microsoft.com/office/drawing/2014/main" id="{B66AF73F-D895-88E0-6B9D-4A1A12BD339A}"/>
              </a:ext>
            </a:extLst>
          </p:cNvPr>
          <p:cNvSpPr txBox="1"/>
          <p:nvPr/>
        </p:nvSpPr>
        <p:spPr>
          <a:xfrm>
            <a:off x="6535469" y="4865368"/>
            <a:ext cx="2977576" cy="400110"/>
          </a:xfrm>
          <a:prstGeom prst="rect">
            <a:avLst/>
          </a:prstGeom>
          <a:solidFill>
            <a:schemeClr val="bg1"/>
          </a:solidFill>
        </p:spPr>
        <p:txBody>
          <a:bodyPr wrap="square" rtlCol="0">
            <a:spAutoFit/>
          </a:bodyPr>
          <a:lstStyle/>
          <a:p>
            <a:r>
              <a:rPr lang="en-GB" sz="2000" noProof="0" dirty="0"/>
              <a:t>Total consumption</a:t>
            </a:r>
          </a:p>
        </p:txBody>
      </p:sp>
      <p:sp>
        <p:nvSpPr>
          <p:cNvPr id="9" name="TextBox 8">
            <a:extLst>
              <a:ext uri="{FF2B5EF4-FFF2-40B4-BE49-F238E27FC236}">
                <a16:creationId xmlns:a16="http://schemas.microsoft.com/office/drawing/2014/main" id="{31AFF11B-8292-AABC-ABC1-9A55AF9F6BE3}"/>
              </a:ext>
            </a:extLst>
          </p:cNvPr>
          <p:cNvSpPr txBox="1"/>
          <p:nvPr/>
        </p:nvSpPr>
        <p:spPr>
          <a:xfrm>
            <a:off x="6578001" y="5230691"/>
            <a:ext cx="4238845" cy="400110"/>
          </a:xfrm>
          <a:prstGeom prst="rect">
            <a:avLst/>
          </a:prstGeom>
          <a:solidFill>
            <a:schemeClr val="bg1"/>
          </a:solidFill>
        </p:spPr>
        <p:txBody>
          <a:bodyPr wrap="square" rtlCol="0">
            <a:spAutoFit/>
          </a:bodyPr>
          <a:lstStyle/>
          <a:p>
            <a:r>
              <a:rPr lang="en-GB" sz="2000" noProof="0" dirty="0"/>
              <a:t>Consumption from the grid</a:t>
            </a:r>
          </a:p>
        </p:txBody>
      </p:sp>
      <p:sp>
        <p:nvSpPr>
          <p:cNvPr id="11" name="TextBox 10">
            <a:extLst>
              <a:ext uri="{FF2B5EF4-FFF2-40B4-BE49-F238E27FC236}">
                <a16:creationId xmlns:a16="http://schemas.microsoft.com/office/drawing/2014/main" id="{64E1C081-CA51-3C0D-4ADC-10FFD9B45C24}"/>
              </a:ext>
            </a:extLst>
          </p:cNvPr>
          <p:cNvSpPr txBox="1"/>
          <p:nvPr/>
        </p:nvSpPr>
        <p:spPr>
          <a:xfrm>
            <a:off x="6531939" y="4083028"/>
            <a:ext cx="2449031" cy="400110"/>
          </a:xfrm>
          <a:prstGeom prst="rect">
            <a:avLst/>
          </a:prstGeom>
          <a:solidFill>
            <a:schemeClr val="bg1"/>
          </a:solidFill>
        </p:spPr>
        <p:txBody>
          <a:bodyPr wrap="square" rtlCol="0">
            <a:spAutoFit/>
          </a:bodyPr>
          <a:lstStyle/>
          <a:p>
            <a:r>
              <a:rPr lang="en-GB" sz="2000" noProof="0" dirty="0"/>
              <a:t>Self-consumption</a:t>
            </a:r>
          </a:p>
        </p:txBody>
      </p:sp>
      <p:pic>
        <p:nvPicPr>
          <p:cNvPr id="12" name="Picture 11" descr="A screenshot of a cell phone&#10;&#10;AI-generated content may be incorrect.">
            <a:extLst>
              <a:ext uri="{FF2B5EF4-FFF2-40B4-BE49-F238E27FC236}">
                <a16:creationId xmlns:a16="http://schemas.microsoft.com/office/drawing/2014/main" id="{1148F16F-5C87-F20F-75CB-B69FDE673431}"/>
              </a:ext>
            </a:extLst>
          </p:cNvPr>
          <p:cNvPicPr>
            <a:picLocks noChangeAspect="1"/>
          </p:cNvPicPr>
          <p:nvPr/>
        </p:nvPicPr>
        <p:blipFill>
          <a:blip r:embed="rId3">
            <a:extLst>
              <a:ext uri="{28A0092B-C50C-407E-A947-70E740481C1C}">
                <a14:useLocalDpi xmlns:a14="http://schemas.microsoft.com/office/drawing/2010/main" val="0"/>
              </a:ext>
            </a:extLst>
          </a:blip>
          <a:srcRect l="2306" t="23728" r="3379" b="27132"/>
          <a:stretch>
            <a:fillRect/>
          </a:stretch>
        </p:blipFill>
        <p:spPr>
          <a:xfrm>
            <a:off x="177516" y="1127695"/>
            <a:ext cx="5900485" cy="4561368"/>
          </a:xfrm>
          <a:prstGeom prst="rect">
            <a:avLst/>
          </a:prstGeom>
        </p:spPr>
      </p:pic>
      <p:sp>
        <p:nvSpPr>
          <p:cNvPr id="13" name="TextBox 12">
            <a:extLst>
              <a:ext uri="{FF2B5EF4-FFF2-40B4-BE49-F238E27FC236}">
                <a16:creationId xmlns:a16="http://schemas.microsoft.com/office/drawing/2014/main" id="{F7506D7E-0034-BD5F-2033-9650289F72EB}"/>
              </a:ext>
            </a:extLst>
          </p:cNvPr>
          <p:cNvSpPr txBox="1"/>
          <p:nvPr/>
        </p:nvSpPr>
        <p:spPr>
          <a:xfrm>
            <a:off x="517000" y="5265478"/>
            <a:ext cx="4238845" cy="400110"/>
          </a:xfrm>
          <a:prstGeom prst="rect">
            <a:avLst/>
          </a:prstGeom>
          <a:solidFill>
            <a:schemeClr val="bg1"/>
          </a:solidFill>
        </p:spPr>
        <p:txBody>
          <a:bodyPr wrap="square" rtlCol="0">
            <a:spAutoFit/>
          </a:bodyPr>
          <a:lstStyle/>
          <a:p>
            <a:r>
              <a:rPr lang="en-GB" sz="2000" noProof="0" dirty="0"/>
              <a:t>Consumption from the grid</a:t>
            </a:r>
          </a:p>
        </p:txBody>
      </p:sp>
      <p:sp>
        <p:nvSpPr>
          <p:cNvPr id="14" name="TextBox 13">
            <a:extLst>
              <a:ext uri="{FF2B5EF4-FFF2-40B4-BE49-F238E27FC236}">
                <a16:creationId xmlns:a16="http://schemas.microsoft.com/office/drawing/2014/main" id="{0E8F8913-1EE4-0559-BF9B-0320EAE81A6F}"/>
              </a:ext>
            </a:extLst>
          </p:cNvPr>
          <p:cNvSpPr txBox="1"/>
          <p:nvPr/>
        </p:nvSpPr>
        <p:spPr>
          <a:xfrm>
            <a:off x="453202" y="4878117"/>
            <a:ext cx="2977576" cy="400110"/>
          </a:xfrm>
          <a:prstGeom prst="rect">
            <a:avLst/>
          </a:prstGeom>
          <a:solidFill>
            <a:schemeClr val="bg1"/>
          </a:solidFill>
        </p:spPr>
        <p:txBody>
          <a:bodyPr wrap="square" rtlCol="0">
            <a:spAutoFit/>
          </a:bodyPr>
          <a:lstStyle/>
          <a:p>
            <a:r>
              <a:rPr lang="en-GB" sz="2000" noProof="0" dirty="0"/>
              <a:t>Total consumption</a:t>
            </a:r>
          </a:p>
        </p:txBody>
      </p:sp>
      <p:sp>
        <p:nvSpPr>
          <p:cNvPr id="15" name="TextBox 14">
            <a:extLst>
              <a:ext uri="{FF2B5EF4-FFF2-40B4-BE49-F238E27FC236}">
                <a16:creationId xmlns:a16="http://schemas.microsoft.com/office/drawing/2014/main" id="{9691A36E-57B3-E4C3-83F2-08EAC1D83EA4}"/>
              </a:ext>
            </a:extLst>
          </p:cNvPr>
          <p:cNvSpPr txBox="1"/>
          <p:nvPr/>
        </p:nvSpPr>
        <p:spPr>
          <a:xfrm>
            <a:off x="490119" y="4473749"/>
            <a:ext cx="2197394" cy="400110"/>
          </a:xfrm>
          <a:prstGeom prst="rect">
            <a:avLst/>
          </a:prstGeom>
          <a:solidFill>
            <a:schemeClr val="bg1"/>
          </a:solidFill>
        </p:spPr>
        <p:txBody>
          <a:bodyPr wrap="square" rtlCol="0">
            <a:spAutoFit/>
          </a:bodyPr>
          <a:lstStyle/>
          <a:p>
            <a:r>
              <a:rPr lang="en-GB" sz="2000" noProof="0" dirty="0"/>
              <a:t>Production</a:t>
            </a:r>
          </a:p>
        </p:txBody>
      </p:sp>
      <p:sp>
        <p:nvSpPr>
          <p:cNvPr id="16" name="TextBox 15">
            <a:extLst>
              <a:ext uri="{FF2B5EF4-FFF2-40B4-BE49-F238E27FC236}">
                <a16:creationId xmlns:a16="http://schemas.microsoft.com/office/drawing/2014/main" id="{62EC7A25-2F82-8004-7C8F-37BE6D97D82E}"/>
              </a:ext>
            </a:extLst>
          </p:cNvPr>
          <p:cNvSpPr txBox="1"/>
          <p:nvPr/>
        </p:nvSpPr>
        <p:spPr>
          <a:xfrm>
            <a:off x="485269" y="4084272"/>
            <a:ext cx="2449031" cy="400110"/>
          </a:xfrm>
          <a:prstGeom prst="rect">
            <a:avLst/>
          </a:prstGeom>
          <a:solidFill>
            <a:schemeClr val="bg1"/>
          </a:solidFill>
        </p:spPr>
        <p:txBody>
          <a:bodyPr wrap="square" rtlCol="0">
            <a:spAutoFit/>
          </a:bodyPr>
          <a:lstStyle/>
          <a:p>
            <a:r>
              <a:rPr lang="en-GB" sz="2000" noProof="0" dirty="0"/>
              <a:t>Self-consumption</a:t>
            </a:r>
          </a:p>
        </p:txBody>
      </p:sp>
      <p:cxnSp>
        <p:nvCxnSpPr>
          <p:cNvPr id="18" name="Straight Connector 17">
            <a:extLst>
              <a:ext uri="{FF2B5EF4-FFF2-40B4-BE49-F238E27FC236}">
                <a16:creationId xmlns:a16="http://schemas.microsoft.com/office/drawing/2014/main" id="{DC4E9336-705E-B2DB-80ED-1C3C8EDEF16F}"/>
              </a:ext>
            </a:extLst>
          </p:cNvPr>
          <p:cNvCxnSpPr/>
          <p:nvPr/>
        </p:nvCxnSpPr>
        <p:spPr>
          <a:xfrm>
            <a:off x="3127758" y="1414130"/>
            <a:ext cx="0" cy="2498651"/>
          </a:xfrm>
          <a:prstGeom prst="line">
            <a:avLst/>
          </a:prstGeom>
          <a:ln w="57150">
            <a:solidFill>
              <a:srgbClr val="FF0000"/>
            </a:solidFill>
          </a:ln>
        </p:spPr>
        <p:style>
          <a:lnRef idx="3">
            <a:schemeClr val="accent2"/>
          </a:lnRef>
          <a:fillRef idx="0">
            <a:schemeClr val="accent2"/>
          </a:fillRef>
          <a:effectRef idx="2">
            <a:schemeClr val="accent2"/>
          </a:effectRef>
          <a:fontRef idx="minor">
            <a:schemeClr val="tx1"/>
          </a:fontRef>
        </p:style>
      </p:cxnSp>
      <p:sp>
        <p:nvSpPr>
          <p:cNvPr id="19" name="TextBox 18">
            <a:extLst>
              <a:ext uri="{FF2B5EF4-FFF2-40B4-BE49-F238E27FC236}">
                <a16:creationId xmlns:a16="http://schemas.microsoft.com/office/drawing/2014/main" id="{2B01B6AC-482A-79C8-E9E0-48880BF31151}"/>
              </a:ext>
            </a:extLst>
          </p:cNvPr>
          <p:cNvSpPr txBox="1"/>
          <p:nvPr/>
        </p:nvSpPr>
        <p:spPr>
          <a:xfrm>
            <a:off x="3302996" y="1263604"/>
            <a:ext cx="1679943" cy="369332"/>
          </a:xfrm>
          <a:prstGeom prst="rect">
            <a:avLst/>
          </a:prstGeom>
          <a:noFill/>
        </p:spPr>
        <p:txBody>
          <a:bodyPr wrap="square" rtlCol="0">
            <a:spAutoFit/>
          </a:bodyPr>
          <a:lstStyle/>
          <a:p>
            <a:r>
              <a:rPr lang="en-GB" noProof="0" dirty="0"/>
              <a:t>With battery</a:t>
            </a:r>
          </a:p>
        </p:txBody>
      </p:sp>
      <p:sp>
        <p:nvSpPr>
          <p:cNvPr id="20" name="TextBox 19">
            <a:extLst>
              <a:ext uri="{FF2B5EF4-FFF2-40B4-BE49-F238E27FC236}">
                <a16:creationId xmlns:a16="http://schemas.microsoft.com/office/drawing/2014/main" id="{6325379A-258C-C043-71BA-05C83E6F8189}"/>
              </a:ext>
            </a:extLst>
          </p:cNvPr>
          <p:cNvSpPr txBox="1"/>
          <p:nvPr/>
        </p:nvSpPr>
        <p:spPr>
          <a:xfrm>
            <a:off x="1348270" y="1263604"/>
            <a:ext cx="1679943" cy="369332"/>
          </a:xfrm>
          <a:prstGeom prst="rect">
            <a:avLst/>
          </a:prstGeom>
          <a:noFill/>
        </p:spPr>
        <p:txBody>
          <a:bodyPr wrap="square" rtlCol="0">
            <a:spAutoFit/>
          </a:bodyPr>
          <a:lstStyle/>
          <a:p>
            <a:r>
              <a:rPr lang="en-GB" noProof="0" dirty="0"/>
              <a:t>Without battery</a:t>
            </a:r>
          </a:p>
        </p:txBody>
      </p:sp>
      <p:cxnSp>
        <p:nvCxnSpPr>
          <p:cNvPr id="22" name="Straight Arrow Connector 21">
            <a:extLst>
              <a:ext uri="{FF2B5EF4-FFF2-40B4-BE49-F238E27FC236}">
                <a16:creationId xmlns:a16="http://schemas.microsoft.com/office/drawing/2014/main" id="{F5AC915C-52C8-C7F0-6341-5CA115A37149}"/>
              </a:ext>
            </a:extLst>
          </p:cNvPr>
          <p:cNvCxnSpPr/>
          <p:nvPr/>
        </p:nvCxnSpPr>
        <p:spPr>
          <a:xfrm flipV="1">
            <a:off x="4029740" y="1632936"/>
            <a:ext cx="0" cy="41914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0F873F3B-826F-170B-6D95-6B3128EE2B68}"/>
              </a:ext>
            </a:extLst>
          </p:cNvPr>
          <p:cNvCxnSpPr/>
          <p:nvPr/>
        </p:nvCxnSpPr>
        <p:spPr>
          <a:xfrm flipV="1">
            <a:off x="2682954" y="1636475"/>
            <a:ext cx="0" cy="41914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908E8846-8222-1169-C654-E4A42D8CB04B}"/>
              </a:ext>
            </a:extLst>
          </p:cNvPr>
          <p:cNvSpPr txBox="1"/>
          <p:nvPr/>
        </p:nvSpPr>
        <p:spPr>
          <a:xfrm>
            <a:off x="8537759" y="1031073"/>
            <a:ext cx="2449031" cy="369332"/>
          </a:xfrm>
          <a:prstGeom prst="rect">
            <a:avLst/>
          </a:prstGeom>
          <a:noFill/>
        </p:spPr>
        <p:txBody>
          <a:bodyPr wrap="square" rtlCol="0">
            <a:spAutoFit/>
          </a:bodyPr>
          <a:lstStyle/>
          <a:p>
            <a:r>
              <a:rPr lang="en-GB" noProof="0" dirty="0"/>
              <a:t>With battery</a:t>
            </a:r>
            <a:r>
              <a:rPr lang="hu-HU" noProof="0" dirty="0"/>
              <a:t> (2025)</a:t>
            </a:r>
            <a:endParaRPr lang="en-GB" noProof="0" dirty="0"/>
          </a:p>
        </p:txBody>
      </p:sp>
    </p:spTree>
    <p:extLst>
      <p:ext uri="{BB962C8B-B14F-4D97-AF65-F5344CB8AC3E}">
        <p14:creationId xmlns:p14="http://schemas.microsoft.com/office/powerpoint/2010/main" val="2452417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765A8A8-679E-3621-4400-1B548ACA88AA}"/>
              </a:ext>
            </a:extLst>
          </p:cNvPr>
          <p:cNvSpPr>
            <a:spLocks noGrp="1"/>
          </p:cNvSpPr>
          <p:nvPr>
            <p:ph type="ctrTitle"/>
          </p:nvPr>
        </p:nvSpPr>
        <p:spPr/>
        <p:txBody>
          <a:bodyPr/>
          <a:lstStyle/>
          <a:p>
            <a:r>
              <a:rPr lang="en-GB" noProof="0" dirty="0"/>
              <a:t>Case study</a:t>
            </a:r>
          </a:p>
        </p:txBody>
      </p:sp>
      <p:sp>
        <p:nvSpPr>
          <p:cNvPr id="6" name="Subtitle 5">
            <a:extLst>
              <a:ext uri="{FF2B5EF4-FFF2-40B4-BE49-F238E27FC236}">
                <a16:creationId xmlns:a16="http://schemas.microsoft.com/office/drawing/2014/main" id="{23D22933-68AF-0D67-9823-F36B4760BAED}"/>
              </a:ext>
            </a:extLst>
          </p:cNvPr>
          <p:cNvSpPr>
            <a:spLocks noGrp="1"/>
          </p:cNvSpPr>
          <p:nvPr>
            <p:ph type="subTitle" idx="1"/>
          </p:nvPr>
        </p:nvSpPr>
        <p:spPr/>
        <p:txBody>
          <a:bodyPr/>
          <a:lstStyle/>
          <a:p>
            <a:endParaRPr lang="en-GB" noProof="0" dirty="0"/>
          </a:p>
        </p:txBody>
      </p:sp>
    </p:spTree>
    <p:extLst>
      <p:ext uri="{BB962C8B-B14F-4D97-AF65-F5344CB8AC3E}">
        <p14:creationId xmlns:p14="http://schemas.microsoft.com/office/powerpoint/2010/main" val="3662114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DBEB1-E62F-23AD-C15C-7A9768A473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054E02-328C-A26D-BAD3-D6023E3C9F98}"/>
              </a:ext>
            </a:extLst>
          </p:cNvPr>
          <p:cNvSpPr>
            <a:spLocks noGrp="1"/>
          </p:cNvSpPr>
          <p:nvPr>
            <p:ph type="title"/>
          </p:nvPr>
        </p:nvSpPr>
        <p:spPr>
          <a:xfrm>
            <a:off x="340241" y="253881"/>
            <a:ext cx="8335926" cy="832294"/>
          </a:xfrm>
          <a:solidFill>
            <a:schemeClr val="bg1"/>
          </a:solidFill>
        </p:spPr>
        <p:txBody>
          <a:bodyPr>
            <a:noAutofit/>
          </a:bodyPr>
          <a:lstStyle/>
          <a:p>
            <a:r>
              <a:rPr lang="en-GB" sz="3200" b="1" noProof="0" dirty="0">
                <a:latin typeface="+mn-lt"/>
              </a:rPr>
              <a:t>Changes of the compensation mechanism II. </a:t>
            </a:r>
          </a:p>
        </p:txBody>
      </p:sp>
      <p:sp>
        <p:nvSpPr>
          <p:cNvPr id="3" name="Content Placeholder 2">
            <a:extLst>
              <a:ext uri="{FF2B5EF4-FFF2-40B4-BE49-F238E27FC236}">
                <a16:creationId xmlns:a16="http://schemas.microsoft.com/office/drawing/2014/main" id="{6B0AE6F7-46FB-C9E1-B2DE-EFC841AF9623}"/>
              </a:ext>
            </a:extLst>
          </p:cNvPr>
          <p:cNvSpPr>
            <a:spLocks noGrp="1"/>
          </p:cNvSpPr>
          <p:nvPr>
            <p:ph idx="1"/>
          </p:nvPr>
        </p:nvSpPr>
        <p:spPr>
          <a:xfrm>
            <a:off x="255181" y="1275907"/>
            <a:ext cx="10877108" cy="5468087"/>
          </a:xfrm>
          <a:solidFill>
            <a:schemeClr val="bg1"/>
          </a:solidFill>
        </p:spPr>
        <p:txBody>
          <a:bodyPr>
            <a:noAutofit/>
          </a:bodyPr>
          <a:lstStyle/>
          <a:p>
            <a:pPr algn="just">
              <a:lnSpc>
                <a:spcPct val="100000"/>
              </a:lnSpc>
              <a:spcBef>
                <a:spcPts val="0"/>
              </a:spcBef>
            </a:pPr>
            <a:r>
              <a:rPr lang="en-GB" sz="2200" kern="100" noProof="0" dirty="0">
                <a:ea typeface="Aptos" panose="020B0004020202020204" pitchFamily="34" charset="0"/>
                <a:cs typeface="Arial" panose="020B0604020202020204" pitchFamily="34" charset="0"/>
              </a:rPr>
              <a:t>Problems: lack of consultation, communication method </a:t>
            </a:r>
            <a:r>
              <a:rPr lang="en-GB" sz="2200" kern="100" noProof="0" dirty="0">
                <a:ea typeface="Aptos" panose="020B0004020202020204" pitchFamily="34" charset="0"/>
                <a:cs typeface="Arial" panose="020B0604020202020204" pitchFamily="34" charset="0"/>
                <a:sym typeface="Wingdings" panose="05000000000000000000" pitchFamily="2" charset="2"/>
              </a:rPr>
              <a:t> shocking the prosumers</a:t>
            </a:r>
            <a:endParaRPr lang="en-GB" sz="2200" kern="100" noProof="0" dirty="0">
              <a:ea typeface="Aptos" panose="020B0004020202020204" pitchFamily="34" charset="0"/>
              <a:cs typeface="Arial" panose="020B0604020202020204" pitchFamily="34" charset="0"/>
            </a:endParaRPr>
          </a:p>
          <a:p>
            <a:pPr algn="just">
              <a:lnSpc>
                <a:spcPct val="100000"/>
              </a:lnSpc>
              <a:spcBef>
                <a:spcPts val="0"/>
              </a:spcBef>
            </a:pPr>
            <a:r>
              <a:rPr lang="en-GB" sz="2200" kern="100" noProof="0" dirty="0">
                <a:ea typeface="Aptos" panose="020B0004020202020204" pitchFamily="34" charset="0"/>
                <a:cs typeface="Arial" panose="020B0604020202020204" pitchFamily="34" charset="0"/>
              </a:rPr>
              <a:t>Reality</a:t>
            </a:r>
            <a:r>
              <a:rPr lang="en-GB" sz="2200" kern="100" noProof="0" dirty="0">
                <a:effectLst/>
                <a:ea typeface="Aptos" panose="020B0004020202020204" pitchFamily="34" charset="0"/>
                <a:cs typeface="Arial" panose="020B0604020202020204" pitchFamily="34" charset="0"/>
              </a:rPr>
              <a:t>: Social movement  </a:t>
            </a:r>
          </a:p>
          <a:p>
            <a:pPr lvl="1"/>
            <a:r>
              <a:rPr lang="en-GB" sz="2200" dirty="0"/>
              <a:t>On 08 September 2023, the Minister of Energy announced that from 01 January 2024, net metering (on a yearly basis) would be maintained for pre-existing household-scale solar systems for ten years from the date of installation. </a:t>
            </a:r>
          </a:p>
          <a:p>
            <a:pPr lvl="1"/>
            <a:r>
              <a:rPr lang="en-GB" sz="2200" dirty="0"/>
              <a:t>It would also be applied to those who had requested a solar installation by 13 September 2023 and completed its installation before 1 January 2026. </a:t>
            </a:r>
          </a:p>
          <a:p>
            <a:pPr lvl="1"/>
            <a:r>
              <a:rPr lang="en-GB" sz="2200" dirty="0"/>
              <a:t>New claims received from 14 September 2023 onward would come under the gross metering system. </a:t>
            </a:r>
          </a:p>
          <a:p>
            <a:pPr lvl="1"/>
            <a:r>
              <a:rPr lang="en-GB" sz="2200" dirty="0"/>
              <a:t>The government decree was published in the Hungarian Gazette on 13 September 2023. </a:t>
            </a:r>
          </a:p>
          <a:p>
            <a:pPr lvl="1"/>
            <a:r>
              <a:rPr lang="en-GB" sz="2200" dirty="0"/>
              <a:t>No system usage fee (so-called grid fee) would be payable for exported (feed-in) electricity.</a:t>
            </a:r>
          </a:p>
          <a:p>
            <a:pPr algn="just">
              <a:lnSpc>
                <a:spcPct val="100000"/>
              </a:lnSpc>
              <a:spcBef>
                <a:spcPts val="0"/>
              </a:spcBef>
            </a:pPr>
            <a:r>
              <a:rPr lang="en-GB" sz="2200" noProof="0" dirty="0"/>
              <a:t>EU regulatory change (Directive (EU) 2019/944)</a:t>
            </a:r>
            <a:r>
              <a:rPr lang="en-GB" sz="2200" kern="100" noProof="0" dirty="0">
                <a:ea typeface="Aptos" panose="020B0004020202020204" pitchFamily="34" charset="0"/>
                <a:cs typeface="Arial" panose="020B0604020202020204" pitchFamily="34" charset="0"/>
              </a:rPr>
              <a:t>: </a:t>
            </a:r>
            <a:r>
              <a:rPr lang="en-GB" sz="2200" noProof="0" dirty="0"/>
              <a:t>“</a:t>
            </a:r>
            <a:r>
              <a:rPr lang="en-GB" sz="2200" i="1" noProof="0" dirty="0"/>
              <a:t>Member States that have existing schemes that do not account separately for the electricity fed into the grid and the electricity consumed from the grid, shall not grant new rights under such schemes after 31 December 2023</a:t>
            </a:r>
            <a:r>
              <a:rPr lang="en-GB" sz="2200" noProof="0" dirty="0"/>
              <a:t>”.</a:t>
            </a:r>
          </a:p>
        </p:txBody>
      </p:sp>
    </p:spTree>
    <p:extLst>
      <p:ext uri="{BB962C8B-B14F-4D97-AF65-F5344CB8AC3E}">
        <p14:creationId xmlns:p14="http://schemas.microsoft.com/office/powerpoint/2010/main" val="18952423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94D20-06EE-C99E-6232-808F758224B9}"/>
              </a:ext>
            </a:extLst>
          </p:cNvPr>
          <p:cNvSpPr>
            <a:spLocks noGrp="1"/>
          </p:cNvSpPr>
          <p:nvPr>
            <p:ph type="title"/>
          </p:nvPr>
        </p:nvSpPr>
        <p:spPr>
          <a:xfrm>
            <a:off x="189611" y="109941"/>
            <a:ext cx="7242548" cy="783194"/>
          </a:xfrm>
          <a:solidFill>
            <a:schemeClr val="bg1"/>
          </a:solidFill>
        </p:spPr>
        <p:txBody>
          <a:bodyPr>
            <a:normAutofit/>
          </a:bodyPr>
          <a:lstStyle/>
          <a:p>
            <a:r>
              <a:rPr lang="en-GB" sz="3600" b="1" noProof="0" dirty="0"/>
              <a:t>Research questions and methodology</a:t>
            </a:r>
          </a:p>
        </p:txBody>
      </p:sp>
      <p:sp>
        <p:nvSpPr>
          <p:cNvPr id="3" name="Content Placeholder 2">
            <a:extLst>
              <a:ext uri="{FF2B5EF4-FFF2-40B4-BE49-F238E27FC236}">
                <a16:creationId xmlns:a16="http://schemas.microsoft.com/office/drawing/2014/main" id="{4B6CAE9F-CA77-0EA9-E13C-43941A8AF5F2}"/>
              </a:ext>
            </a:extLst>
          </p:cNvPr>
          <p:cNvSpPr>
            <a:spLocks noGrp="1"/>
          </p:cNvSpPr>
          <p:nvPr>
            <p:ph idx="1"/>
          </p:nvPr>
        </p:nvSpPr>
        <p:spPr>
          <a:xfrm>
            <a:off x="264041" y="893135"/>
            <a:ext cx="11187224" cy="5741581"/>
          </a:xfrm>
        </p:spPr>
        <p:txBody>
          <a:bodyPr>
            <a:noAutofit/>
          </a:bodyPr>
          <a:lstStyle/>
          <a:p>
            <a:pPr marL="0" indent="0">
              <a:buNone/>
            </a:pPr>
            <a:r>
              <a:rPr lang="en-GB" sz="2200" b="1" noProof="0" dirty="0"/>
              <a:t>RQs</a:t>
            </a:r>
          </a:p>
          <a:p>
            <a:pPr marL="457200" indent="-457200">
              <a:buFont typeface="+mj-lt"/>
              <a:buAutoNum type="arabicPeriod"/>
            </a:pPr>
            <a:r>
              <a:rPr lang="en-GB" sz="2200" b="1" noProof="0" dirty="0"/>
              <a:t>Who</a:t>
            </a:r>
            <a:r>
              <a:rPr lang="en-GB" sz="2200" noProof="0" dirty="0"/>
              <a:t> shaped the dominant discourse, and who defined its theme and main direction? </a:t>
            </a:r>
          </a:p>
          <a:p>
            <a:pPr marL="457200" indent="-457200">
              <a:buFont typeface="+mj-lt"/>
              <a:buAutoNum type="arabicPeriod"/>
            </a:pPr>
            <a:r>
              <a:rPr lang="en-GB" sz="2200" b="1" noProof="0" dirty="0"/>
              <a:t>How</a:t>
            </a:r>
            <a:r>
              <a:rPr lang="en-GB" sz="2200" noProof="0" dirty="0"/>
              <a:t> did this discourse help one group avoid the adverse impacts (abuse of power) of the actions of another?</a:t>
            </a:r>
          </a:p>
          <a:p>
            <a:pPr marL="457200" indent="-457200">
              <a:buFont typeface="+mj-lt"/>
              <a:buAutoNum type="arabicPeriod"/>
            </a:pPr>
            <a:r>
              <a:rPr lang="en-GB" sz="2200" b="1" noProof="0" dirty="0"/>
              <a:t>What</a:t>
            </a:r>
            <a:r>
              <a:rPr lang="en-GB" sz="2200" noProof="0" dirty="0"/>
              <a:t> the impact was? - Were the identified actors able to influence the energy authorities?</a:t>
            </a:r>
          </a:p>
          <a:p>
            <a:pPr marL="0" indent="0">
              <a:buNone/>
            </a:pPr>
            <a:endParaRPr lang="en-GB" sz="2200" noProof="0" dirty="0"/>
          </a:p>
          <a:p>
            <a:pPr marL="0" indent="0">
              <a:buNone/>
            </a:pPr>
            <a:r>
              <a:rPr lang="en-GB" sz="2200" b="1" noProof="0" dirty="0"/>
              <a:t>Methodology</a:t>
            </a:r>
          </a:p>
          <a:p>
            <a:r>
              <a:rPr lang="en-GB" sz="2200" noProof="0" dirty="0"/>
              <a:t>Discourse analysis (Hajer, 1993): it helps us understand how the use of language and texts contributes to interpreting and shaping reality. It shows what is morally (un)acceptable to society, and reveals asymmetrical power relations as well. </a:t>
            </a:r>
          </a:p>
          <a:p>
            <a:pPr lvl="1"/>
            <a:r>
              <a:rPr lang="en-GB" sz="2200" noProof="0" dirty="0"/>
              <a:t>“</a:t>
            </a:r>
            <a:r>
              <a:rPr lang="en-GB" sz="2200" i="1" noProof="0" dirty="0"/>
              <a:t>Political problems are socially constructed</a:t>
            </a:r>
            <a:r>
              <a:rPr lang="en-GB" sz="2200" noProof="0" dirty="0"/>
              <a:t>”, and whether </a:t>
            </a:r>
            <a:r>
              <a:rPr lang="en-GB" sz="2200" b="1" noProof="0" dirty="0"/>
              <a:t>a situation escalates into a political problem </a:t>
            </a:r>
            <a:r>
              <a:rPr lang="en-GB" sz="2200" noProof="0" dirty="0"/>
              <a:t>depends on “the narrative in which it is discussed” (Hajer, 1993)</a:t>
            </a:r>
          </a:p>
          <a:p>
            <a:pPr lvl="1"/>
            <a:r>
              <a:rPr lang="en-GB" sz="2200" noProof="0" dirty="0"/>
              <a:t>Main elements: storylines (38), discourse coalitions (5), narratives, actors (6)</a:t>
            </a:r>
          </a:p>
          <a:p>
            <a:r>
              <a:rPr lang="en-GB" sz="2200" noProof="0" dirty="0"/>
              <a:t>Semi-structured in-depth interviews (10)</a:t>
            </a:r>
          </a:p>
          <a:p>
            <a:pPr marL="457200" indent="-457200">
              <a:buFont typeface="+mj-lt"/>
              <a:buAutoNum type="arabicPeriod"/>
            </a:pPr>
            <a:endParaRPr lang="en-GB" sz="2200" noProof="0" dirty="0"/>
          </a:p>
        </p:txBody>
      </p:sp>
    </p:spTree>
    <p:extLst>
      <p:ext uri="{BB962C8B-B14F-4D97-AF65-F5344CB8AC3E}">
        <p14:creationId xmlns:p14="http://schemas.microsoft.com/office/powerpoint/2010/main" val="12886336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BABB7-1D55-50C5-CF94-5E8DE8E4948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8889DC-37D9-FF7D-AACA-1094EF1334C3}"/>
              </a:ext>
            </a:extLst>
          </p:cNvPr>
          <p:cNvSpPr>
            <a:spLocks noGrp="1"/>
          </p:cNvSpPr>
          <p:nvPr>
            <p:ph type="title"/>
          </p:nvPr>
        </p:nvSpPr>
        <p:spPr>
          <a:xfrm>
            <a:off x="503151" y="929326"/>
            <a:ext cx="10166499" cy="857622"/>
          </a:xfrm>
          <a:solidFill>
            <a:schemeClr val="bg1"/>
          </a:solidFill>
        </p:spPr>
        <p:txBody>
          <a:bodyPr>
            <a:normAutofit/>
          </a:bodyPr>
          <a:lstStyle/>
          <a:p>
            <a:r>
              <a:rPr lang="en-GB" b="1" noProof="0" dirty="0"/>
              <a:t>Research design</a:t>
            </a:r>
            <a:endParaRPr lang="en-GB" sz="3600" b="1" noProof="0" dirty="0"/>
          </a:p>
        </p:txBody>
      </p:sp>
      <p:pic>
        <p:nvPicPr>
          <p:cNvPr id="5" name="Picture 4">
            <a:extLst>
              <a:ext uri="{FF2B5EF4-FFF2-40B4-BE49-F238E27FC236}">
                <a16:creationId xmlns:a16="http://schemas.microsoft.com/office/drawing/2014/main" id="{E5B73678-2774-88DC-E4DA-B21213101BC0}"/>
              </a:ext>
            </a:extLst>
          </p:cNvPr>
          <p:cNvPicPr>
            <a:picLocks noChangeAspect="1"/>
          </p:cNvPicPr>
          <p:nvPr/>
        </p:nvPicPr>
        <p:blipFill>
          <a:blip r:embed="rId2"/>
          <a:stretch>
            <a:fillRect/>
          </a:stretch>
        </p:blipFill>
        <p:spPr>
          <a:xfrm>
            <a:off x="742263" y="2126513"/>
            <a:ext cx="10366752" cy="3802162"/>
          </a:xfrm>
          <a:prstGeom prst="rect">
            <a:avLst/>
          </a:prstGeom>
        </p:spPr>
      </p:pic>
    </p:spTree>
    <p:extLst>
      <p:ext uri="{BB962C8B-B14F-4D97-AF65-F5344CB8AC3E}">
        <p14:creationId xmlns:p14="http://schemas.microsoft.com/office/powerpoint/2010/main" val="12610716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F78D2-3FEC-856F-FB4C-CC21E07F7B74}"/>
              </a:ext>
            </a:extLst>
          </p:cNvPr>
          <p:cNvSpPr>
            <a:spLocks noGrp="1"/>
          </p:cNvSpPr>
          <p:nvPr>
            <p:ph type="title"/>
          </p:nvPr>
        </p:nvSpPr>
        <p:spPr>
          <a:xfrm>
            <a:off x="361507" y="365125"/>
            <a:ext cx="10992293" cy="1325563"/>
          </a:xfrm>
        </p:spPr>
        <p:txBody>
          <a:bodyPr>
            <a:normAutofit/>
          </a:bodyPr>
          <a:lstStyle/>
          <a:p>
            <a:r>
              <a:rPr lang="en-GB" sz="3600" b="1" noProof="0" dirty="0">
                <a:latin typeface="+mn-lt"/>
              </a:rPr>
              <a:t>Why should the citizens participate?</a:t>
            </a:r>
          </a:p>
        </p:txBody>
      </p:sp>
      <p:sp>
        <p:nvSpPr>
          <p:cNvPr id="3" name="Content Placeholder 2">
            <a:extLst>
              <a:ext uri="{FF2B5EF4-FFF2-40B4-BE49-F238E27FC236}">
                <a16:creationId xmlns:a16="http://schemas.microsoft.com/office/drawing/2014/main" id="{E0F2F43B-62C4-1B27-F3B3-2B40EB9F50D0}"/>
              </a:ext>
            </a:extLst>
          </p:cNvPr>
          <p:cNvSpPr>
            <a:spLocks noGrp="1"/>
          </p:cNvSpPr>
          <p:nvPr>
            <p:ph idx="1"/>
          </p:nvPr>
        </p:nvSpPr>
        <p:spPr>
          <a:xfrm>
            <a:off x="287079" y="1520456"/>
            <a:ext cx="11066721" cy="4972419"/>
          </a:xfrm>
        </p:spPr>
        <p:txBody>
          <a:bodyPr>
            <a:noAutofit/>
          </a:bodyPr>
          <a:lstStyle/>
          <a:p>
            <a:r>
              <a:rPr lang="en-GB" sz="2000" b="1" noProof="0" dirty="0"/>
              <a:t>Aarhus Convention</a:t>
            </a:r>
            <a:r>
              <a:rPr lang="en-GB" sz="2000" b="1" noProof="0" dirty="0">
                <a:sym typeface="Wingdings" panose="05000000000000000000" pitchFamily="2" charset="2"/>
              </a:rPr>
              <a:t> </a:t>
            </a:r>
            <a:r>
              <a:rPr lang="en-GB" sz="2000" noProof="0" dirty="0">
                <a:sym typeface="Wingdings" panose="05000000000000000000" pitchFamily="2" charset="2"/>
              </a:rPr>
              <a:t>(1998):</a:t>
            </a:r>
            <a:r>
              <a:rPr lang="en-GB" sz="2000" noProof="0" dirty="0"/>
              <a:t> Citizens become more active when they are effectively consulted and involved in policymaking through various channels. </a:t>
            </a:r>
          </a:p>
          <a:p>
            <a:pPr lvl="1"/>
            <a:r>
              <a:rPr lang="en-GB" sz="2000" noProof="0" dirty="0"/>
              <a:t>It establishes </a:t>
            </a:r>
            <a:r>
              <a:rPr lang="en-GB" sz="2000" b="1" noProof="0" dirty="0"/>
              <a:t>key rights </a:t>
            </a:r>
            <a:r>
              <a:rPr lang="en-GB" sz="2000" noProof="0" dirty="0"/>
              <a:t>of access to information, public participation in decision-making, and access to justice in environmental matters. </a:t>
            </a:r>
          </a:p>
          <a:p>
            <a:pPr lvl="1"/>
            <a:r>
              <a:rPr lang="en-GB" sz="2000" noProof="0" dirty="0"/>
              <a:t>However, despite introducing public participation, it primarily frames citizens as consultees within formal procedures rather than as active co-decision-makers or initiators, so it does not yet constitute a framework for genuinely active civic engagement.</a:t>
            </a:r>
          </a:p>
          <a:p>
            <a:r>
              <a:rPr lang="en-GB" sz="2000" noProof="0" dirty="0"/>
              <a:t>European Union - </a:t>
            </a:r>
            <a:r>
              <a:rPr lang="en-GB" sz="2000" b="1" noProof="0" dirty="0"/>
              <a:t>Energy Union</a:t>
            </a:r>
            <a:r>
              <a:rPr lang="en-GB" sz="2000" noProof="0" dirty="0"/>
              <a:t>: citizens take ownership of the energy transition and actively participate in the market. </a:t>
            </a:r>
          </a:p>
          <a:p>
            <a:pPr lvl="1"/>
            <a:r>
              <a:rPr lang="en-GB" sz="2000" noProof="0" dirty="0"/>
              <a:t>It is also promoting energy dialogue between stakeholders (including consumers) and recognizing the importance of prosumers, identifying their role in changing and decentralizing energy systems. </a:t>
            </a:r>
          </a:p>
          <a:p>
            <a:pPr lvl="1"/>
            <a:r>
              <a:rPr lang="en-GB" sz="2000" noProof="0" dirty="0"/>
              <a:t>Further, it is encouraging consumers to take responsibility for a sustainable energy transition, to switch to renewable energy sources, take advantage of new technologies, and reduce their energy bills. </a:t>
            </a:r>
          </a:p>
          <a:p>
            <a:pPr lvl="1"/>
            <a:r>
              <a:rPr lang="en-GB" sz="2000" noProof="0" dirty="0"/>
              <a:t>The importance of transparency is also confirmed by Regulation (EU) 2018/1999.</a:t>
            </a:r>
          </a:p>
        </p:txBody>
      </p:sp>
    </p:spTree>
    <p:extLst>
      <p:ext uri="{BB962C8B-B14F-4D97-AF65-F5344CB8AC3E}">
        <p14:creationId xmlns:p14="http://schemas.microsoft.com/office/powerpoint/2010/main" val="29658442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4F0FC-BFED-370F-B5D3-4940206083BB}"/>
              </a:ext>
            </a:extLst>
          </p:cNvPr>
          <p:cNvSpPr>
            <a:spLocks noGrp="1"/>
          </p:cNvSpPr>
          <p:nvPr>
            <p:ph type="title"/>
          </p:nvPr>
        </p:nvSpPr>
        <p:spPr>
          <a:xfrm>
            <a:off x="159489" y="138223"/>
            <a:ext cx="10228520" cy="818707"/>
          </a:xfrm>
          <a:solidFill>
            <a:schemeClr val="bg1"/>
          </a:solidFill>
        </p:spPr>
        <p:txBody>
          <a:bodyPr>
            <a:normAutofit/>
          </a:bodyPr>
          <a:lstStyle/>
          <a:p>
            <a:r>
              <a:rPr lang="en-GB" sz="4000" b="1" noProof="0" dirty="0">
                <a:latin typeface="+mn-lt"/>
              </a:rPr>
              <a:t>Systemic barriers to participation in Hungary</a:t>
            </a:r>
          </a:p>
        </p:txBody>
      </p:sp>
      <p:sp>
        <p:nvSpPr>
          <p:cNvPr id="3" name="Content Placeholder 2">
            <a:extLst>
              <a:ext uri="{FF2B5EF4-FFF2-40B4-BE49-F238E27FC236}">
                <a16:creationId xmlns:a16="http://schemas.microsoft.com/office/drawing/2014/main" id="{D6A2CA16-DB26-3B7C-B5E2-DD95628C2374}"/>
              </a:ext>
            </a:extLst>
          </p:cNvPr>
          <p:cNvSpPr>
            <a:spLocks noGrp="1"/>
          </p:cNvSpPr>
          <p:nvPr>
            <p:ph idx="1"/>
          </p:nvPr>
        </p:nvSpPr>
        <p:spPr>
          <a:xfrm>
            <a:off x="159489" y="956930"/>
            <a:ext cx="10930269" cy="5709684"/>
          </a:xfrm>
          <a:solidFill>
            <a:schemeClr val="bg1"/>
          </a:solidFill>
        </p:spPr>
        <p:txBody>
          <a:bodyPr>
            <a:noAutofit/>
          </a:bodyPr>
          <a:lstStyle/>
          <a:p>
            <a:r>
              <a:rPr lang="en-GB" sz="2000" b="1" noProof="0" dirty="0"/>
              <a:t>Passive society </a:t>
            </a:r>
            <a:r>
              <a:rPr lang="en-GB" sz="2000" noProof="0" dirty="0">
                <a:sym typeface="Wingdings" panose="05000000000000000000" pitchFamily="2" charset="2"/>
              </a:rPr>
              <a:t></a:t>
            </a:r>
            <a:r>
              <a:rPr lang="en-GB" sz="2000" noProof="0" dirty="0"/>
              <a:t> citizens usually do not take the initiative; social movements are rare. Several reasons for this:</a:t>
            </a:r>
          </a:p>
          <a:p>
            <a:pPr lvl="1"/>
            <a:r>
              <a:rPr lang="en-GB" sz="2000" noProof="0" dirty="0"/>
              <a:t>Former socialist past, which has led to a weaker role for civil society organizations and citizenship than in the liberal democracies of Western Europe. NGOs are systematically weakened since 2010.</a:t>
            </a:r>
          </a:p>
          <a:p>
            <a:pPr lvl="1"/>
            <a:r>
              <a:rPr lang="en-GB" sz="2000" noProof="0" dirty="0"/>
              <a:t>Current political system and the activities of the Hungarian state:</a:t>
            </a:r>
          </a:p>
          <a:p>
            <a:pPr lvl="2"/>
            <a:r>
              <a:rPr lang="en-GB" noProof="0" dirty="0"/>
              <a:t>President Viktor Orbán (2014): Hungary is an ‘</a:t>
            </a:r>
            <a:r>
              <a:rPr lang="en-GB" b="1" noProof="0" dirty="0"/>
              <a:t>illiberal democracy</a:t>
            </a:r>
            <a:r>
              <a:rPr lang="en-GB" noProof="0" dirty="0"/>
              <a:t>’ that “”. </a:t>
            </a:r>
            <a:r>
              <a:rPr lang="en-GB" i="1" noProof="0" dirty="0"/>
              <a:t>does not reject the fundamental principles of liberalism such as freedom […], but it does not make this ideology the central element of state organisation, but instead includes a different, special, national approach</a:t>
            </a:r>
            <a:endParaRPr lang="en-GB" noProof="0" dirty="0"/>
          </a:p>
          <a:p>
            <a:pPr lvl="2"/>
            <a:r>
              <a:rPr lang="en-GB" noProof="0" dirty="0"/>
              <a:t>Hungary is no longer a full democracy:</a:t>
            </a:r>
          </a:p>
          <a:p>
            <a:pPr lvl="3"/>
            <a:r>
              <a:rPr lang="en-GB" sz="2000" noProof="0" dirty="0"/>
              <a:t>Democracy Index by the Economist Intelligence Unit (2024) - ‘</a:t>
            </a:r>
            <a:r>
              <a:rPr lang="en-GB" sz="2000" b="1" noProof="0" dirty="0"/>
              <a:t>flawed democracy</a:t>
            </a:r>
            <a:r>
              <a:rPr lang="en-GB" sz="2000" noProof="0" dirty="0"/>
              <a:t>’</a:t>
            </a:r>
          </a:p>
          <a:p>
            <a:pPr lvl="3"/>
            <a:r>
              <a:rPr lang="en-GB" sz="2000" noProof="0" dirty="0"/>
              <a:t>Freedom House (2025) - ‘</a:t>
            </a:r>
            <a:r>
              <a:rPr lang="en-GB" sz="2000" b="1" noProof="0" dirty="0"/>
              <a:t>partly free</a:t>
            </a:r>
            <a:r>
              <a:rPr lang="en-GB" sz="2000" noProof="0" dirty="0"/>
              <a:t>’ </a:t>
            </a:r>
          </a:p>
          <a:p>
            <a:pPr lvl="3"/>
            <a:r>
              <a:rPr lang="en-GB" sz="2000" noProof="0" dirty="0"/>
              <a:t>Varieties of Democracy (V-Dem Institute, Sweeden, 2025) - ‘</a:t>
            </a:r>
            <a:r>
              <a:rPr lang="en-GB" sz="2000" b="1" noProof="0" dirty="0"/>
              <a:t>hybrid regime</a:t>
            </a:r>
            <a:r>
              <a:rPr lang="en-GB" sz="2000" noProof="0" dirty="0"/>
              <a:t>’ </a:t>
            </a:r>
          </a:p>
          <a:p>
            <a:pPr lvl="3"/>
            <a:r>
              <a:rPr lang="en-GB" sz="2000" noProof="0" dirty="0"/>
              <a:t>European Parliament (2022): hybrid regime – i.e., an ‘</a:t>
            </a:r>
            <a:r>
              <a:rPr lang="en-GB" sz="2000" b="1" noProof="0" dirty="0"/>
              <a:t>electoral autocracy</a:t>
            </a:r>
            <a:r>
              <a:rPr lang="en-GB" sz="2000" noProof="0" dirty="0"/>
              <a:t>’ </a:t>
            </a:r>
          </a:p>
          <a:p>
            <a:pPr lvl="3"/>
            <a:r>
              <a:rPr lang="en-GB" sz="2000" noProof="0" dirty="0"/>
              <a:t>Foreign Affairs (2023): ‘</a:t>
            </a:r>
            <a:r>
              <a:rPr lang="en-GB" sz="2000" b="1" noProof="0" dirty="0"/>
              <a:t>competitive authoritarian regime</a:t>
            </a:r>
            <a:r>
              <a:rPr lang="en-GB" sz="2000" noProof="0" dirty="0"/>
              <a:t>’ </a:t>
            </a:r>
          </a:p>
          <a:p>
            <a:pPr lvl="3"/>
            <a:r>
              <a:rPr lang="en-GB" sz="2000" noProof="0" dirty="0" err="1"/>
              <a:t>Scheiring</a:t>
            </a:r>
            <a:r>
              <a:rPr lang="en-GB" sz="2000" noProof="0" dirty="0"/>
              <a:t> (2021): ‘</a:t>
            </a:r>
            <a:r>
              <a:rPr lang="en-GB" sz="2000" b="1" noProof="0" dirty="0"/>
              <a:t>authoritarian accumulative state</a:t>
            </a:r>
            <a:r>
              <a:rPr lang="en-GB" sz="2000" noProof="0" dirty="0"/>
              <a:t>’ </a:t>
            </a:r>
          </a:p>
          <a:p>
            <a:pPr lvl="3"/>
            <a:r>
              <a:rPr lang="en-GB" sz="2000" noProof="0" dirty="0"/>
              <a:t>Magyar (2016): ‘</a:t>
            </a:r>
            <a:r>
              <a:rPr lang="en-GB" sz="2000" b="1" noProof="0" dirty="0"/>
              <a:t>mafia state</a:t>
            </a:r>
            <a:r>
              <a:rPr lang="en-GB" sz="2000" noProof="0" dirty="0"/>
              <a:t>’. </a:t>
            </a:r>
          </a:p>
        </p:txBody>
      </p:sp>
    </p:spTree>
    <p:extLst>
      <p:ext uri="{BB962C8B-B14F-4D97-AF65-F5344CB8AC3E}">
        <p14:creationId xmlns:p14="http://schemas.microsoft.com/office/powerpoint/2010/main" val="13935731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9E2EE-8651-1A0F-48F0-617F76FC4EDA}"/>
              </a:ext>
            </a:extLst>
          </p:cNvPr>
          <p:cNvSpPr>
            <a:spLocks noGrp="1"/>
          </p:cNvSpPr>
          <p:nvPr>
            <p:ph type="title"/>
          </p:nvPr>
        </p:nvSpPr>
        <p:spPr/>
        <p:txBody>
          <a:bodyPr>
            <a:normAutofit/>
          </a:bodyPr>
          <a:lstStyle/>
          <a:p>
            <a:r>
              <a:rPr lang="en-GB" sz="4000" b="1" noProof="0" dirty="0">
                <a:latin typeface="+mn-lt"/>
              </a:rPr>
              <a:t>Agenda</a:t>
            </a:r>
          </a:p>
        </p:txBody>
      </p:sp>
      <p:sp>
        <p:nvSpPr>
          <p:cNvPr id="6" name="Content Placeholder 5">
            <a:extLst>
              <a:ext uri="{FF2B5EF4-FFF2-40B4-BE49-F238E27FC236}">
                <a16:creationId xmlns:a16="http://schemas.microsoft.com/office/drawing/2014/main" id="{F6A985F3-0B32-4167-4154-53EE06D25F45}"/>
              </a:ext>
            </a:extLst>
          </p:cNvPr>
          <p:cNvSpPr>
            <a:spLocks noGrp="1"/>
          </p:cNvSpPr>
          <p:nvPr>
            <p:ph idx="1"/>
          </p:nvPr>
        </p:nvSpPr>
        <p:spPr/>
        <p:txBody>
          <a:bodyPr>
            <a:normAutofit lnSpcReduction="10000"/>
          </a:bodyPr>
          <a:lstStyle/>
          <a:p>
            <a:pPr marL="514350" indent="-514350">
              <a:buFont typeface="+mj-lt"/>
              <a:buAutoNum type="arabicPeriod"/>
            </a:pPr>
            <a:r>
              <a:rPr lang="en-GB" noProof="0" dirty="0"/>
              <a:t>Theoretical background </a:t>
            </a:r>
          </a:p>
          <a:p>
            <a:pPr lvl="1"/>
            <a:r>
              <a:rPr lang="en-GB" noProof="0" dirty="0"/>
              <a:t>Participatory energy transition, energy citizenship and energy democracy</a:t>
            </a:r>
          </a:p>
          <a:p>
            <a:pPr lvl="1"/>
            <a:r>
              <a:rPr lang="en-GB" noProof="0" dirty="0"/>
              <a:t>Overlaps, critics</a:t>
            </a:r>
          </a:p>
          <a:p>
            <a:pPr lvl="1"/>
            <a:r>
              <a:rPr lang="en-GB" noProof="0" dirty="0"/>
              <a:t>Solar PV systems, prosumers and the energy transition </a:t>
            </a:r>
          </a:p>
          <a:p>
            <a:pPr marL="514350" indent="-514350">
              <a:buFont typeface="+mj-lt"/>
              <a:buAutoNum type="arabicPeriod"/>
            </a:pPr>
            <a:r>
              <a:rPr lang="en-GB" noProof="0" dirty="0"/>
              <a:t>Solar PV systems – an emerging technology </a:t>
            </a:r>
          </a:p>
          <a:p>
            <a:pPr marL="514350" indent="-514350">
              <a:buFont typeface="+mj-lt"/>
              <a:buAutoNum type="arabicPeriod"/>
            </a:pPr>
            <a:r>
              <a:rPr lang="en-GB" noProof="0" dirty="0"/>
              <a:t>Different type of compensation systems – changes of the payback period</a:t>
            </a:r>
          </a:p>
          <a:p>
            <a:pPr marL="514350" indent="-514350">
              <a:buFont typeface="+mj-lt"/>
              <a:buAutoNum type="arabicPeriod"/>
            </a:pPr>
            <a:r>
              <a:rPr lang="en-GB" noProof="0" dirty="0"/>
              <a:t>Hungarian case study</a:t>
            </a:r>
          </a:p>
          <a:p>
            <a:pPr marL="514350" indent="-514350">
              <a:buFont typeface="+mj-lt"/>
              <a:buAutoNum type="arabicPeriod"/>
            </a:pPr>
            <a:r>
              <a:rPr lang="en-GB" noProof="0" dirty="0"/>
              <a:t>Summary and conclusion</a:t>
            </a:r>
          </a:p>
          <a:p>
            <a:pPr marL="514350" indent="-514350">
              <a:buFont typeface="+mj-lt"/>
              <a:buAutoNum type="arabicPeriod"/>
            </a:pPr>
            <a:r>
              <a:rPr lang="en-GB" noProof="0" dirty="0"/>
              <a:t>Exercise</a:t>
            </a:r>
          </a:p>
        </p:txBody>
      </p:sp>
    </p:spTree>
    <p:extLst>
      <p:ext uri="{BB962C8B-B14F-4D97-AF65-F5344CB8AC3E}">
        <p14:creationId xmlns:p14="http://schemas.microsoft.com/office/powerpoint/2010/main" val="38779363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C5CC3-1AF8-9E9F-19F5-6E97A276C3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9FF7F5-C2B2-8E44-2DA6-E654A97D0E21}"/>
              </a:ext>
            </a:extLst>
          </p:cNvPr>
          <p:cNvSpPr>
            <a:spLocks noGrp="1"/>
          </p:cNvSpPr>
          <p:nvPr>
            <p:ph type="title"/>
          </p:nvPr>
        </p:nvSpPr>
        <p:spPr>
          <a:xfrm>
            <a:off x="349102" y="935666"/>
            <a:ext cx="7837968" cy="552893"/>
          </a:xfrm>
          <a:solidFill>
            <a:schemeClr val="bg1"/>
          </a:solidFill>
        </p:spPr>
        <p:txBody>
          <a:bodyPr>
            <a:normAutofit fontScale="90000"/>
          </a:bodyPr>
          <a:lstStyle/>
          <a:p>
            <a:r>
              <a:rPr lang="en-GB" sz="4000" b="1" noProof="0" dirty="0">
                <a:latin typeface="+mn-lt"/>
              </a:rPr>
              <a:t>What does it mean </a:t>
            </a:r>
            <a:r>
              <a:rPr lang="en-GB" sz="4000" b="1" noProof="0" dirty="0"/>
              <a:t>’</a:t>
            </a:r>
            <a:r>
              <a:rPr lang="en-GB" sz="4000" b="1" noProof="0" dirty="0">
                <a:latin typeface="+mn-lt"/>
              </a:rPr>
              <a:t>autocracy’?</a:t>
            </a:r>
          </a:p>
        </p:txBody>
      </p:sp>
      <p:sp>
        <p:nvSpPr>
          <p:cNvPr id="3" name="Content Placeholder 2">
            <a:extLst>
              <a:ext uri="{FF2B5EF4-FFF2-40B4-BE49-F238E27FC236}">
                <a16:creationId xmlns:a16="http://schemas.microsoft.com/office/drawing/2014/main" id="{C71606B9-7A9D-E846-43C1-2D6CC1CDCD59}"/>
              </a:ext>
            </a:extLst>
          </p:cNvPr>
          <p:cNvSpPr>
            <a:spLocks noGrp="1"/>
          </p:cNvSpPr>
          <p:nvPr>
            <p:ph idx="1"/>
          </p:nvPr>
        </p:nvSpPr>
        <p:spPr>
          <a:xfrm>
            <a:off x="138224" y="1796903"/>
            <a:ext cx="10909004" cy="4795284"/>
          </a:xfrm>
          <a:solidFill>
            <a:schemeClr val="bg1"/>
          </a:solidFill>
        </p:spPr>
        <p:txBody>
          <a:bodyPr>
            <a:noAutofit/>
          </a:bodyPr>
          <a:lstStyle/>
          <a:p>
            <a:r>
              <a:rPr lang="en-GB" sz="2400" noProof="0" dirty="0"/>
              <a:t>Kornai (2016) defines the current political and governmental form as an ‘autocracy’: </a:t>
            </a:r>
          </a:p>
          <a:p>
            <a:pPr lvl="1"/>
            <a:r>
              <a:rPr lang="en-GB" noProof="0" dirty="0"/>
              <a:t>the government cannot be replaced by elections, and there may be several parties and a legal parliamentary opposition, but real political opposition is made impossible;</a:t>
            </a:r>
          </a:p>
          <a:p>
            <a:pPr lvl="1"/>
            <a:r>
              <a:rPr lang="en-GB" noProof="0" dirty="0"/>
              <a:t>elimination of the system of checks and balances and the filling of important positions of power and institutions with the incumbent’s ‘own people’ (so-called state capture); </a:t>
            </a:r>
          </a:p>
          <a:p>
            <a:pPr lvl="1"/>
            <a:r>
              <a:rPr lang="en-GB" noProof="0" dirty="0"/>
              <a:t>weakness and weakening of the civil sphere, the lack of social dialogue and consultation (meaningful participation), and the legal and economic restrictions on media freedom; </a:t>
            </a:r>
          </a:p>
          <a:p>
            <a:pPr marL="1371600" lvl="3" indent="0">
              <a:buNone/>
            </a:pPr>
            <a:r>
              <a:rPr lang="en-GB" sz="2400" noProof="0" dirty="0">
                <a:sym typeface="Wingdings" panose="05000000000000000000" pitchFamily="2" charset="2"/>
              </a:rPr>
              <a:t> </a:t>
            </a:r>
            <a:r>
              <a:rPr lang="en-GB" sz="2400" noProof="0" dirty="0"/>
              <a:t>Hungary is rapidly moving towards an authoritarian system, but for the time being, some elements of liberalism remain.</a:t>
            </a:r>
          </a:p>
        </p:txBody>
      </p:sp>
    </p:spTree>
    <p:extLst>
      <p:ext uri="{BB962C8B-B14F-4D97-AF65-F5344CB8AC3E}">
        <p14:creationId xmlns:p14="http://schemas.microsoft.com/office/powerpoint/2010/main" val="8538675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A764E-9D30-3278-E101-1304049436D4}"/>
              </a:ext>
            </a:extLst>
          </p:cNvPr>
          <p:cNvSpPr>
            <a:spLocks noGrp="1"/>
          </p:cNvSpPr>
          <p:nvPr>
            <p:ph type="title"/>
          </p:nvPr>
        </p:nvSpPr>
        <p:spPr>
          <a:xfrm>
            <a:off x="223896" y="64206"/>
            <a:ext cx="11471925" cy="822270"/>
          </a:xfrm>
          <a:solidFill>
            <a:schemeClr val="bg1"/>
          </a:solidFill>
        </p:spPr>
        <p:txBody>
          <a:bodyPr>
            <a:noAutofit/>
          </a:bodyPr>
          <a:lstStyle/>
          <a:p>
            <a:r>
              <a:rPr lang="en-GB" sz="2800" b="1" noProof="0" dirty="0">
                <a:latin typeface="+mn-lt"/>
              </a:rPr>
              <a:t>Search results for the terms ‘net metering’ and ‘gross metering’ between</a:t>
            </a:r>
            <a:br>
              <a:rPr lang="en-GB" sz="2800" b="1" noProof="0" dirty="0">
                <a:latin typeface="+mn-lt"/>
              </a:rPr>
            </a:br>
            <a:r>
              <a:rPr lang="en-GB" sz="2800" b="1" noProof="0" dirty="0">
                <a:latin typeface="+mn-lt"/>
              </a:rPr>
              <a:t>15.09.2019 and 15.09.2024</a:t>
            </a:r>
          </a:p>
        </p:txBody>
      </p:sp>
      <p:pic>
        <p:nvPicPr>
          <p:cNvPr id="4" name="Picture 3">
            <a:extLst>
              <a:ext uri="{FF2B5EF4-FFF2-40B4-BE49-F238E27FC236}">
                <a16:creationId xmlns:a16="http://schemas.microsoft.com/office/drawing/2014/main" id="{6C2EB660-DA91-44A4-44DC-9D16BC50D89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033" y="936158"/>
            <a:ext cx="9090232" cy="5921844"/>
          </a:xfrm>
          <a:prstGeom prst="rect">
            <a:avLst/>
          </a:prstGeom>
          <a:noFill/>
          <a:ln>
            <a:noFill/>
          </a:ln>
        </p:spPr>
      </p:pic>
      <p:sp>
        <p:nvSpPr>
          <p:cNvPr id="6" name="TextBox 5">
            <a:extLst>
              <a:ext uri="{FF2B5EF4-FFF2-40B4-BE49-F238E27FC236}">
                <a16:creationId xmlns:a16="http://schemas.microsoft.com/office/drawing/2014/main" id="{DF486CDA-AD6B-466F-9606-174B7D0C0F03}"/>
              </a:ext>
            </a:extLst>
          </p:cNvPr>
          <p:cNvSpPr txBox="1"/>
          <p:nvPr/>
        </p:nvSpPr>
        <p:spPr>
          <a:xfrm>
            <a:off x="9165265" y="6400801"/>
            <a:ext cx="2364066" cy="392993"/>
          </a:xfrm>
          <a:prstGeom prst="rect">
            <a:avLst/>
          </a:prstGeom>
          <a:noFill/>
        </p:spPr>
        <p:txBody>
          <a:bodyPr wrap="square">
            <a:spAutoFit/>
          </a:bodyPr>
          <a:lstStyle/>
          <a:p>
            <a:pPr>
              <a:lnSpc>
                <a:spcPct val="115000"/>
              </a:lnSpc>
              <a:spcAft>
                <a:spcPts val="800"/>
              </a:spcAft>
            </a:pPr>
            <a:r>
              <a:rPr lang="en-GB" kern="100" noProof="0" dirty="0">
                <a:latin typeface="Times New Roman" panose="02020603050405020304" pitchFamily="18" charset="0"/>
                <a:ea typeface="Aptos" panose="020B0004020202020204" pitchFamily="34" charset="0"/>
                <a:cs typeface="Arial" panose="020B0604020202020204" pitchFamily="34" charset="0"/>
              </a:rPr>
              <a:t>Source</a:t>
            </a:r>
            <a:r>
              <a:rPr lang="en-GB" sz="1800" kern="100" noProof="0" dirty="0">
                <a:effectLst/>
                <a:latin typeface="Times New Roman" panose="02020603050405020304" pitchFamily="18" charset="0"/>
                <a:ea typeface="Aptos" panose="020B0004020202020204" pitchFamily="34" charset="0"/>
                <a:cs typeface="Arial" panose="020B0604020202020204" pitchFamily="34" charset="0"/>
              </a:rPr>
              <a:t>: Google Trends</a:t>
            </a:r>
            <a:endParaRPr lang="en-GB" sz="1800" kern="100" noProof="0" dirty="0">
              <a:effectLst/>
              <a:latin typeface="Aptos" panose="020B00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26128334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F1036-9753-7E4E-D55A-B5D36FBEC070}"/>
              </a:ext>
            </a:extLst>
          </p:cNvPr>
          <p:cNvSpPr>
            <a:spLocks noGrp="1"/>
          </p:cNvSpPr>
          <p:nvPr>
            <p:ph type="title"/>
          </p:nvPr>
        </p:nvSpPr>
        <p:spPr>
          <a:xfrm>
            <a:off x="233915" y="513567"/>
            <a:ext cx="10430541" cy="1477546"/>
          </a:xfrm>
          <a:solidFill>
            <a:schemeClr val="bg1"/>
          </a:solidFill>
        </p:spPr>
        <p:txBody>
          <a:bodyPr>
            <a:normAutofit/>
          </a:bodyPr>
          <a:lstStyle/>
          <a:p>
            <a:r>
              <a:rPr lang="en-GB" sz="2800" b="1" kern="100" noProof="0" dirty="0">
                <a:effectLst/>
                <a:latin typeface="+mn-lt"/>
                <a:ea typeface="Aptos" panose="020B0004020202020204" pitchFamily="34" charset="0"/>
                <a:cs typeface="Arial" panose="020B0604020202020204" pitchFamily="34" charset="0"/>
              </a:rPr>
              <a:t>The 10 most visited internet sites in July 2023 in Hungary (average number of</a:t>
            </a:r>
            <a:r>
              <a:rPr lang="hu-HU" sz="2800" b="1" kern="100" noProof="0" dirty="0">
                <a:effectLst/>
                <a:latin typeface="+mn-lt"/>
                <a:ea typeface="Aptos" panose="020B0004020202020204" pitchFamily="34" charset="0"/>
                <a:cs typeface="Arial" panose="020B0604020202020204" pitchFamily="34" charset="0"/>
              </a:rPr>
              <a:t> </a:t>
            </a:r>
            <a:r>
              <a:rPr lang="en-GB" sz="2800" b="1" kern="100" noProof="0" dirty="0">
                <a:effectLst/>
                <a:latin typeface="+mn-lt"/>
                <a:ea typeface="Aptos" panose="020B0004020202020204" pitchFamily="34" charset="0"/>
                <a:cs typeface="Arial" panose="020B0604020202020204" pitchFamily="34" charset="0"/>
              </a:rPr>
              <a:t>daily and monthly users, age group 16-75, domestic users)</a:t>
            </a:r>
            <a:endParaRPr lang="en-GB" sz="5400" noProof="0" dirty="0">
              <a:latin typeface="+mn-lt"/>
            </a:endParaRPr>
          </a:p>
        </p:txBody>
      </p:sp>
      <p:graphicFrame>
        <p:nvGraphicFramePr>
          <p:cNvPr id="4" name="Content Placeholder 3">
            <a:extLst>
              <a:ext uri="{FF2B5EF4-FFF2-40B4-BE49-F238E27FC236}">
                <a16:creationId xmlns:a16="http://schemas.microsoft.com/office/drawing/2014/main" id="{7AAB367F-3BDD-ACC2-6A54-14F04DFBE9D1}"/>
              </a:ext>
            </a:extLst>
          </p:cNvPr>
          <p:cNvGraphicFramePr>
            <a:graphicFrameLocks noGrp="1"/>
          </p:cNvGraphicFramePr>
          <p:nvPr>
            <p:ph idx="1"/>
            <p:extLst>
              <p:ext uri="{D42A27DB-BD31-4B8C-83A1-F6EECF244321}">
                <p14:modId xmlns:p14="http://schemas.microsoft.com/office/powerpoint/2010/main" val="2665900387"/>
              </p:ext>
            </p:extLst>
          </p:nvPr>
        </p:nvGraphicFramePr>
        <p:xfrm>
          <a:off x="233915" y="2336567"/>
          <a:ext cx="7474689" cy="4007866"/>
        </p:xfrm>
        <a:graphic>
          <a:graphicData uri="http://schemas.openxmlformats.org/drawingml/2006/table">
            <a:tbl>
              <a:tblPr firstRow="1" firstCol="1" bandRow="1">
                <a:tableStyleId>{D7AC3CCA-C797-4891-BE02-D94E43425B78}</a:tableStyleId>
              </a:tblPr>
              <a:tblGrid>
                <a:gridCol w="1461427">
                  <a:extLst>
                    <a:ext uri="{9D8B030D-6E8A-4147-A177-3AD203B41FA5}">
                      <a16:colId xmlns:a16="http://schemas.microsoft.com/office/drawing/2014/main" val="3581810223"/>
                    </a:ext>
                  </a:extLst>
                </a:gridCol>
                <a:gridCol w="3041106">
                  <a:extLst>
                    <a:ext uri="{9D8B030D-6E8A-4147-A177-3AD203B41FA5}">
                      <a16:colId xmlns:a16="http://schemas.microsoft.com/office/drawing/2014/main" val="2080038733"/>
                    </a:ext>
                  </a:extLst>
                </a:gridCol>
                <a:gridCol w="2972156">
                  <a:extLst>
                    <a:ext uri="{9D8B030D-6E8A-4147-A177-3AD203B41FA5}">
                      <a16:colId xmlns:a16="http://schemas.microsoft.com/office/drawing/2014/main" val="3767282704"/>
                    </a:ext>
                  </a:extLst>
                </a:gridCol>
              </a:tblGrid>
              <a:tr h="670417">
                <a:tc>
                  <a:txBody>
                    <a:bodyPr/>
                    <a:lstStyle/>
                    <a:p>
                      <a:pPr algn="ctr">
                        <a:lnSpc>
                          <a:spcPct val="115000"/>
                        </a:lnSpc>
                        <a:spcAft>
                          <a:spcPts val="800"/>
                        </a:spcAft>
                        <a:buNone/>
                      </a:pPr>
                      <a:r>
                        <a:rPr lang="en-GB" sz="2000" kern="100" noProof="0" dirty="0">
                          <a:effectLst/>
                        </a:rPr>
                        <a:t>Website</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ctr">
                        <a:lnSpc>
                          <a:spcPct val="115000"/>
                        </a:lnSpc>
                        <a:spcAft>
                          <a:spcPts val="800"/>
                        </a:spcAft>
                        <a:buNone/>
                      </a:pPr>
                      <a:r>
                        <a:rPr lang="en-GB" sz="2000" kern="100" noProof="0" dirty="0">
                          <a:effectLst/>
                        </a:rPr>
                        <a:t>Average number of daily real users</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ctr">
                        <a:lnSpc>
                          <a:spcPct val="115000"/>
                        </a:lnSpc>
                        <a:spcAft>
                          <a:spcPts val="800"/>
                        </a:spcAft>
                        <a:buNone/>
                      </a:pPr>
                      <a:r>
                        <a:rPr lang="en-GB" sz="2000" kern="100" noProof="0" dirty="0">
                          <a:effectLst/>
                        </a:rPr>
                        <a:t>Number of monthly real users</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3058905715"/>
                  </a:ext>
                </a:extLst>
              </a:tr>
              <a:tr h="326352">
                <a:tc>
                  <a:txBody>
                    <a:bodyPr/>
                    <a:lstStyle/>
                    <a:p>
                      <a:pPr>
                        <a:lnSpc>
                          <a:spcPct val="115000"/>
                        </a:lnSpc>
                        <a:spcAft>
                          <a:spcPts val="800"/>
                        </a:spcAft>
                        <a:buNone/>
                      </a:pPr>
                      <a:r>
                        <a:rPr lang="en-GB" sz="2000" kern="100" noProof="0" dirty="0" err="1">
                          <a:effectLst/>
                        </a:rPr>
                        <a:t>Blikk</a:t>
                      </a:r>
                      <a:r>
                        <a:rPr lang="en-GB" sz="2000" kern="100" noProof="0" dirty="0">
                          <a:effectLst/>
                        </a:rPr>
                        <a:t> </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r">
                        <a:lnSpc>
                          <a:spcPct val="115000"/>
                        </a:lnSpc>
                        <a:spcAft>
                          <a:spcPts val="800"/>
                        </a:spcAft>
                        <a:buNone/>
                      </a:pPr>
                      <a:r>
                        <a:rPr lang="en-GB" sz="2000" kern="100" noProof="0" dirty="0">
                          <a:effectLst/>
                        </a:rPr>
                        <a:t>764,667</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r">
                        <a:lnSpc>
                          <a:spcPct val="115000"/>
                        </a:lnSpc>
                        <a:spcAft>
                          <a:spcPts val="800"/>
                        </a:spcAft>
                        <a:buNone/>
                      </a:pPr>
                      <a:r>
                        <a:rPr lang="en-GB" sz="2000" kern="100" noProof="0" dirty="0">
                          <a:effectLst/>
                        </a:rPr>
                        <a:t>3,501,932</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719720617"/>
                  </a:ext>
                </a:extLst>
              </a:tr>
              <a:tr h="326352">
                <a:tc>
                  <a:txBody>
                    <a:bodyPr/>
                    <a:lstStyle/>
                    <a:p>
                      <a:pPr>
                        <a:lnSpc>
                          <a:spcPct val="115000"/>
                        </a:lnSpc>
                        <a:spcAft>
                          <a:spcPts val="800"/>
                        </a:spcAft>
                        <a:buNone/>
                      </a:pPr>
                      <a:r>
                        <a:rPr lang="en-GB" sz="2000" kern="100" noProof="0" dirty="0">
                          <a:effectLst/>
                        </a:rPr>
                        <a:t>Index </a:t>
                      </a:r>
                      <a:r>
                        <a:rPr lang="en-GB" sz="2000" i="0" noProof="0" dirty="0"/>
                        <a:t>✓</a:t>
                      </a:r>
                      <a:endParaRPr lang="en-GB" sz="2000" i="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r">
                        <a:lnSpc>
                          <a:spcPct val="115000"/>
                        </a:lnSpc>
                        <a:spcAft>
                          <a:spcPts val="800"/>
                        </a:spcAft>
                        <a:buNone/>
                      </a:pPr>
                      <a:r>
                        <a:rPr lang="en-GB" sz="2000" kern="100" noProof="0" dirty="0">
                          <a:effectLst/>
                        </a:rPr>
                        <a:t>725,751</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r">
                        <a:lnSpc>
                          <a:spcPct val="115000"/>
                        </a:lnSpc>
                        <a:spcAft>
                          <a:spcPts val="800"/>
                        </a:spcAft>
                        <a:buNone/>
                      </a:pPr>
                      <a:r>
                        <a:rPr lang="en-GB" sz="2000" kern="100" noProof="0" dirty="0">
                          <a:effectLst/>
                        </a:rPr>
                        <a:t>3,079,108</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809791767"/>
                  </a:ext>
                </a:extLst>
              </a:tr>
              <a:tr h="326352">
                <a:tc>
                  <a:txBody>
                    <a:bodyPr/>
                    <a:lstStyle/>
                    <a:p>
                      <a:pPr>
                        <a:lnSpc>
                          <a:spcPct val="115000"/>
                        </a:lnSpc>
                        <a:spcAft>
                          <a:spcPts val="800"/>
                        </a:spcAft>
                        <a:buNone/>
                      </a:pPr>
                      <a:r>
                        <a:rPr lang="en-GB" sz="2000" kern="100" noProof="0" dirty="0">
                          <a:effectLst/>
                        </a:rPr>
                        <a:t>Origo </a:t>
                      </a:r>
                      <a:r>
                        <a:rPr lang="en-GB" sz="2000" i="0" noProof="0" dirty="0"/>
                        <a:t>✓</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r">
                        <a:lnSpc>
                          <a:spcPct val="115000"/>
                        </a:lnSpc>
                        <a:spcAft>
                          <a:spcPts val="800"/>
                        </a:spcAft>
                        <a:buNone/>
                      </a:pPr>
                      <a:r>
                        <a:rPr lang="en-GB" sz="2000" kern="100" noProof="0" dirty="0">
                          <a:effectLst/>
                        </a:rPr>
                        <a:t>672,746</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r">
                        <a:lnSpc>
                          <a:spcPct val="115000"/>
                        </a:lnSpc>
                        <a:spcAft>
                          <a:spcPts val="800"/>
                        </a:spcAft>
                        <a:buNone/>
                      </a:pPr>
                      <a:r>
                        <a:rPr lang="en-GB" sz="2000" kern="100" noProof="0" dirty="0">
                          <a:effectLst/>
                        </a:rPr>
                        <a:t>3,246,320</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3194679120"/>
                  </a:ext>
                </a:extLst>
              </a:tr>
              <a:tr h="326352">
                <a:tc>
                  <a:txBody>
                    <a:bodyPr/>
                    <a:lstStyle/>
                    <a:p>
                      <a:pPr>
                        <a:lnSpc>
                          <a:spcPct val="115000"/>
                        </a:lnSpc>
                        <a:spcAft>
                          <a:spcPts val="800"/>
                        </a:spcAft>
                        <a:buNone/>
                      </a:pPr>
                      <a:r>
                        <a:rPr lang="en-GB" sz="2000" kern="100" noProof="0" dirty="0" err="1">
                          <a:effectLst/>
                        </a:rPr>
                        <a:t>Idokep</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r">
                        <a:lnSpc>
                          <a:spcPct val="115000"/>
                        </a:lnSpc>
                        <a:spcAft>
                          <a:spcPts val="800"/>
                        </a:spcAft>
                        <a:buNone/>
                      </a:pPr>
                      <a:r>
                        <a:rPr lang="en-GB" sz="2000" kern="100" noProof="0" dirty="0">
                          <a:effectLst/>
                        </a:rPr>
                        <a:t>662,921</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r">
                        <a:lnSpc>
                          <a:spcPct val="115000"/>
                        </a:lnSpc>
                        <a:spcAft>
                          <a:spcPts val="800"/>
                        </a:spcAft>
                        <a:buNone/>
                      </a:pPr>
                      <a:r>
                        <a:rPr lang="en-GB" sz="2000" kern="100" noProof="0" dirty="0">
                          <a:effectLst/>
                        </a:rPr>
                        <a:t>2,581,824</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1615987041"/>
                  </a:ext>
                </a:extLst>
              </a:tr>
              <a:tr h="326352">
                <a:tc>
                  <a:txBody>
                    <a:bodyPr/>
                    <a:lstStyle/>
                    <a:p>
                      <a:pPr>
                        <a:lnSpc>
                          <a:spcPct val="115000"/>
                        </a:lnSpc>
                        <a:spcAft>
                          <a:spcPts val="800"/>
                        </a:spcAft>
                        <a:buNone/>
                      </a:pPr>
                      <a:r>
                        <a:rPr lang="en-GB" sz="2000" kern="100" noProof="0" dirty="0">
                          <a:effectLst/>
                        </a:rPr>
                        <a:t>24 </a:t>
                      </a:r>
                      <a:r>
                        <a:rPr lang="en-GB" sz="2000" i="0" noProof="0" dirty="0"/>
                        <a:t>✓</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r">
                        <a:lnSpc>
                          <a:spcPct val="115000"/>
                        </a:lnSpc>
                        <a:spcAft>
                          <a:spcPts val="800"/>
                        </a:spcAft>
                        <a:buNone/>
                      </a:pPr>
                      <a:r>
                        <a:rPr lang="en-GB" sz="2000" kern="100" noProof="0" dirty="0">
                          <a:effectLst/>
                        </a:rPr>
                        <a:t>596,270</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r">
                        <a:lnSpc>
                          <a:spcPct val="115000"/>
                        </a:lnSpc>
                        <a:spcAft>
                          <a:spcPts val="800"/>
                        </a:spcAft>
                        <a:buNone/>
                      </a:pPr>
                      <a:r>
                        <a:rPr lang="en-GB" sz="2000" kern="100" noProof="0" dirty="0">
                          <a:effectLst/>
                        </a:rPr>
                        <a:t>3,127,048</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67509626"/>
                  </a:ext>
                </a:extLst>
              </a:tr>
              <a:tr h="326352">
                <a:tc>
                  <a:txBody>
                    <a:bodyPr/>
                    <a:lstStyle/>
                    <a:p>
                      <a:pPr>
                        <a:lnSpc>
                          <a:spcPct val="115000"/>
                        </a:lnSpc>
                        <a:spcAft>
                          <a:spcPts val="800"/>
                        </a:spcAft>
                        <a:buNone/>
                      </a:pPr>
                      <a:r>
                        <a:rPr lang="en-GB" sz="2000" kern="100" noProof="0" dirty="0">
                          <a:effectLst/>
                        </a:rPr>
                        <a:t>Telex </a:t>
                      </a:r>
                      <a:r>
                        <a:rPr lang="en-GB" sz="2000" i="0" noProof="0" dirty="0"/>
                        <a:t>✓</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r">
                        <a:lnSpc>
                          <a:spcPct val="115000"/>
                        </a:lnSpc>
                        <a:spcAft>
                          <a:spcPts val="800"/>
                        </a:spcAft>
                        <a:buNone/>
                      </a:pPr>
                      <a:r>
                        <a:rPr lang="en-GB" sz="2000" kern="100" noProof="0" dirty="0">
                          <a:effectLst/>
                        </a:rPr>
                        <a:t>449,353</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r">
                        <a:lnSpc>
                          <a:spcPct val="115000"/>
                        </a:lnSpc>
                        <a:spcAft>
                          <a:spcPts val="800"/>
                        </a:spcAft>
                        <a:buNone/>
                      </a:pPr>
                      <a:r>
                        <a:rPr lang="en-GB" sz="2000" kern="100" noProof="0" dirty="0">
                          <a:effectLst/>
                        </a:rPr>
                        <a:t>2,472,208</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1017421273"/>
                  </a:ext>
                </a:extLst>
              </a:tr>
              <a:tr h="326352">
                <a:tc>
                  <a:txBody>
                    <a:bodyPr/>
                    <a:lstStyle/>
                    <a:p>
                      <a:pPr>
                        <a:lnSpc>
                          <a:spcPct val="115000"/>
                        </a:lnSpc>
                        <a:spcAft>
                          <a:spcPts val="800"/>
                        </a:spcAft>
                        <a:buNone/>
                      </a:pPr>
                      <a:r>
                        <a:rPr lang="en-GB" sz="2000" kern="100" noProof="0" dirty="0">
                          <a:effectLst/>
                        </a:rPr>
                        <a:t>Femina</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r">
                        <a:lnSpc>
                          <a:spcPct val="115000"/>
                        </a:lnSpc>
                        <a:spcAft>
                          <a:spcPts val="800"/>
                        </a:spcAft>
                        <a:buNone/>
                      </a:pPr>
                      <a:r>
                        <a:rPr lang="en-GB" sz="2000" kern="100" noProof="0" dirty="0">
                          <a:effectLst/>
                        </a:rPr>
                        <a:t>399,243</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r">
                        <a:lnSpc>
                          <a:spcPct val="115000"/>
                        </a:lnSpc>
                        <a:spcAft>
                          <a:spcPts val="800"/>
                        </a:spcAft>
                        <a:buNone/>
                      </a:pPr>
                      <a:r>
                        <a:rPr lang="en-GB" sz="2000" kern="100" noProof="0" dirty="0">
                          <a:effectLst/>
                        </a:rPr>
                        <a:t>3,004,852</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2764333964"/>
                  </a:ext>
                </a:extLst>
              </a:tr>
              <a:tr h="326352">
                <a:tc>
                  <a:txBody>
                    <a:bodyPr/>
                    <a:lstStyle/>
                    <a:p>
                      <a:pPr>
                        <a:lnSpc>
                          <a:spcPct val="115000"/>
                        </a:lnSpc>
                        <a:spcAft>
                          <a:spcPts val="800"/>
                        </a:spcAft>
                        <a:buNone/>
                      </a:pPr>
                      <a:r>
                        <a:rPr lang="en-GB" sz="2000" kern="100" noProof="0" dirty="0" err="1">
                          <a:effectLst/>
                        </a:rPr>
                        <a:t>Borsonline</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r">
                        <a:lnSpc>
                          <a:spcPct val="115000"/>
                        </a:lnSpc>
                        <a:spcAft>
                          <a:spcPts val="800"/>
                        </a:spcAft>
                        <a:buNone/>
                      </a:pPr>
                      <a:r>
                        <a:rPr lang="en-GB" sz="2000" kern="100" noProof="0" dirty="0">
                          <a:effectLst/>
                        </a:rPr>
                        <a:t>346,004</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r">
                        <a:lnSpc>
                          <a:spcPct val="115000"/>
                        </a:lnSpc>
                        <a:spcAft>
                          <a:spcPts val="800"/>
                        </a:spcAft>
                        <a:buNone/>
                      </a:pPr>
                      <a:r>
                        <a:rPr lang="en-GB" sz="2000" kern="100" noProof="0" dirty="0">
                          <a:effectLst/>
                        </a:rPr>
                        <a:t>2,488,392</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1420299022"/>
                  </a:ext>
                </a:extLst>
              </a:tr>
              <a:tr h="326352">
                <a:tc>
                  <a:txBody>
                    <a:bodyPr/>
                    <a:lstStyle/>
                    <a:p>
                      <a:pPr>
                        <a:lnSpc>
                          <a:spcPct val="115000"/>
                        </a:lnSpc>
                        <a:spcAft>
                          <a:spcPts val="800"/>
                        </a:spcAft>
                        <a:buNone/>
                      </a:pPr>
                      <a:r>
                        <a:rPr lang="en-GB" sz="2000" kern="100" noProof="0" dirty="0" err="1">
                          <a:effectLst/>
                        </a:rPr>
                        <a:t>Kiskegyed</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r">
                        <a:lnSpc>
                          <a:spcPct val="115000"/>
                        </a:lnSpc>
                        <a:spcAft>
                          <a:spcPts val="800"/>
                        </a:spcAft>
                        <a:buNone/>
                      </a:pPr>
                      <a:r>
                        <a:rPr lang="en-GB" sz="2000" kern="100" noProof="0" dirty="0">
                          <a:effectLst/>
                        </a:rPr>
                        <a:t>331,208</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r">
                        <a:lnSpc>
                          <a:spcPct val="115000"/>
                        </a:lnSpc>
                        <a:spcAft>
                          <a:spcPts val="800"/>
                        </a:spcAft>
                        <a:buNone/>
                      </a:pPr>
                      <a:r>
                        <a:rPr lang="en-GB" sz="2000" kern="100" noProof="0" dirty="0">
                          <a:effectLst/>
                        </a:rPr>
                        <a:t>2,210,612</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2523676471"/>
                  </a:ext>
                </a:extLst>
              </a:tr>
              <a:tr h="326352">
                <a:tc>
                  <a:txBody>
                    <a:bodyPr/>
                    <a:lstStyle/>
                    <a:p>
                      <a:pPr>
                        <a:lnSpc>
                          <a:spcPct val="115000"/>
                        </a:lnSpc>
                        <a:spcAft>
                          <a:spcPts val="800"/>
                        </a:spcAft>
                        <a:buNone/>
                      </a:pPr>
                      <a:r>
                        <a:rPr lang="en-GB" sz="2000" kern="100" noProof="0" dirty="0">
                          <a:effectLst/>
                        </a:rPr>
                        <a:t>Portfolio </a:t>
                      </a:r>
                      <a:r>
                        <a:rPr lang="en-GB" sz="2000" i="0" noProof="0" dirty="0"/>
                        <a:t>✓</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r">
                        <a:lnSpc>
                          <a:spcPct val="115000"/>
                        </a:lnSpc>
                        <a:spcAft>
                          <a:spcPts val="800"/>
                        </a:spcAft>
                        <a:buNone/>
                      </a:pPr>
                      <a:r>
                        <a:rPr lang="en-GB" sz="2000" kern="100" noProof="0" dirty="0">
                          <a:effectLst/>
                        </a:rPr>
                        <a:t>328,501</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tc>
                  <a:txBody>
                    <a:bodyPr/>
                    <a:lstStyle/>
                    <a:p>
                      <a:pPr algn="r">
                        <a:lnSpc>
                          <a:spcPct val="115000"/>
                        </a:lnSpc>
                        <a:spcAft>
                          <a:spcPts val="800"/>
                        </a:spcAft>
                        <a:buNone/>
                      </a:pPr>
                      <a:r>
                        <a:rPr lang="en-GB" sz="2000" kern="100" noProof="0" dirty="0">
                          <a:effectLst/>
                        </a:rPr>
                        <a:t>1,854,156</a:t>
                      </a:r>
                      <a:endParaRPr lang="en-GB" sz="2000" kern="100" noProof="0" dirty="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1031263866"/>
                  </a:ext>
                </a:extLst>
              </a:tr>
            </a:tbl>
          </a:graphicData>
        </a:graphic>
      </p:graphicFrame>
      <p:sp>
        <p:nvSpPr>
          <p:cNvPr id="3" name="TextBox 2">
            <a:extLst>
              <a:ext uri="{FF2B5EF4-FFF2-40B4-BE49-F238E27FC236}">
                <a16:creationId xmlns:a16="http://schemas.microsoft.com/office/drawing/2014/main" id="{BEC9114A-1A97-7161-774B-535CBFE80152}"/>
              </a:ext>
            </a:extLst>
          </p:cNvPr>
          <p:cNvSpPr txBox="1"/>
          <p:nvPr/>
        </p:nvSpPr>
        <p:spPr>
          <a:xfrm>
            <a:off x="233915" y="6344433"/>
            <a:ext cx="2364066" cy="392993"/>
          </a:xfrm>
          <a:prstGeom prst="rect">
            <a:avLst/>
          </a:prstGeom>
          <a:noFill/>
        </p:spPr>
        <p:txBody>
          <a:bodyPr wrap="square">
            <a:spAutoFit/>
          </a:bodyPr>
          <a:lstStyle/>
          <a:p>
            <a:pPr>
              <a:lnSpc>
                <a:spcPct val="115000"/>
              </a:lnSpc>
              <a:spcAft>
                <a:spcPts val="800"/>
              </a:spcAft>
            </a:pPr>
            <a:r>
              <a:rPr lang="en-GB" kern="100" noProof="0" dirty="0">
                <a:latin typeface="Times New Roman" panose="02020603050405020304" pitchFamily="18" charset="0"/>
                <a:ea typeface="Aptos" panose="020B0004020202020204" pitchFamily="34" charset="0"/>
                <a:cs typeface="Arial" panose="020B0604020202020204" pitchFamily="34" charset="0"/>
              </a:rPr>
              <a:t>Source</a:t>
            </a:r>
            <a:r>
              <a:rPr lang="en-GB" sz="1800" kern="100" noProof="0" dirty="0">
                <a:effectLst/>
                <a:latin typeface="Times New Roman" panose="02020603050405020304" pitchFamily="18" charset="0"/>
                <a:ea typeface="Aptos" panose="020B0004020202020204" pitchFamily="34" charset="0"/>
                <a:cs typeface="Arial" panose="020B0604020202020204" pitchFamily="34" charset="0"/>
              </a:rPr>
              <a:t>: NMHH (2025)</a:t>
            </a:r>
            <a:endParaRPr lang="en-GB" sz="1800" kern="100" noProof="0" dirty="0">
              <a:effectLst/>
              <a:latin typeface="Aptos" panose="020B0004020202020204" pitchFamily="34" charset="0"/>
              <a:ea typeface="Aptos" panose="020B00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ADEBDD00-25B8-5794-089E-6F8CB7B94BAF}"/>
              </a:ext>
            </a:extLst>
          </p:cNvPr>
          <p:cNvSpPr txBox="1"/>
          <p:nvPr/>
        </p:nvSpPr>
        <p:spPr>
          <a:xfrm>
            <a:off x="8153400" y="2730917"/>
            <a:ext cx="3979236" cy="2246769"/>
          </a:xfrm>
          <a:prstGeom prst="rect">
            <a:avLst/>
          </a:prstGeom>
          <a:solidFill>
            <a:schemeClr val="bg1"/>
          </a:solidFill>
        </p:spPr>
        <p:txBody>
          <a:bodyPr wrap="square">
            <a:spAutoFit/>
          </a:bodyPr>
          <a:lstStyle/>
          <a:p>
            <a:r>
              <a:rPr lang="en-GB" sz="2000" noProof="0" dirty="0">
                <a:effectLst/>
                <a:ea typeface="Aptos" panose="020B0004020202020204" pitchFamily="34" charset="0"/>
              </a:rPr>
              <a:t>As Bowen highlights, „the absence, sparseness, or incompleteness of documents should suggest something  about the object of the investigation or the people involved”. </a:t>
            </a:r>
            <a:r>
              <a:rPr lang="en-GB" sz="2000" noProof="0" dirty="0">
                <a:effectLst/>
                <a:ea typeface="Aptos" panose="020B0004020202020204" pitchFamily="34" charset="0"/>
                <a:sym typeface="Wingdings" panose="05000000000000000000" pitchFamily="2" charset="2"/>
              </a:rPr>
              <a:t> </a:t>
            </a:r>
            <a:r>
              <a:rPr lang="en-GB" sz="2000" noProof="0" dirty="0">
                <a:effectLst/>
                <a:ea typeface="Aptos" panose="020B0004020202020204" pitchFamily="34" charset="0"/>
              </a:rPr>
              <a:t>distorted media environment</a:t>
            </a:r>
            <a:endParaRPr lang="en-GB" sz="2000" noProof="0" dirty="0"/>
          </a:p>
        </p:txBody>
      </p:sp>
      <p:sp>
        <p:nvSpPr>
          <p:cNvPr id="7" name="Arrow: Right 6">
            <a:extLst>
              <a:ext uri="{FF2B5EF4-FFF2-40B4-BE49-F238E27FC236}">
                <a16:creationId xmlns:a16="http://schemas.microsoft.com/office/drawing/2014/main" id="{FB0C2AD4-51EB-7A48-AF08-E7AEBC8606BD}"/>
              </a:ext>
            </a:extLst>
          </p:cNvPr>
          <p:cNvSpPr/>
          <p:nvPr/>
        </p:nvSpPr>
        <p:spPr>
          <a:xfrm>
            <a:off x="7708603" y="3742660"/>
            <a:ext cx="444797" cy="22328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Tree>
    <p:extLst>
      <p:ext uri="{BB962C8B-B14F-4D97-AF65-F5344CB8AC3E}">
        <p14:creationId xmlns:p14="http://schemas.microsoft.com/office/powerpoint/2010/main" val="11688346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913FF-5AA6-89B8-A0F8-DAF550DECD4D}"/>
              </a:ext>
            </a:extLst>
          </p:cNvPr>
          <p:cNvSpPr>
            <a:spLocks noGrp="1"/>
          </p:cNvSpPr>
          <p:nvPr>
            <p:ph type="title"/>
          </p:nvPr>
        </p:nvSpPr>
        <p:spPr>
          <a:xfrm>
            <a:off x="276911" y="776888"/>
            <a:ext cx="10515600" cy="1325563"/>
          </a:xfrm>
        </p:spPr>
        <p:txBody>
          <a:bodyPr>
            <a:normAutofit/>
          </a:bodyPr>
          <a:lstStyle/>
          <a:p>
            <a:r>
              <a:rPr lang="en-GB" sz="4000" b="1" noProof="0" dirty="0">
                <a:latin typeface="+mn-lt"/>
              </a:rPr>
              <a:t>Timeline of government measures and decision-making</a:t>
            </a:r>
          </a:p>
        </p:txBody>
      </p:sp>
      <p:grpSp>
        <p:nvGrpSpPr>
          <p:cNvPr id="4" name="Canvas 1">
            <a:extLst>
              <a:ext uri="{FF2B5EF4-FFF2-40B4-BE49-F238E27FC236}">
                <a16:creationId xmlns:a16="http://schemas.microsoft.com/office/drawing/2014/main" id="{73424316-D31C-2826-8CE8-0A87FDE30FC2}"/>
              </a:ext>
            </a:extLst>
          </p:cNvPr>
          <p:cNvGrpSpPr/>
          <p:nvPr/>
        </p:nvGrpSpPr>
        <p:grpSpPr>
          <a:xfrm>
            <a:off x="276911" y="2283148"/>
            <a:ext cx="11756571" cy="4453246"/>
            <a:chOff x="0" y="0"/>
            <a:chExt cx="6305550" cy="2114550"/>
          </a:xfrm>
        </p:grpSpPr>
        <p:sp>
          <p:nvSpPr>
            <p:cNvPr id="5" name="Rectangle 4">
              <a:extLst>
                <a:ext uri="{FF2B5EF4-FFF2-40B4-BE49-F238E27FC236}">
                  <a16:creationId xmlns:a16="http://schemas.microsoft.com/office/drawing/2014/main" id="{7E39DFF3-B9D0-9DF1-A568-48423EA42E31}"/>
                </a:ext>
              </a:extLst>
            </p:cNvPr>
            <p:cNvSpPr/>
            <p:nvPr/>
          </p:nvSpPr>
          <p:spPr>
            <a:xfrm>
              <a:off x="0" y="0"/>
              <a:ext cx="6305550" cy="2114550"/>
            </a:xfrm>
            <a:prstGeom prst="rect">
              <a:avLst/>
            </a:prstGeom>
            <a:solidFill>
              <a:prstClr val="white"/>
            </a:solidFill>
          </p:spPr>
          <p:txBody>
            <a:bodyPr/>
            <a:lstStyle/>
            <a:p>
              <a:endParaRPr lang="en-GB" noProof="0" dirty="0"/>
            </a:p>
          </p:txBody>
        </p:sp>
        <p:pic>
          <p:nvPicPr>
            <p:cNvPr id="6" name="Picture 5">
              <a:extLst>
                <a:ext uri="{FF2B5EF4-FFF2-40B4-BE49-F238E27FC236}">
                  <a16:creationId xmlns:a16="http://schemas.microsoft.com/office/drawing/2014/main" id="{8DBF1E6F-6A5C-365F-1F83-F71C57DD3F45}"/>
                </a:ext>
              </a:extLst>
            </p:cNvPr>
            <p:cNvPicPr>
              <a:picLocks noChangeAspect="1"/>
            </p:cNvPicPr>
            <p:nvPr/>
          </p:nvPicPr>
          <p:blipFill rotWithShape="1">
            <a:blip r:embed="rId2"/>
            <a:srcRect l="5512" t="31412" r="4492" b="2306"/>
            <a:stretch/>
          </p:blipFill>
          <p:spPr>
            <a:xfrm>
              <a:off x="31750" y="100571"/>
              <a:ext cx="4665466" cy="1963179"/>
            </a:xfrm>
            <a:prstGeom prst="rect">
              <a:avLst/>
            </a:prstGeom>
          </p:spPr>
        </p:pic>
        <p:pic>
          <p:nvPicPr>
            <p:cNvPr id="7" name="Picture 6">
              <a:extLst>
                <a:ext uri="{FF2B5EF4-FFF2-40B4-BE49-F238E27FC236}">
                  <a16:creationId xmlns:a16="http://schemas.microsoft.com/office/drawing/2014/main" id="{03DD80DC-F12D-FD94-6009-607C578BCD2D}"/>
                </a:ext>
              </a:extLst>
            </p:cNvPr>
            <p:cNvPicPr>
              <a:picLocks noChangeAspect="1"/>
            </p:cNvPicPr>
            <p:nvPr/>
          </p:nvPicPr>
          <p:blipFill rotWithShape="1">
            <a:blip r:embed="rId3"/>
            <a:srcRect l="21907" t="27666" r="39340" b="10662"/>
            <a:stretch/>
          </p:blipFill>
          <p:spPr>
            <a:xfrm>
              <a:off x="4344760" y="0"/>
              <a:ext cx="1960790" cy="1803400"/>
            </a:xfrm>
            <a:prstGeom prst="rect">
              <a:avLst/>
            </a:prstGeom>
          </p:spPr>
        </p:pic>
      </p:grpSp>
    </p:spTree>
    <p:extLst>
      <p:ext uri="{BB962C8B-B14F-4D97-AF65-F5344CB8AC3E}">
        <p14:creationId xmlns:p14="http://schemas.microsoft.com/office/powerpoint/2010/main" val="37528041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D8D76-E834-CB17-6956-F04ED3A81992}"/>
              </a:ext>
            </a:extLst>
          </p:cNvPr>
          <p:cNvSpPr>
            <a:spLocks noGrp="1"/>
          </p:cNvSpPr>
          <p:nvPr>
            <p:ph type="title"/>
          </p:nvPr>
        </p:nvSpPr>
        <p:spPr>
          <a:xfrm>
            <a:off x="5456718" y="199026"/>
            <a:ext cx="4888760" cy="545663"/>
          </a:xfrm>
          <a:solidFill>
            <a:schemeClr val="bg1"/>
          </a:solidFill>
        </p:spPr>
        <p:txBody>
          <a:bodyPr>
            <a:normAutofit fontScale="90000"/>
          </a:bodyPr>
          <a:lstStyle/>
          <a:p>
            <a:pPr algn="ctr"/>
            <a:r>
              <a:rPr lang="en-GB" sz="3600" b="1" noProof="0" dirty="0"/>
              <a:t>Key Actors</a:t>
            </a:r>
          </a:p>
        </p:txBody>
      </p:sp>
      <p:graphicFrame>
        <p:nvGraphicFramePr>
          <p:cNvPr id="4" name="Diagram 3">
            <a:extLst>
              <a:ext uri="{FF2B5EF4-FFF2-40B4-BE49-F238E27FC236}">
                <a16:creationId xmlns:a16="http://schemas.microsoft.com/office/drawing/2014/main" id="{49EB7FAF-4E7D-5812-503D-D7A9DEDE58D1}"/>
              </a:ext>
            </a:extLst>
          </p:cNvPr>
          <p:cNvGraphicFramePr/>
          <p:nvPr>
            <p:extLst>
              <p:ext uri="{D42A27DB-BD31-4B8C-83A1-F6EECF244321}">
                <p14:modId xmlns:p14="http://schemas.microsoft.com/office/powerpoint/2010/main" val="627424664"/>
              </p:ext>
            </p:extLst>
          </p:nvPr>
        </p:nvGraphicFramePr>
        <p:xfrm>
          <a:off x="2783959" y="903767"/>
          <a:ext cx="10515600" cy="57309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17DF8317-2263-7DB5-89CF-4FA364716896}"/>
              </a:ext>
            </a:extLst>
          </p:cNvPr>
          <p:cNvSpPr txBox="1"/>
          <p:nvPr/>
        </p:nvSpPr>
        <p:spPr>
          <a:xfrm>
            <a:off x="148856" y="1540756"/>
            <a:ext cx="4253024" cy="5093959"/>
          </a:xfrm>
          <a:prstGeom prst="rect">
            <a:avLst/>
          </a:prstGeom>
          <a:noFill/>
        </p:spPr>
        <p:txBody>
          <a:bodyPr wrap="square">
            <a:spAutoFit/>
          </a:bodyPr>
          <a:lstStyle/>
          <a:p>
            <a:pPr marL="285750" indent="-285750">
              <a:lnSpc>
                <a:spcPct val="115000"/>
              </a:lnSpc>
              <a:spcAft>
                <a:spcPts val="800"/>
              </a:spcAft>
              <a:buFont typeface="Arial" panose="020B0604020202020204" pitchFamily="34" charset="0"/>
              <a:buChar char="•"/>
            </a:pPr>
            <a:r>
              <a:rPr lang="en-GB" sz="2000" kern="100" noProof="0" dirty="0">
                <a:effectLst/>
                <a:ea typeface="Aptos" panose="020B0004020202020204" pitchFamily="34" charset="0"/>
                <a:cs typeface="Arial" panose="020B0604020202020204" pitchFamily="34" charset="0"/>
              </a:rPr>
              <a:t>A total of 75 articles related to the topic were identified (timeline: </a:t>
            </a:r>
            <a:r>
              <a:rPr lang="en-GB" noProof="0" dirty="0"/>
              <a:t>26 August 2023 and 15 September 2023)</a:t>
            </a:r>
            <a:endParaRPr lang="en-GB" sz="2000" kern="100" noProof="0" dirty="0">
              <a:effectLst/>
              <a:ea typeface="Aptos" panose="020B0004020202020204" pitchFamily="34" charset="0"/>
              <a:cs typeface="Arial" panose="020B0604020202020204" pitchFamily="34" charset="0"/>
            </a:endParaRPr>
          </a:p>
          <a:p>
            <a:pPr marL="285750" indent="-285750">
              <a:lnSpc>
                <a:spcPct val="115000"/>
              </a:lnSpc>
              <a:spcAft>
                <a:spcPts val="800"/>
              </a:spcAft>
              <a:buFont typeface="Arial" panose="020B0604020202020204" pitchFamily="34" charset="0"/>
              <a:buChar char="•"/>
            </a:pPr>
            <a:r>
              <a:rPr lang="en-GB" sz="2000" kern="100" noProof="0" dirty="0">
                <a:effectLst/>
                <a:ea typeface="Aptos" panose="020B0004020202020204" pitchFamily="34" charset="0"/>
                <a:cs typeface="Arial" panose="020B0604020202020204" pitchFamily="34" charset="0"/>
              </a:rPr>
              <a:t>The policy discourse is classified into five types of narratives based on the different approaches: 1) Technocratic Approach, 2) Realistic, Pragmatic, 3) Environmentally Conscious, 4) Future-oriented, solution finder, and 5) Revenge-seeker. Thirty-eight storylines underlie the narratives. Linking them with the actors resulted in five discourse coalitions.</a:t>
            </a:r>
          </a:p>
        </p:txBody>
      </p:sp>
      <p:sp>
        <p:nvSpPr>
          <p:cNvPr id="7" name="Title 1">
            <a:extLst>
              <a:ext uri="{FF2B5EF4-FFF2-40B4-BE49-F238E27FC236}">
                <a16:creationId xmlns:a16="http://schemas.microsoft.com/office/drawing/2014/main" id="{E66A683F-3D18-9FBE-7177-36F2D2D778C6}"/>
              </a:ext>
            </a:extLst>
          </p:cNvPr>
          <p:cNvSpPr txBox="1">
            <a:spLocks/>
          </p:cNvSpPr>
          <p:nvPr/>
        </p:nvSpPr>
        <p:spPr>
          <a:xfrm>
            <a:off x="341129" y="369271"/>
            <a:ext cx="4382386" cy="136798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noProof="0" dirty="0"/>
              <a:t>Results</a:t>
            </a:r>
          </a:p>
        </p:txBody>
      </p:sp>
    </p:spTree>
    <p:extLst>
      <p:ext uri="{BB962C8B-B14F-4D97-AF65-F5344CB8AC3E}">
        <p14:creationId xmlns:p14="http://schemas.microsoft.com/office/powerpoint/2010/main" val="12531925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E69E7CE-8559-FDDF-0059-F189DCE6D76A}"/>
              </a:ext>
            </a:extLst>
          </p:cNvPr>
          <p:cNvPicPr>
            <a:picLocks noChangeAspect="1"/>
          </p:cNvPicPr>
          <p:nvPr/>
        </p:nvPicPr>
        <p:blipFill>
          <a:blip r:embed="rId2"/>
          <a:stretch>
            <a:fillRect/>
          </a:stretch>
        </p:blipFill>
        <p:spPr>
          <a:xfrm>
            <a:off x="511857" y="0"/>
            <a:ext cx="11168285" cy="6858000"/>
          </a:xfrm>
          <a:prstGeom prst="rect">
            <a:avLst/>
          </a:prstGeom>
        </p:spPr>
      </p:pic>
    </p:spTree>
    <p:extLst>
      <p:ext uri="{BB962C8B-B14F-4D97-AF65-F5344CB8AC3E}">
        <p14:creationId xmlns:p14="http://schemas.microsoft.com/office/powerpoint/2010/main" val="6692973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AD0A338-39A9-4B1E-676A-669909458100}"/>
              </a:ext>
            </a:extLst>
          </p:cNvPr>
          <p:cNvPicPr>
            <a:picLocks noChangeAspect="1"/>
          </p:cNvPicPr>
          <p:nvPr/>
        </p:nvPicPr>
        <p:blipFill>
          <a:blip r:embed="rId2"/>
          <a:stretch>
            <a:fillRect/>
          </a:stretch>
        </p:blipFill>
        <p:spPr>
          <a:xfrm>
            <a:off x="212651" y="31397"/>
            <a:ext cx="11766698" cy="1225698"/>
          </a:xfrm>
          <a:prstGeom prst="rect">
            <a:avLst/>
          </a:prstGeom>
        </p:spPr>
      </p:pic>
      <p:pic>
        <p:nvPicPr>
          <p:cNvPr id="7" name="Picture 6">
            <a:extLst>
              <a:ext uri="{FF2B5EF4-FFF2-40B4-BE49-F238E27FC236}">
                <a16:creationId xmlns:a16="http://schemas.microsoft.com/office/drawing/2014/main" id="{AE36E517-A67C-0304-0CE1-F1F027277A2E}"/>
              </a:ext>
            </a:extLst>
          </p:cNvPr>
          <p:cNvPicPr>
            <a:picLocks noChangeAspect="1"/>
          </p:cNvPicPr>
          <p:nvPr/>
        </p:nvPicPr>
        <p:blipFill>
          <a:blip r:embed="rId3"/>
          <a:srcRect t="870"/>
          <a:stretch>
            <a:fillRect/>
          </a:stretch>
        </p:blipFill>
        <p:spPr>
          <a:xfrm>
            <a:off x="191385" y="1257095"/>
            <a:ext cx="11766697" cy="5569508"/>
          </a:xfrm>
          <a:prstGeom prst="rect">
            <a:avLst/>
          </a:prstGeom>
        </p:spPr>
      </p:pic>
    </p:spTree>
    <p:extLst>
      <p:ext uri="{BB962C8B-B14F-4D97-AF65-F5344CB8AC3E}">
        <p14:creationId xmlns:p14="http://schemas.microsoft.com/office/powerpoint/2010/main" val="19482898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81B46-F5DB-5C33-7537-2B39B2FBCF98}"/>
              </a:ext>
            </a:extLst>
          </p:cNvPr>
          <p:cNvSpPr>
            <a:spLocks noGrp="1"/>
          </p:cNvSpPr>
          <p:nvPr>
            <p:ph type="title"/>
          </p:nvPr>
        </p:nvSpPr>
        <p:spPr>
          <a:xfrm>
            <a:off x="382772" y="187880"/>
            <a:ext cx="4465674" cy="641459"/>
          </a:xfrm>
          <a:solidFill>
            <a:schemeClr val="bg1"/>
          </a:solidFill>
        </p:spPr>
        <p:txBody>
          <a:bodyPr>
            <a:normAutofit/>
          </a:bodyPr>
          <a:lstStyle/>
          <a:p>
            <a:r>
              <a:rPr lang="en-GB" sz="3600" b="1" noProof="0" dirty="0"/>
              <a:t>Additional comments</a:t>
            </a:r>
          </a:p>
        </p:txBody>
      </p:sp>
      <p:sp>
        <p:nvSpPr>
          <p:cNvPr id="3" name="Content Placeholder 2">
            <a:extLst>
              <a:ext uri="{FF2B5EF4-FFF2-40B4-BE49-F238E27FC236}">
                <a16:creationId xmlns:a16="http://schemas.microsoft.com/office/drawing/2014/main" id="{744CE90B-D3A5-2F46-0B30-00E16D603558}"/>
              </a:ext>
            </a:extLst>
          </p:cNvPr>
          <p:cNvSpPr>
            <a:spLocks noGrp="1"/>
          </p:cNvSpPr>
          <p:nvPr>
            <p:ph idx="1"/>
          </p:nvPr>
        </p:nvSpPr>
        <p:spPr>
          <a:xfrm>
            <a:off x="202019" y="978195"/>
            <a:ext cx="10930270" cy="5776985"/>
          </a:xfrm>
          <a:solidFill>
            <a:schemeClr val="bg1"/>
          </a:solidFill>
        </p:spPr>
        <p:txBody>
          <a:bodyPr>
            <a:normAutofit/>
          </a:bodyPr>
          <a:lstStyle/>
          <a:p>
            <a:r>
              <a:rPr lang="en-GB" sz="2000" noProof="0" dirty="0">
                <a:ea typeface="Aptos" panose="020B0004020202020204" pitchFamily="34" charset="0"/>
              </a:rPr>
              <a:t>I</a:t>
            </a:r>
            <a:r>
              <a:rPr lang="en-GB" sz="2000" noProof="0" dirty="0">
                <a:effectLst/>
                <a:ea typeface="Aptos" panose="020B0004020202020204" pitchFamily="34" charset="0"/>
              </a:rPr>
              <a:t>n contrast to other EU Member States, the </a:t>
            </a:r>
            <a:r>
              <a:rPr lang="en-GB" sz="2000" b="1" noProof="0" dirty="0" err="1">
                <a:effectLst/>
                <a:ea typeface="Aptos" panose="020B0004020202020204" pitchFamily="34" charset="0"/>
              </a:rPr>
              <a:t>sytem</a:t>
            </a:r>
            <a:r>
              <a:rPr lang="en-GB" sz="2000" b="1" noProof="0" dirty="0">
                <a:effectLst/>
                <a:ea typeface="Aptos" panose="020B0004020202020204" pitchFamily="34" charset="0"/>
              </a:rPr>
              <a:t> usage fee </a:t>
            </a:r>
            <a:r>
              <a:rPr lang="en-GB" sz="2000" noProof="0" dirty="0">
                <a:effectLst/>
                <a:ea typeface="Aptos" panose="020B0004020202020204" pitchFamily="34" charset="0"/>
              </a:rPr>
              <a:t>is not a fixed amount; it depends on consumption, but it is generally high (e.g., 31 HUF/kWh, ~0.08 EUR/kWh).</a:t>
            </a:r>
            <a:r>
              <a:rPr lang="en-GB" sz="2000" noProof="0" dirty="0">
                <a:effectLst/>
                <a:ea typeface="Aptos" panose="020B0004020202020204" pitchFamily="34" charset="0"/>
                <a:sym typeface="Wingdings" panose="05000000000000000000" pitchFamily="2" charset="2"/>
              </a:rPr>
              <a:t> The cost of this must be covered by the other, non-residential (mainly </a:t>
            </a:r>
            <a:r>
              <a:rPr lang="en-GB" sz="2000" b="1" noProof="0" dirty="0">
                <a:effectLst/>
                <a:ea typeface="Aptos" panose="020B0004020202020204" pitchFamily="34" charset="0"/>
                <a:sym typeface="Wingdings" panose="05000000000000000000" pitchFamily="2" charset="2"/>
              </a:rPr>
              <a:t>industrial) consumers</a:t>
            </a:r>
            <a:r>
              <a:rPr lang="en-GB" sz="2000" noProof="0" dirty="0">
                <a:effectLst/>
                <a:ea typeface="Aptos" panose="020B0004020202020204" pitchFamily="34" charset="0"/>
                <a:sym typeface="Wingdings" panose="05000000000000000000" pitchFamily="2" charset="2"/>
              </a:rPr>
              <a:t>, who pay 20-25% more for their electricity than in neighbouring countries. </a:t>
            </a:r>
          </a:p>
          <a:p>
            <a:r>
              <a:rPr lang="en-GB" sz="2000" noProof="0" dirty="0">
                <a:effectLst/>
                <a:ea typeface="Aptos" panose="020B0004020202020204" pitchFamily="34" charset="0"/>
              </a:rPr>
              <a:t>10 kW systems were common</a:t>
            </a:r>
            <a:r>
              <a:rPr lang="hu-HU" sz="2000" noProof="0" dirty="0">
                <a:effectLst/>
                <a:ea typeface="Aptos" panose="020B0004020202020204" pitchFamily="34" charset="0"/>
              </a:rPr>
              <a:t> </a:t>
            </a:r>
            <a:r>
              <a:rPr lang="hu-HU" sz="2000" noProof="0" dirty="0">
                <a:effectLst/>
                <a:ea typeface="Aptos" panose="020B0004020202020204" pitchFamily="34" charset="0"/>
                <a:sym typeface="Wingdings" panose="05000000000000000000" pitchFamily="2" charset="2"/>
              </a:rPr>
              <a:t> </a:t>
            </a:r>
            <a:r>
              <a:rPr lang="hu-HU" sz="2000" noProof="0" dirty="0" err="1">
                <a:effectLst/>
                <a:ea typeface="Aptos" panose="020B0004020202020204" pitchFamily="34" charset="0"/>
                <a:sym typeface="Wingdings" panose="05000000000000000000" pitchFamily="2" charset="2"/>
              </a:rPr>
              <a:t>the</a:t>
            </a:r>
            <a:r>
              <a:rPr lang="hu-HU" sz="2000" noProof="0" dirty="0">
                <a:effectLst/>
                <a:ea typeface="Aptos" panose="020B0004020202020204" pitchFamily="34" charset="0"/>
                <a:sym typeface="Wingdings" panose="05000000000000000000" pitchFamily="2" charset="2"/>
              </a:rPr>
              <a:t> </a:t>
            </a:r>
            <a:r>
              <a:rPr lang="hu-HU" sz="2000" noProof="0" dirty="0" err="1">
                <a:effectLst/>
                <a:ea typeface="Aptos" panose="020B0004020202020204" pitchFamily="34" charset="0"/>
                <a:sym typeface="Wingdings" panose="05000000000000000000" pitchFamily="2" charset="2"/>
              </a:rPr>
              <a:t>solar</a:t>
            </a:r>
            <a:r>
              <a:rPr lang="hu-HU" sz="2000" noProof="0" dirty="0">
                <a:effectLst/>
                <a:ea typeface="Aptos" panose="020B0004020202020204" pitchFamily="34" charset="0"/>
                <a:sym typeface="Wingdings" panose="05000000000000000000" pitchFamily="2" charset="2"/>
              </a:rPr>
              <a:t> PV </a:t>
            </a:r>
            <a:r>
              <a:rPr lang="hu-HU" sz="2000" noProof="0" dirty="0" err="1">
                <a:effectLst/>
                <a:ea typeface="Aptos" panose="020B0004020202020204" pitchFamily="34" charset="0"/>
                <a:sym typeface="Wingdings" panose="05000000000000000000" pitchFamily="2" charset="2"/>
              </a:rPr>
              <a:t>systems</a:t>
            </a:r>
            <a:r>
              <a:rPr lang="hu-HU" sz="2000" noProof="0" dirty="0">
                <a:effectLst/>
                <a:ea typeface="Aptos" panose="020B0004020202020204" pitchFamily="34" charset="0"/>
                <a:sym typeface="Wingdings" panose="05000000000000000000" pitchFamily="2" charset="2"/>
              </a:rPr>
              <a:t> </a:t>
            </a:r>
            <a:r>
              <a:rPr lang="hu-HU" sz="2000" noProof="0" dirty="0" err="1">
                <a:effectLst/>
                <a:ea typeface="Aptos" panose="020B0004020202020204" pitchFamily="34" charset="0"/>
                <a:sym typeface="Wingdings" panose="05000000000000000000" pitchFamily="2" charset="2"/>
              </a:rPr>
              <a:t>are</a:t>
            </a:r>
            <a:r>
              <a:rPr lang="hu-HU" sz="2000" noProof="0" dirty="0">
                <a:effectLst/>
                <a:ea typeface="Aptos" panose="020B0004020202020204" pitchFamily="34" charset="0"/>
                <a:sym typeface="Wingdings" panose="05000000000000000000" pitchFamily="2" charset="2"/>
              </a:rPr>
              <a:t> </a:t>
            </a:r>
            <a:r>
              <a:rPr lang="hu-HU" sz="2000" b="1" noProof="0" dirty="0" err="1">
                <a:effectLst/>
                <a:ea typeface="Aptos" panose="020B0004020202020204" pitchFamily="34" charset="0"/>
                <a:sym typeface="Wingdings" panose="05000000000000000000" pitchFamily="2" charset="2"/>
              </a:rPr>
              <a:t>oversized</a:t>
            </a:r>
            <a:r>
              <a:rPr lang="hu-HU" sz="2000" b="1" noProof="0" dirty="0">
                <a:effectLst/>
                <a:ea typeface="Aptos" panose="020B0004020202020204" pitchFamily="34" charset="0"/>
                <a:sym typeface="Wingdings" panose="05000000000000000000" pitchFamily="2" charset="2"/>
              </a:rPr>
              <a:t> and </a:t>
            </a:r>
            <a:r>
              <a:rPr lang="hu-HU" sz="2000" b="1" noProof="0" dirty="0" err="1">
                <a:effectLst/>
                <a:ea typeface="Aptos" panose="020B0004020202020204" pitchFamily="34" charset="0"/>
                <a:sym typeface="Wingdings" panose="05000000000000000000" pitchFamily="2" charset="2"/>
              </a:rPr>
              <a:t>oversubsidized</a:t>
            </a:r>
            <a:r>
              <a:rPr lang="en-GB" sz="2000" noProof="0" dirty="0">
                <a:effectLst/>
                <a:ea typeface="Aptos" panose="020B0004020202020204" pitchFamily="34" charset="0"/>
              </a:rPr>
              <a:t>. </a:t>
            </a:r>
          </a:p>
          <a:p>
            <a:r>
              <a:rPr lang="en-GB" sz="2000" noProof="0" dirty="0">
                <a:ea typeface="Aptos" panose="020B0004020202020204" pitchFamily="34" charset="0"/>
              </a:rPr>
              <a:t>Households with PV typically only self-consume </a:t>
            </a:r>
            <a:r>
              <a:rPr lang="en-GB" sz="2000" b="1" noProof="0" dirty="0">
                <a:ea typeface="Aptos" panose="020B0004020202020204" pitchFamily="34" charset="0"/>
              </a:rPr>
              <a:t>27-30% </a:t>
            </a:r>
            <a:r>
              <a:rPr lang="en-GB" sz="2000" noProof="0" dirty="0">
                <a:ea typeface="Aptos" panose="020B0004020202020204" pitchFamily="34" charset="0"/>
              </a:rPr>
              <a:t>of their own solar energy on average; thus, ca. </a:t>
            </a:r>
            <a:r>
              <a:rPr lang="en-GB" sz="2000" b="1" noProof="0" dirty="0">
                <a:ea typeface="Aptos" panose="020B0004020202020204" pitchFamily="34" charset="0"/>
              </a:rPr>
              <a:t>70%</a:t>
            </a:r>
            <a:r>
              <a:rPr lang="en-GB" sz="2000" noProof="0" dirty="0">
                <a:ea typeface="Aptos" panose="020B0004020202020204" pitchFamily="34" charset="0"/>
              </a:rPr>
              <a:t> is fed into the grid</a:t>
            </a:r>
            <a:r>
              <a:rPr lang="hu-HU" sz="2000" noProof="0" dirty="0">
                <a:ea typeface="Aptos" panose="020B0004020202020204" pitchFamily="34" charset="0"/>
              </a:rPr>
              <a:t>.</a:t>
            </a:r>
            <a:endParaRPr lang="en-GB" sz="2000" noProof="0" dirty="0">
              <a:ea typeface="Aptos" panose="020B0004020202020204" pitchFamily="34" charset="0"/>
            </a:endParaRPr>
          </a:p>
          <a:p>
            <a:r>
              <a:rPr lang="en-GB" sz="2000" noProof="0" dirty="0">
                <a:effectLst/>
                <a:ea typeface="Aptos" panose="020B0004020202020204" pitchFamily="34" charset="0"/>
              </a:rPr>
              <a:t>Interviewee 5 highlighted, “only environmentally conscious people may become energy citizens”.</a:t>
            </a:r>
          </a:p>
          <a:p>
            <a:r>
              <a:rPr lang="en-GB" sz="2000" noProof="0" dirty="0">
                <a:effectLst/>
                <a:ea typeface="Aptos" panose="020B0004020202020204" pitchFamily="34" charset="0"/>
              </a:rPr>
              <a:t>Interviewee 4, the Hungarian energy sector (especially distribution system operators [DSOs]) generally does not trust consumers to change and rationalize their electricity use. Interviewee 5 does not see the potential in </a:t>
            </a:r>
            <a:r>
              <a:rPr lang="en-GB" sz="2000" b="1" noProof="0" dirty="0">
                <a:effectLst/>
                <a:ea typeface="Aptos" panose="020B0004020202020204" pitchFamily="34" charset="0"/>
              </a:rPr>
              <a:t>smart homes</a:t>
            </a:r>
            <a:r>
              <a:rPr lang="en-GB" sz="2000" noProof="0" dirty="0">
                <a:effectLst/>
                <a:ea typeface="Aptos" panose="020B0004020202020204" pitchFamily="34" charset="0"/>
              </a:rPr>
              <a:t>. </a:t>
            </a:r>
          </a:p>
          <a:p>
            <a:r>
              <a:rPr lang="en-GB" sz="2000" noProof="0" dirty="0">
                <a:effectLst/>
                <a:ea typeface="Aptos" panose="020B0004020202020204" pitchFamily="34" charset="0"/>
              </a:rPr>
              <a:t>Interviewee 5 highlighted that the biggest problem is that the “Hungarian </a:t>
            </a:r>
            <a:r>
              <a:rPr lang="en-GB" sz="2000" b="1" noProof="0" dirty="0">
                <a:effectLst/>
                <a:ea typeface="Aptos" panose="020B0004020202020204" pitchFamily="34" charset="0"/>
              </a:rPr>
              <a:t>energy market is hybrid</a:t>
            </a:r>
            <a:r>
              <a:rPr lang="en-GB" sz="2000" noProof="0" dirty="0">
                <a:effectLst/>
                <a:ea typeface="Aptos" panose="020B0004020202020204" pitchFamily="34" charset="0"/>
              </a:rPr>
              <a:t>: both liberalized and highly controlled by the state” </a:t>
            </a:r>
            <a:r>
              <a:rPr lang="en-GB" sz="2000" noProof="0" dirty="0">
                <a:effectLst/>
                <a:ea typeface="Aptos" panose="020B0004020202020204" pitchFamily="34" charset="0"/>
                <a:sym typeface="Wingdings" panose="05000000000000000000" pitchFamily="2" charset="2"/>
              </a:rPr>
              <a:t> the </a:t>
            </a:r>
            <a:r>
              <a:rPr lang="en-GB" sz="2000" b="1" noProof="0" dirty="0">
                <a:ea typeface="Aptos" panose="020B0004020202020204" pitchFamily="34" charset="0"/>
              </a:rPr>
              <a:t>utility price cap </a:t>
            </a:r>
            <a:r>
              <a:rPr lang="en-GB" sz="2000" noProof="0" dirty="0">
                <a:ea typeface="Aptos" panose="020B0004020202020204" pitchFamily="34" charset="0"/>
              </a:rPr>
              <a:t>distorts the energy market</a:t>
            </a:r>
            <a:endParaRPr lang="en-GB" sz="2000" noProof="0" dirty="0">
              <a:effectLst/>
              <a:ea typeface="Aptos" panose="020B0004020202020204" pitchFamily="34" charset="0"/>
            </a:endParaRPr>
          </a:p>
          <a:p>
            <a:r>
              <a:rPr lang="en-GB" sz="2000" noProof="0" dirty="0">
                <a:effectLst/>
                <a:ea typeface="Aptos" panose="020B0004020202020204" pitchFamily="34" charset="0"/>
              </a:rPr>
              <a:t>Both Interviewee 9 and 10: ‘stop and go’ nature of subsidies and policy decisions </a:t>
            </a:r>
            <a:r>
              <a:rPr lang="en-GB" sz="2000" noProof="0" dirty="0">
                <a:effectLst/>
                <a:ea typeface="Aptos" panose="020B0004020202020204" pitchFamily="34" charset="0"/>
                <a:sym typeface="Wingdings" panose="05000000000000000000" pitchFamily="2" charset="2"/>
              </a:rPr>
              <a:t> </a:t>
            </a:r>
            <a:r>
              <a:rPr lang="en-GB" sz="2000" b="1" noProof="0" dirty="0">
                <a:effectLst/>
                <a:ea typeface="Aptos" panose="020B0004020202020204" pitchFamily="34" charset="0"/>
                <a:sym typeface="Wingdings" panose="05000000000000000000" pitchFamily="2" charset="2"/>
              </a:rPr>
              <a:t>unpredictability</a:t>
            </a:r>
            <a:r>
              <a:rPr lang="en-GB" sz="2000" noProof="0" dirty="0">
                <a:effectLst/>
                <a:ea typeface="Aptos" panose="020B0004020202020204" pitchFamily="34" charset="0"/>
                <a:sym typeface="Wingdings" panose="05000000000000000000" pitchFamily="2" charset="2"/>
              </a:rPr>
              <a:t> in the solar market</a:t>
            </a:r>
            <a:endParaRPr lang="en-GB" sz="2000" noProof="0" dirty="0">
              <a:ea typeface="Aptos" panose="020B0004020202020204" pitchFamily="34" charset="0"/>
              <a:sym typeface="Wingdings" panose="05000000000000000000" pitchFamily="2" charset="2"/>
            </a:endParaRPr>
          </a:p>
          <a:p>
            <a:r>
              <a:rPr lang="en-GB" sz="2000" noProof="0" dirty="0">
                <a:effectLst/>
                <a:ea typeface="Aptos" panose="020B0004020202020204" pitchFamily="34" charset="0"/>
              </a:rPr>
              <a:t>Interviewee 8, </a:t>
            </a:r>
            <a:r>
              <a:rPr lang="en-GB" sz="2000" b="1" noProof="0" dirty="0">
                <a:effectLst/>
                <a:ea typeface="Aptos" panose="020B0004020202020204" pitchFamily="34" charset="0"/>
              </a:rPr>
              <a:t>energy communities </a:t>
            </a:r>
            <a:r>
              <a:rPr lang="en-GB" sz="2000" noProof="0" dirty="0">
                <a:effectLst/>
                <a:ea typeface="Aptos" panose="020B0004020202020204" pitchFamily="34" charset="0"/>
              </a:rPr>
              <a:t>are a means of promoting energy citizenship. </a:t>
            </a:r>
          </a:p>
        </p:txBody>
      </p:sp>
    </p:spTree>
    <p:extLst>
      <p:ext uri="{BB962C8B-B14F-4D97-AF65-F5344CB8AC3E}">
        <p14:creationId xmlns:p14="http://schemas.microsoft.com/office/powerpoint/2010/main" val="5090316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DA74B-5CE4-FFD9-6ACC-9C099C28C6A1}"/>
              </a:ext>
            </a:extLst>
          </p:cNvPr>
          <p:cNvSpPr>
            <a:spLocks noGrp="1"/>
          </p:cNvSpPr>
          <p:nvPr>
            <p:ph type="title"/>
          </p:nvPr>
        </p:nvSpPr>
        <p:spPr>
          <a:xfrm>
            <a:off x="151954" y="127589"/>
            <a:ext cx="6748574" cy="581569"/>
          </a:xfrm>
          <a:solidFill>
            <a:schemeClr val="bg1"/>
          </a:solidFill>
        </p:spPr>
        <p:txBody>
          <a:bodyPr>
            <a:noAutofit/>
          </a:bodyPr>
          <a:lstStyle/>
          <a:p>
            <a:r>
              <a:rPr lang="en-GB" sz="3600" b="1" noProof="0" dirty="0"/>
              <a:t>Energy citizenship typology</a:t>
            </a:r>
          </a:p>
        </p:txBody>
      </p:sp>
      <p:pic>
        <p:nvPicPr>
          <p:cNvPr id="5" name="Picture 4">
            <a:extLst>
              <a:ext uri="{FF2B5EF4-FFF2-40B4-BE49-F238E27FC236}">
                <a16:creationId xmlns:a16="http://schemas.microsoft.com/office/drawing/2014/main" id="{819250D7-0803-1C3F-5CDF-BF4D9DD76479}"/>
              </a:ext>
            </a:extLst>
          </p:cNvPr>
          <p:cNvPicPr>
            <a:picLocks noChangeAspect="1"/>
          </p:cNvPicPr>
          <p:nvPr/>
        </p:nvPicPr>
        <p:blipFill>
          <a:blip r:embed="rId2"/>
          <a:stretch>
            <a:fillRect/>
          </a:stretch>
        </p:blipFill>
        <p:spPr>
          <a:xfrm>
            <a:off x="647180" y="1382588"/>
            <a:ext cx="9063846" cy="4263300"/>
          </a:xfrm>
          <a:prstGeom prst="rect">
            <a:avLst/>
          </a:prstGeom>
        </p:spPr>
      </p:pic>
      <p:sp>
        <p:nvSpPr>
          <p:cNvPr id="7" name="TextBox 6">
            <a:extLst>
              <a:ext uri="{FF2B5EF4-FFF2-40B4-BE49-F238E27FC236}">
                <a16:creationId xmlns:a16="http://schemas.microsoft.com/office/drawing/2014/main" id="{80B19554-5501-C4C8-0B15-800A5DC7F2D3}"/>
              </a:ext>
            </a:extLst>
          </p:cNvPr>
          <p:cNvSpPr txBox="1"/>
          <p:nvPr/>
        </p:nvSpPr>
        <p:spPr>
          <a:xfrm>
            <a:off x="10081889" y="44328"/>
            <a:ext cx="2053854" cy="1494192"/>
          </a:xfrm>
          <a:prstGeom prst="rect">
            <a:avLst/>
          </a:prstGeom>
          <a:solidFill>
            <a:schemeClr val="bg1"/>
          </a:solidFill>
        </p:spPr>
        <p:txBody>
          <a:bodyPr wrap="square">
            <a:spAutoFit/>
          </a:bodyPr>
          <a:lstStyle/>
          <a:p>
            <a:pPr>
              <a:lnSpc>
                <a:spcPct val="115000"/>
              </a:lnSpc>
              <a:spcAft>
                <a:spcPts val="800"/>
              </a:spcAft>
            </a:pPr>
            <a:r>
              <a:rPr lang="en-GB" sz="1600" kern="100" noProof="0" dirty="0">
                <a:effectLst/>
                <a:latin typeface="Aptos" panose="020B0004020202020204" pitchFamily="34" charset="0"/>
                <a:ea typeface="Aptos" panose="020B0004020202020204" pitchFamily="34" charset="0"/>
                <a:cs typeface="Arial" panose="020B0604020202020204" pitchFamily="34" charset="0"/>
              </a:rPr>
              <a:t>Source: </a:t>
            </a:r>
            <a:r>
              <a:rPr lang="en-GB" sz="1600" kern="100" noProof="0" dirty="0" err="1">
                <a:effectLst/>
                <a:latin typeface="Aptos" panose="020B0004020202020204" pitchFamily="34" charset="0"/>
                <a:ea typeface="Aptos" panose="020B0004020202020204" pitchFamily="34" charset="0"/>
                <a:cs typeface="Arial" panose="020B0604020202020204" pitchFamily="34" charset="0"/>
              </a:rPr>
              <a:t>Debourdeau</a:t>
            </a:r>
            <a:r>
              <a:rPr lang="en-GB" sz="1600" kern="100" noProof="0" dirty="0">
                <a:effectLst/>
                <a:latin typeface="Aptos" panose="020B0004020202020204" pitchFamily="34" charset="0"/>
                <a:ea typeface="Aptos" panose="020B0004020202020204" pitchFamily="34" charset="0"/>
                <a:cs typeface="Arial" panose="020B0604020202020204" pitchFamily="34" charset="0"/>
              </a:rPr>
              <a:t>, A.; Schäfer, M.; Pel, B.; Kemp, R.; Vadovics, E. (</a:t>
            </a:r>
            <a:r>
              <a:rPr lang="en-GB" sz="1600" b="1" kern="100" noProof="0" dirty="0">
                <a:effectLst/>
                <a:latin typeface="Aptos" panose="020B0004020202020204" pitchFamily="34" charset="0"/>
                <a:ea typeface="Aptos" panose="020B0004020202020204" pitchFamily="34" charset="0"/>
                <a:cs typeface="Arial" panose="020B0604020202020204" pitchFamily="34" charset="0"/>
              </a:rPr>
              <a:t>2024)</a:t>
            </a:r>
            <a:endParaRPr lang="en-GB" sz="1600" kern="100" noProof="0" dirty="0">
              <a:effectLst/>
              <a:latin typeface="Aptos" panose="020B0004020202020204" pitchFamily="34" charset="0"/>
              <a:ea typeface="Aptos" panose="020B0004020202020204" pitchFamily="34" charset="0"/>
              <a:cs typeface="Arial" panose="020B0604020202020204" pitchFamily="34" charset="0"/>
            </a:endParaRPr>
          </a:p>
        </p:txBody>
      </p:sp>
      <p:sp>
        <p:nvSpPr>
          <p:cNvPr id="3" name="Oval 2">
            <a:extLst>
              <a:ext uri="{FF2B5EF4-FFF2-40B4-BE49-F238E27FC236}">
                <a16:creationId xmlns:a16="http://schemas.microsoft.com/office/drawing/2014/main" id="{18B42CCD-1527-44E4-1656-AD1BC287BA16}"/>
              </a:ext>
            </a:extLst>
          </p:cNvPr>
          <p:cNvSpPr/>
          <p:nvPr/>
        </p:nvSpPr>
        <p:spPr>
          <a:xfrm>
            <a:off x="8164012" y="4036612"/>
            <a:ext cx="1690577" cy="1504902"/>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noProof="0" dirty="0"/>
          </a:p>
        </p:txBody>
      </p:sp>
      <p:sp>
        <p:nvSpPr>
          <p:cNvPr id="4" name="Oval 3">
            <a:extLst>
              <a:ext uri="{FF2B5EF4-FFF2-40B4-BE49-F238E27FC236}">
                <a16:creationId xmlns:a16="http://schemas.microsoft.com/office/drawing/2014/main" id="{E3614969-5E92-DB81-60EE-4D4028EED2C2}"/>
              </a:ext>
            </a:extLst>
          </p:cNvPr>
          <p:cNvSpPr/>
          <p:nvPr/>
        </p:nvSpPr>
        <p:spPr>
          <a:xfrm>
            <a:off x="341930" y="4320042"/>
            <a:ext cx="1953293" cy="1184243"/>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noProof="0" dirty="0"/>
          </a:p>
        </p:txBody>
      </p:sp>
      <p:sp>
        <p:nvSpPr>
          <p:cNvPr id="6" name="Oval 5">
            <a:extLst>
              <a:ext uri="{FF2B5EF4-FFF2-40B4-BE49-F238E27FC236}">
                <a16:creationId xmlns:a16="http://schemas.microsoft.com/office/drawing/2014/main" id="{BD947EAF-F126-1B7D-8E94-AE7F55684110}"/>
              </a:ext>
            </a:extLst>
          </p:cNvPr>
          <p:cNvSpPr/>
          <p:nvPr/>
        </p:nvSpPr>
        <p:spPr>
          <a:xfrm>
            <a:off x="466040" y="2966438"/>
            <a:ext cx="1701209" cy="1037330"/>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noProof="0" dirty="0"/>
          </a:p>
        </p:txBody>
      </p:sp>
      <p:sp>
        <p:nvSpPr>
          <p:cNvPr id="8" name="Oval 7">
            <a:extLst>
              <a:ext uri="{FF2B5EF4-FFF2-40B4-BE49-F238E27FC236}">
                <a16:creationId xmlns:a16="http://schemas.microsoft.com/office/drawing/2014/main" id="{232D414A-2B58-3D29-5E5A-A590DC5F0532}"/>
              </a:ext>
            </a:extLst>
          </p:cNvPr>
          <p:cNvSpPr/>
          <p:nvPr/>
        </p:nvSpPr>
        <p:spPr>
          <a:xfrm>
            <a:off x="7352863" y="1509438"/>
            <a:ext cx="1690577" cy="382773"/>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noProof="0" dirty="0"/>
          </a:p>
        </p:txBody>
      </p:sp>
      <p:sp>
        <p:nvSpPr>
          <p:cNvPr id="9" name="TextBox 8">
            <a:extLst>
              <a:ext uri="{FF2B5EF4-FFF2-40B4-BE49-F238E27FC236}">
                <a16:creationId xmlns:a16="http://schemas.microsoft.com/office/drawing/2014/main" id="{A43FC9DB-D7D7-3497-780D-4D8A751A7015}"/>
              </a:ext>
            </a:extLst>
          </p:cNvPr>
          <p:cNvSpPr txBox="1"/>
          <p:nvPr/>
        </p:nvSpPr>
        <p:spPr>
          <a:xfrm>
            <a:off x="36327" y="793510"/>
            <a:ext cx="2053854" cy="2031325"/>
          </a:xfrm>
          <a:prstGeom prst="rect">
            <a:avLst/>
          </a:prstGeom>
          <a:solidFill>
            <a:schemeClr val="bg1"/>
          </a:solidFill>
        </p:spPr>
        <p:txBody>
          <a:bodyPr wrap="square" rtlCol="0">
            <a:spAutoFit/>
          </a:bodyPr>
          <a:lstStyle/>
          <a:p>
            <a:pPr algn="ctr"/>
            <a:r>
              <a:rPr lang="en-GB" noProof="0" dirty="0">
                <a:cs typeface="Times New Roman" panose="02020603050405020304" pitchFamily="18" charset="0"/>
              </a:rPr>
              <a:t>Environmental issues are not a priority in the discourse; rather, they are seen as positive externalities.</a:t>
            </a:r>
          </a:p>
        </p:txBody>
      </p:sp>
      <p:sp>
        <p:nvSpPr>
          <p:cNvPr id="10" name="TextBox 9">
            <a:extLst>
              <a:ext uri="{FF2B5EF4-FFF2-40B4-BE49-F238E27FC236}">
                <a16:creationId xmlns:a16="http://schemas.microsoft.com/office/drawing/2014/main" id="{D7592020-B967-E19D-2FCB-B89CFC5FD9A1}"/>
              </a:ext>
            </a:extLst>
          </p:cNvPr>
          <p:cNvSpPr txBox="1"/>
          <p:nvPr/>
        </p:nvSpPr>
        <p:spPr>
          <a:xfrm>
            <a:off x="135042" y="5820559"/>
            <a:ext cx="3466215" cy="646331"/>
          </a:xfrm>
          <a:prstGeom prst="rect">
            <a:avLst/>
          </a:prstGeom>
          <a:noFill/>
        </p:spPr>
        <p:txBody>
          <a:bodyPr wrap="square" rtlCol="0">
            <a:spAutoFit/>
          </a:bodyPr>
          <a:lstStyle/>
          <a:p>
            <a:pPr algn="ctr"/>
            <a:r>
              <a:rPr lang="en-GB" noProof="0" dirty="0">
                <a:ea typeface="Aptos" panose="020B0004020202020204" pitchFamily="34" charset="0"/>
              </a:rPr>
              <a:t>Indicates the need to change energy systems.</a:t>
            </a:r>
            <a:endParaRPr lang="en-GB" noProof="0" dirty="0"/>
          </a:p>
        </p:txBody>
      </p:sp>
      <p:sp>
        <p:nvSpPr>
          <p:cNvPr id="12" name="TextBox 11">
            <a:extLst>
              <a:ext uri="{FF2B5EF4-FFF2-40B4-BE49-F238E27FC236}">
                <a16:creationId xmlns:a16="http://schemas.microsoft.com/office/drawing/2014/main" id="{9843A139-F82B-C995-6FDE-D85D58D9BA62}"/>
              </a:ext>
            </a:extLst>
          </p:cNvPr>
          <p:cNvSpPr txBox="1"/>
          <p:nvPr/>
        </p:nvSpPr>
        <p:spPr>
          <a:xfrm>
            <a:off x="6071192" y="5869432"/>
            <a:ext cx="5882460" cy="923330"/>
          </a:xfrm>
          <a:prstGeom prst="rect">
            <a:avLst/>
          </a:prstGeom>
          <a:solidFill>
            <a:schemeClr val="bg1"/>
          </a:solidFill>
        </p:spPr>
        <p:txBody>
          <a:bodyPr wrap="square">
            <a:spAutoFit/>
          </a:bodyPr>
          <a:lstStyle/>
          <a:p>
            <a:pPr algn="ctr"/>
            <a:r>
              <a:rPr lang="en-GB" noProof="0" dirty="0"/>
              <a:t>A social movement, networks of informal interactions between identified actors who participated in political conflict based on a shared collective identity.</a:t>
            </a:r>
          </a:p>
        </p:txBody>
      </p:sp>
      <p:cxnSp>
        <p:nvCxnSpPr>
          <p:cNvPr id="14" name="Straight Arrow Connector 13">
            <a:extLst>
              <a:ext uri="{FF2B5EF4-FFF2-40B4-BE49-F238E27FC236}">
                <a16:creationId xmlns:a16="http://schemas.microsoft.com/office/drawing/2014/main" id="{962C427E-3C9A-FFF4-B9BA-2DFFF2E6F50C}"/>
              </a:ext>
            </a:extLst>
          </p:cNvPr>
          <p:cNvCxnSpPr>
            <a:stCxn id="6" idx="0"/>
            <a:endCxn id="9" idx="2"/>
          </p:cNvCxnSpPr>
          <p:nvPr/>
        </p:nvCxnSpPr>
        <p:spPr>
          <a:xfrm flipH="1" flipV="1">
            <a:off x="1063254" y="2824835"/>
            <a:ext cx="253391" cy="14160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a:extLst>
              <a:ext uri="{FF2B5EF4-FFF2-40B4-BE49-F238E27FC236}">
                <a16:creationId xmlns:a16="http://schemas.microsoft.com/office/drawing/2014/main" id="{3A2442A6-212F-D5DB-C6E6-58981A37BA60}"/>
              </a:ext>
            </a:extLst>
          </p:cNvPr>
          <p:cNvCxnSpPr>
            <a:stCxn id="4" idx="4"/>
            <a:endCxn id="10" idx="0"/>
          </p:cNvCxnSpPr>
          <p:nvPr/>
        </p:nvCxnSpPr>
        <p:spPr>
          <a:xfrm>
            <a:off x="1318577" y="5504285"/>
            <a:ext cx="549573" cy="31627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 name="Straight Arrow Connector 17">
            <a:extLst>
              <a:ext uri="{FF2B5EF4-FFF2-40B4-BE49-F238E27FC236}">
                <a16:creationId xmlns:a16="http://schemas.microsoft.com/office/drawing/2014/main" id="{167DC5EE-6B1F-38EE-EE7F-CDDD715B5648}"/>
              </a:ext>
            </a:extLst>
          </p:cNvPr>
          <p:cNvCxnSpPr>
            <a:cxnSpLocks/>
            <a:stCxn id="3" idx="4"/>
            <a:endCxn id="12" idx="0"/>
          </p:cNvCxnSpPr>
          <p:nvPr/>
        </p:nvCxnSpPr>
        <p:spPr>
          <a:xfrm>
            <a:off x="9009301" y="5541514"/>
            <a:ext cx="3121" cy="32791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925218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D45C9-9DB7-0B1A-0C22-3491FB1CCB37}"/>
              </a:ext>
            </a:extLst>
          </p:cNvPr>
          <p:cNvSpPr>
            <a:spLocks noGrp="1"/>
          </p:cNvSpPr>
          <p:nvPr>
            <p:ph type="title"/>
          </p:nvPr>
        </p:nvSpPr>
        <p:spPr>
          <a:xfrm>
            <a:off x="212651" y="106326"/>
            <a:ext cx="5257800" cy="666233"/>
          </a:xfrm>
          <a:solidFill>
            <a:schemeClr val="bg1"/>
          </a:solidFill>
        </p:spPr>
        <p:txBody>
          <a:bodyPr>
            <a:normAutofit fontScale="90000"/>
          </a:bodyPr>
          <a:lstStyle/>
          <a:p>
            <a:r>
              <a:rPr lang="en-GB" b="1" noProof="0" dirty="0"/>
              <a:t>Conclusion</a:t>
            </a:r>
          </a:p>
        </p:txBody>
      </p:sp>
      <p:sp>
        <p:nvSpPr>
          <p:cNvPr id="3" name="Content Placeholder 2">
            <a:extLst>
              <a:ext uri="{FF2B5EF4-FFF2-40B4-BE49-F238E27FC236}">
                <a16:creationId xmlns:a16="http://schemas.microsoft.com/office/drawing/2014/main" id="{3CBD0596-44FC-DE4F-619B-006D61B2EA16}"/>
              </a:ext>
            </a:extLst>
          </p:cNvPr>
          <p:cNvSpPr>
            <a:spLocks noGrp="1"/>
          </p:cNvSpPr>
          <p:nvPr>
            <p:ph idx="1"/>
          </p:nvPr>
        </p:nvSpPr>
        <p:spPr>
          <a:xfrm>
            <a:off x="350874" y="772559"/>
            <a:ext cx="10898374" cy="5979115"/>
          </a:xfrm>
        </p:spPr>
        <p:txBody>
          <a:bodyPr>
            <a:normAutofit lnSpcReduction="10000"/>
          </a:bodyPr>
          <a:lstStyle/>
          <a:p>
            <a:r>
              <a:rPr lang="en-GB" sz="2000" noProof="0" dirty="0"/>
              <a:t>Domestic energy policy is still characterized by a </a:t>
            </a:r>
            <a:r>
              <a:rPr lang="en-GB" sz="2000" b="1" noProof="0" dirty="0"/>
              <a:t>strongly technocratic approach</a:t>
            </a:r>
            <a:r>
              <a:rPr lang="en-GB" sz="2000" noProof="0" dirty="0"/>
              <a:t>.</a:t>
            </a:r>
          </a:p>
          <a:p>
            <a:r>
              <a:rPr lang="en-GB" sz="2000" noProof="0" dirty="0"/>
              <a:t>Households with solar panels can </a:t>
            </a:r>
            <a:r>
              <a:rPr lang="en-GB" sz="2000" b="1" noProof="0" dirty="0"/>
              <a:t>become active energy citizens</a:t>
            </a:r>
            <a:r>
              <a:rPr lang="en-GB" sz="2000" noProof="0" dirty="0"/>
              <a:t>, but the 2023 event is likely to remain an isolated case </a:t>
            </a:r>
            <a:r>
              <a:rPr lang="en-GB" sz="2000" noProof="0" dirty="0">
                <a:sym typeface="Wingdings" panose="05000000000000000000" pitchFamily="2" charset="2"/>
              </a:rPr>
              <a:t> illustrative, empirical, and single case study.</a:t>
            </a:r>
          </a:p>
          <a:p>
            <a:r>
              <a:rPr lang="en-GB" sz="2000" b="1" noProof="0" dirty="0"/>
              <a:t>Energy citizens have the power to shape policy, the opportunity to form energy communities, and the ability to contribute to climate goals</a:t>
            </a:r>
            <a:r>
              <a:rPr lang="en-GB" sz="2000" noProof="0" dirty="0"/>
              <a:t>.</a:t>
            </a:r>
          </a:p>
          <a:p>
            <a:r>
              <a:rPr lang="en-GB" sz="2000" noProof="0" dirty="0"/>
              <a:t>In the Hungarian household sector, solar PV systems clearly stand out among available renewable energy technologies, mainly due to their easy scalability, low cost, and very </a:t>
            </a:r>
            <a:r>
              <a:rPr lang="en-GB" sz="2000" noProof="0" dirty="0" err="1"/>
              <a:t>favorable</a:t>
            </a:r>
            <a:r>
              <a:rPr lang="en-GB" sz="2000" noProof="0" dirty="0"/>
              <a:t> accounting treatment (high social acceptance). </a:t>
            </a:r>
          </a:p>
          <a:p>
            <a:r>
              <a:rPr lang="en-GB" sz="2000" noProof="0" dirty="0"/>
              <a:t>Solar panel owners have now become not only prosumers but a large mass of people with a </a:t>
            </a:r>
            <a:r>
              <a:rPr lang="en-GB" sz="2000" b="1" noProof="0" dirty="0"/>
              <a:t>high level of energy awareness </a:t>
            </a:r>
            <a:r>
              <a:rPr lang="en-GB" sz="2000" noProof="0" dirty="0">
                <a:sym typeface="Wingdings" panose="05000000000000000000" pitchFamily="2" charset="2"/>
              </a:rPr>
              <a:t> </a:t>
            </a:r>
            <a:r>
              <a:rPr lang="en-GB" sz="2000" noProof="0" dirty="0"/>
              <a:t>it is undisputed that Hungarian energy citizenship already exists. However, its strength and desire for influence in energy policymaking are questionable</a:t>
            </a:r>
            <a:r>
              <a:rPr lang="hu-HU" sz="2000" noProof="0" dirty="0"/>
              <a:t>.</a:t>
            </a:r>
            <a:endParaRPr lang="en-GB" sz="2000" noProof="0" dirty="0"/>
          </a:p>
          <a:p>
            <a:r>
              <a:rPr lang="en-GB" sz="2000" noProof="0" dirty="0"/>
              <a:t>Several factors hinder the development of energy citizenship in Hungary: low energy literacy, the highly centralized nature of the energy system, lack of consultation, and low institutional and social (interpersonal) trust.</a:t>
            </a:r>
          </a:p>
          <a:p>
            <a:r>
              <a:rPr lang="en-GB" sz="2000" noProof="0" dirty="0"/>
              <a:t>The comment made by the fifth interviewee is key: "</a:t>
            </a:r>
            <a:r>
              <a:rPr lang="en-GB" sz="2000" b="1" i="1" noProof="0" dirty="0"/>
              <a:t>The main question is whether we are really talking about energy citizenship or just another voter base</a:t>
            </a:r>
            <a:r>
              <a:rPr lang="en-GB" sz="2000" noProof="0" dirty="0"/>
              <a:t>." </a:t>
            </a:r>
          </a:p>
          <a:p>
            <a:r>
              <a:rPr lang="en-GB" sz="2000" noProof="0" dirty="0"/>
              <a:t>The role of technology! </a:t>
            </a:r>
            <a:r>
              <a:rPr lang="en-GB" sz="2000" noProof="0" dirty="0">
                <a:sym typeface="Wingdings" panose="05000000000000000000" pitchFamily="2" charset="2"/>
              </a:rPr>
              <a:t> </a:t>
            </a:r>
            <a:r>
              <a:rPr lang="en-GB" sz="2000" b="1" noProof="0" dirty="0">
                <a:sym typeface="Wingdings" panose="05000000000000000000" pitchFamily="2" charset="2"/>
              </a:rPr>
              <a:t>decentralized energy systems can act as potential drivers of democratic practices</a:t>
            </a:r>
            <a:r>
              <a:rPr lang="en-GB" sz="2000" noProof="0" dirty="0">
                <a:sym typeface="Wingdings" panose="05000000000000000000" pitchFamily="2" charset="2"/>
              </a:rPr>
              <a:t>  the deployment and widespread adoption of renewable energy-based technologies may help counterbalance abuses of power and the advance of autocracy. </a:t>
            </a:r>
            <a:endParaRPr lang="en-GB" sz="3200" noProof="0" dirty="0"/>
          </a:p>
        </p:txBody>
      </p:sp>
    </p:spTree>
    <p:extLst>
      <p:ext uri="{BB962C8B-B14F-4D97-AF65-F5344CB8AC3E}">
        <p14:creationId xmlns:p14="http://schemas.microsoft.com/office/powerpoint/2010/main" val="2995846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F16D5-390D-65A9-65E2-EFD7D77EFDAD}"/>
              </a:ext>
            </a:extLst>
          </p:cNvPr>
          <p:cNvSpPr>
            <a:spLocks noGrp="1"/>
          </p:cNvSpPr>
          <p:nvPr>
            <p:ph type="title"/>
          </p:nvPr>
        </p:nvSpPr>
        <p:spPr>
          <a:xfrm>
            <a:off x="178978" y="149405"/>
            <a:ext cx="11367977" cy="772559"/>
          </a:xfrm>
          <a:solidFill>
            <a:schemeClr val="bg1"/>
          </a:solidFill>
        </p:spPr>
        <p:txBody>
          <a:bodyPr>
            <a:normAutofit fontScale="90000"/>
          </a:bodyPr>
          <a:lstStyle/>
          <a:p>
            <a:r>
              <a:rPr lang="en-GB" b="1" noProof="0" dirty="0">
                <a:latin typeface="+mn-lt"/>
              </a:rPr>
              <a:t>Energy citizens in the participatory energy transition</a:t>
            </a:r>
            <a:endParaRPr lang="en-GB" noProof="0" dirty="0">
              <a:latin typeface="+mn-lt"/>
            </a:endParaRPr>
          </a:p>
        </p:txBody>
      </p:sp>
      <p:sp>
        <p:nvSpPr>
          <p:cNvPr id="3" name="Content Placeholder 2">
            <a:extLst>
              <a:ext uri="{FF2B5EF4-FFF2-40B4-BE49-F238E27FC236}">
                <a16:creationId xmlns:a16="http://schemas.microsoft.com/office/drawing/2014/main" id="{6A42D4EE-E071-0C58-A701-841CC6642D55}"/>
              </a:ext>
            </a:extLst>
          </p:cNvPr>
          <p:cNvSpPr>
            <a:spLocks noGrp="1"/>
          </p:cNvSpPr>
          <p:nvPr>
            <p:ph idx="1"/>
          </p:nvPr>
        </p:nvSpPr>
        <p:spPr>
          <a:xfrm>
            <a:off x="329609" y="1028294"/>
            <a:ext cx="11367977" cy="5829706"/>
          </a:xfrm>
          <a:solidFill>
            <a:schemeClr val="bg1"/>
          </a:solidFill>
        </p:spPr>
        <p:txBody>
          <a:bodyPr>
            <a:normAutofit fontScale="92500"/>
          </a:bodyPr>
          <a:lstStyle/>
          <a:p>
            <a:r>
              <a:rPr lang="en-GB" sz="2400" noProof="0" dirty="0"/>
              <a:t>Growing demand from citizens for more democratic decision-making, stronger cooperation, and transparency </a:t>
            </a:r>
            <a:r>
              <a:rPr lang="en-GB" sz="2400" noProof="0" dirty="0">
                <a:sym typeface="Wingdings" panose="05000000000000000000" pitchFamily="2" charset="2"/>
              </a:rPr>
              <a:t> But! e</a:t>
            </a:r>
            <a:r>
              <a:rPr lang="en-GB" sz="2400" noProof="0" dirty="0"/>
              <a:t>nergy policy is dominated by </a:t>
            </a:r>
            <a:r>
              <a:rPr lang="en-GB" sz="2400" b="1" noProof="0" dirty="0"/>
              <a:t>technocratic approaches</a:t>
            </a:r>
            <a:r>
              <a:rPr lang="en-GB" sz="2400" noProof="0" dirty="0"/>
              <a:t>.</a:t>
            </a:r>
          </a:p>
          <a:p>
            <a:r>
              <a:rPr lang="en-GB" sz="2400" noProof="0" dirty="0"/>
              <a:t>The energy transition cannot be achieved by excluding stakeholders, citizens, and communities, and condemning them to a passive role. Three main reasons (Barnes, 2019): </a:t>
            </a:r>
          </a:p>
          <a:p>
            <a:pPr marL="914400" lvl="1" indent="-457200">
              <a:buFont typeface="+mj-lt"/>
              <a:buAutoNum type="arabicPeriod"/>
            </a:pPr>
            <a:r>
              <a:rPr lang="en-GB" sz="2000" noProof="0" dirty="0"/>
              <a:t>the implementation of the energy transition will fundamentally change energy systems and collective practices of energy use,</a:t>
            </a:r>
          </a:p>
          <a:p>
            <a:pPr marL="914400" lvl="1" indent="-457200">
              <a:buFont typeface="+mj-lt"/>
              <a:buAutoNum type="arabicPeriod"/>
            </a:pPr>
            <a:r>
              <a:rPr lang="en-GB" sz="2000" noProof="0" dirty="0"/>
              <a:t>the mode and scale of change must be based on social acceptance, and </a:t>
            </a:r>
          </a:p>
          <a:p>
            <a:pPr marL="914400" lvl="1" indent="-457200">
              <a:buFont typeface="+mj-lt"/>
              <a:buAutoNum type="arabicPeriod"/>
            </a:pPr>
            <a:r>
              <a:rPr lang="en-GB" sz="2000" noProof="0" dirty="0"/>
              <a:t>there is a significant cost implication: willingness to pay is a key social issue.</a:t>
            </a:r>
          </a:p>
          <a:p>
            <a:pPr marL="0" lvl="1" indent="0">
              <a:buNone/>
            </a:pPr>
            <a:endParaRPr lang="en-GB" sz="2000" noProof="0" dirty="0"/>
          </a:p>
          <a:p>
            <a:pPr marL="0" lvl="1" indent="0">
              <a:buNone/>
            </a:pPr>
            <a:r>
              <a:rPr lang="en-GB" noProof="0" dirty="0"/>
              <a:t>Five main components of a participatory energy transition: </a:t>
            </a:r>
          </a:p>
          <a:p>
            <a:pPr marL="514350" indent="-514350">
              <a:buFont typeface="+mj-lt"/>
              <a:buAutoNum type="arabicPeriod"/>
            </a:pPr>
            <a:r>
              <a:rPr lang="en-GB" sz="2400" noProof="0" dirty="0"/>
              <a:t>inclusiveness (consultations and public hearings at all levels of decision-making, creation of participatory or deliberative democracy), </a:t>
            </a:r>
          </a:p>
          <a:p>
            <a:pPr marL="514350" indent="-514350">
              <a:buFont typeface="+mj-lt"/>
              <a:buAutoNum type="arabicPeriod"/>
            </a:pPr>
            <a:r>
              <a:rPr lang="en-GB" sz="2400" noProof="0" dirty="0"/>
              <a:t>publicity, transparency, and access to information, </a:t>
            </a:r>
          </a:p>
          <a:p>
            <a:pPr marL="514350" indent="-514350">
              <a:buFont typeface="+mj-lt"/>
              <a:buAutoNum type="arabicPeriod"/>
            </a:pPr>
            <a:r>
              <a:rPr lang="en-GB" sz="2400" noProof="0" dirty="0"/>
              <a:t>increasing energy literacy and awareness, </a:t>
            </a:r>
          </a:p>
          <a:p>
            <a:pPr marL="514350" indent="-514350">
              <a:buFont typeface="+mj-lt"/>
              <a:buAutoNum type="arabicPeriod"/>
            </a:pPr>
            <a:r>
              <a:rPr lang="en-GB" sz="2400" noProof="0" dirty="0"/>
              <a:t>public ownership, and </a:t>
            </a:r>
          </a:p>
          <a:p>
            <a:pPr marL="514350" indent="-514350">
              <a:buFont typeface="+mj-lt"/>
              <a:buAutoNum type="arabicPeriod"/>
            </a:pPr>
            <a:r>
              <a:rPr lang="en-GB" sz="2400" noProof="0" dirty="0"/>
              <a:t>value creation through renewable energy infrastructure. </a:t>
            </a:r>
          </a:p>
        </p:txBody>
      </p:sp>
      <p:sp>
        <p:nvSpPr>
          <p:cNvPr id="5" name="TextBox 4">
            <a:extLst>
              <a:ext uri="{FF2B5EF4-FFF2-40B4-BE49-F238E27FC236}">
                <a16:creationId xmlns:a16="http://schemas.microsoft.com/office/drawing/2014/main" id="{88377149-9250-5D6B-D280-4F56D040705B}"/>
              </a:ext>
            </a:extLst>
          </p:cNvPr>
          <p:cNvSpPr txBox="1"/>
          <p:nvPr/>
        </p:nvSpPr>
        <p:spPr>
          <a:xfrm>
            <a:off x="8822364" y="3028890"/>
            <a:ext cx="2788389" cy="400110"/>
          </a:xfrm>
          <a:prstGeom prst="rect">
            <a:avLst/>
          </a:prstGeom>
          <a:noFill/>
        </p:spPr>
        <p:txBody>
          <a:bodyPr wrap="square">
            <a:spAutoFit/>
          </a:bodyPr>
          <a:lstStyle/>
          <a:p>
            <a:pPr marL="285750" lvl="1" indent="-285750">
              <a:buFont typeface="Wingdings" panose="05000000000000000000" pitchFamily="2" charset="2"/>
              <a:buChar char="à"/>
            </a:pPr>
            <a:r>
              <a:rPr lang="en-GB" sz="2000" noProof="0" dirty="0">
                <a:solidFill>
                  <a:srgbClr val="FF0000"/>
                </a:solidFill>
              </a:rPr>
              <a:t>risk of a lock-in effect</a:t>
            </a:r>
          </a:p>
        </p:txBody>
      </p:sp>
      <p:sp>
        <p:nvSpPr>
          <p:cNvPr id="7" name="TextBox 6">
            <a:extLst>
              <a:ext uri="{FF2B5EF4-FFF2-40B4-BE49-F238E27FC236}">
                <a16:creationId xmlns:a16="http://schemas.microsoft.com/office/drawing/2014/main" id="{F447B54E-4DF8-D873-D0F6-0F2720D53B25}"/>
              </a:ext>
            </a:extLst>
          </p:cNvPr>
          <p:cNvSpPr txBox="1"/>
          <p:nvPr/>
        </p:nvSpPr>
        <p:spPr>
          <a:xfrm>
            <a:off x="7719238" y="5321874"/>
            <a:ext cx="3381154" cy="1015663"/>
          </a:xfrm>
          <a:prstGeom prst="rect">
            <a:avLst/>
          </a:prstGeom>
          <a:noFill/>
        </p:spPr>
        <p:txBody>
          <a:bodyPr wrap="square">
            <a:spAutoFit/>
          </a:bodyPr>
          <a:lstStyle/>
          <a:p>
            <a:pPr algn="ctr"/>
            <a:r>
              <a:rPr lang="en-GB" sz="2000" noProof="0" dirty="0">
                <a:solidFill>
                  <a:srgbClr val="FF0000"/>
                </a:solidFill>
                <a:sym typeface="Wingdings" panose="05000000000000000000" pitchFamily="2" charset="2"/>
              </a:rPr>
              <a:t> </a:t>
            </a:r>
            <a:r>
              <a:rPr lang="en-GB" sz="2000" noProof="0" dirty="0">
                <a:solidFill>
                  <a:srgbClr val="FF0000"/>
                </a:solidFill>
              </a:rPr>
              <a:t>Both top-down and bottom-up approaches are needed!</a:t>
            </a:r>
          </a:p>
        </p:txBody>
      </p:sp>
    </p:spTree>
    <p:extLst>
      <p:ext uri="{BB962C8B-B14F-4D97-AF65-F5344CB8AC3E}">
        <p14:creationId xmlns:p14="http://schemas.microsoft.com/office/powerpoint/2010/main" val="16093710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DD55F-BC49-5441-C9BF-2894279F10B3}"/>
              </a:ext>
            </a:extLst>
          </p:cNvPr>
          <p:cNvSpPr>
            <a:spLocks noGrp="1"/>
          </p:cNvSpPr>
          <p:nvPr>
            <p:ph type="title"/>
          </p:nvPr>
        </p:nvSpPr>
        <p:spPr/>
        <p:txBody>
          <a:bodyPr/>
          <a:lstStyle/>
          <a:p>
            <a:r>
              <a:rPr lang="en-GB" b="1" noProof="0" dirty="0"/>
              <a:t>Exercise</a:t>
            </a:r>
            <a:r>
              <a:rPr lang="hu-HU" b="1" noProof="0" dirty="0"/>
              <a:t> 1</a:t>
            </a:r>
            <a:endParaRPr lang="en-GB" b="1" noProof="0" dirty="0"/>
          </a:p>
        </p:txBody>
      </p:sp>
      <p:sp>
        <p:nvSpPr>
          <p:cNvPr id="3" name="Content Placeholder 2">
            <a:extLst>
              <a:ext uri="{FF2B5EF4-FFF2-40B4-BE49-F238E27FC236}">
                <a16:creationId xmlns:a16="http://schemas.microsoft.com/office/drawing/2014/main" id="{AAF4CE2B-0DBE-EBEF-AAF1-F6E06858C987}"/>
              </a:ext>
            </a:extLst>
          </p:cNvPr>
          <p:cNvSpPr>
            <a:spLocks noGrp="1"/>
          </p:cNvSpPr>
          <p:nvPr>
            <p:ph idx="1"/>
          </p:nvPr>
        </p:nvSpPr>
        <p:spPr/>
        <p:txBody>
          <a:bodyPr>
            <a:normAutofit lnSpcReduction="10000"/>
          </a:bodyPr>
          <a:lstStyle/>
          <a:p>
            <a:r>
              <a:rPr lang="en-GB" noProof="0" dirty="0"/>
              <a:t>Wahlund and Palm distinguish four specific forms of active participation of energy citizens:</a:t>
            </a:r>
          </a:p>
          <a:p>
            <a:pPr marL="914400" lvl="1" indent="-457200">
              <a:buFont typeface="+mj-lt"/>
              <a:buAutoNum type="arabicPeriod"/>
            </a:pPr>
            <a:r>
              <a:rPr lang="en-GB" noProof="0" dirty="0"/>
              <a:t>adopting and interacting with household-scale renewable energy systems, </a:t>
            </a:r>
          </a:p>
          <a:p>
            <a:pPr marL="914400" lvl="1" indent="-457200">
              <a:buFont typeface="+mj-lt"/>
              <a:buAutoNum type="arabicPeriod"/>
            </a:pPr>
            <a:r>
              <a:rPr lang="en-GB" noProof="0" dirty="0"/>
              <a:t>participation in energy communities or cooperatives, </a:t>
            </a:r>
          </a:p>
          <a:p>
            <a:pPr marL="914400" lvl="1" indent="-457200">
              <a:buFont typeface="+mj-lt"/>
              <a:buAutoNum type="arabicPeriod"/>
            </a:pPr>
            <a:r>
              <a:rPr lang="en-GB" noProof="0" dirty="0"/>
              <a:t>engagement in social movements, and </a:t>
            </a:r>
          </a:p>
          <a:p>
            <a:pPr marL="914400" lvl="1" indent="-457200">
              <a:buFont typeface="+mj-lt"/>
              <a:buAutoNum type="arabicPeriod"/>
            </a:pPr>
            <a:r>
              <a:rPr lang="en-GB" noProof="0" dirty="0"/>
              <a:t>engagement in participatory energy policy processes.</a:t>
            </a:r>
          </a:p>
          <a:p>
            <a:pPr marL="914400" lvl="1" indent="-457200">
              <a:buFont typeface="+mj-lt"/>
              <a:buAutoNum type="arabicPeriod"/>
            </a:pPr>
            <a:endParaRPr lang="en-GB" noProof="0" dirty="0"/>
          </a:p>
          <a:p>
            <a:pPr marL="0" lvl="1" indent="0">
              <a:buNone/>
            </a:pPr>
            <a:r>
              <a:rPr lang="en-GB" b="1" noProof="0" dirty="0"/>
              <a:t>Collect 2-3 examples from your home country (or from your current living environment) that could be considered energy citizenship actions! </a:t>
            </a:r>
          </a:p>
          <a:p>
            <a:pPr marL="0" lvl="1" indent="0">
              <a:buNone/>
            </a:pPr>
            <a:endParaRPr lang="en-GB" b="1" noProof="0" dirty="0"/>
          </a:p>
          <a:p>
            <a:pPr marL="0" lvl="1" indent="0">
              <a:buNone/>
            </a:pPr>
            <a:r>
              <a:rPr lang="en-GB" b="1" noProof="0" dirty="0"/>
              <a:t>Database:</a:t>
            </a:r>
          </a:p>
          <a:p>
            <a:pPr marL="0" lvl="1" indent="0">
              <a:buNone/>
            </a:pPr>
            <a:r>
              <a:rPr lang="en-GB" noProof="0" dirty="0">
                <a:hlinkClick r:id="rId2"/>
              </a:rPr>
              <a:t>https://data.energyprospects.eu/</a:t>
            </a:r>
            <a:r>
              <a:rPr lang="en-GB" noProof="0" dirty="0"/>
              <a:t> </a:t>
            </a:r>
            <a:r>
              <a:rPr lang="en-GB" noProof="0" dirty="0" err="1"/>
              <a:t>EnergyProspects</a:t>
            </a:r>
            <a:r>
              <a:rPr lang="en-GB" noProof="0" dirty="0"/>
              <a:t> – </a:t>
            </a:r>
            <a:r>
              <a:rPr lang="en-GB" noProof="0" dirty="0" err="1"/>
              <a:t>HEurope</a:t>
            </a:r>
            <a:r>
              <a:rPr lang="en-GB" noProof="0" dirty="0"/>
              <a:t> project </a:t>
            </a:r>
          </a:p>
        </p:txBody>
      </p:sp>
    </p:spTree>
    <p:extLst>
      <p:ext uri="{BB962C8B-B14F-4D97-AF65-F5344CB8AC3E}">
        <p14:creationId xmlns:p14="http://schemas.microsoft.com/office/powerpoint/2010/main" val="17237661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EB016E-95D6-5E90-DCD3-DCCE22E3F1C2}"/>
              </a:ext>
            </a:extLst>
          </p:cNvPr>
          <p:cNvSpPr>
            <a:spLocks noGrp="1"/>
          </p:cNvSpPr>
          <p:nvPr>
            <p:ph type="title"/>
          </p:nvPr>
        </p:nvSpPr>
        <p:spPr>
          <a:xfrm>
            <a:off x="454184" y="209644"/>
            <a:ext cx="3160884" cy="959940"/>
          </a:xfrm>
          <a:solidFill>
            <a:schemeClr val="bg1"/>
          </a:solidFill>
        </p:spPr>
        <p:txBody>
          <a:bodyPr/>
          <a:lstStyle/>
          <a:p>
            <a:r>
              <a:rPr lang="hu-HU" b="1" dirty="0" err="1"/>
              <a:t>Exercise</a:t>
            </a:r>
            <a:r>
              <a:rPr lang="hu-HU" b="1" dirty="0"/>
              <a:t> 2</a:t>
            </a:r>
          </a:p>
        </p:txBody>
      </p:sp>
      <p:sp>
        <p:nvSpPr>
          <p:cNvPr id="3" name="Content Placeholder 2">
            <a:extLst>
              <a:ext uri="{FF2B5EF4-FFF2-40B4-BE49-F238E27FC236}">
                <a16:creationId xmlns:a16="http://schemas.microsoft.com/office/drawing/2014/main" id="{C4506338-FBE1-4AA3-9434-4253B942A06F}"/>
              </a:ext>
            </a:extLst>
          </p:cNvPr>
          <p:cNvSpPr>
            <a:spLocks noGrp="1"/>
          </p:cNvSpPr>
          <p:nvPr>
            <p:ph idx="1"/>
          </p:nvPr>
        </p:nvSpPr>
        <p:spPr>
          <a:xfrm>
            <a:off x="540487" y="1251877"/>
            <a:ext cx="9868786" cy="4188675"/>
          </a:xfrm>
        </p:spPr>
        <p:txBody>
          <a:bodyPr/>
          <a:lstStyle/>
          <a:p>
            <a:r>
              <a:rPr lang="hu-HU" dirty="0" err="1"/>
              <a:t>Draw</a:t>
            </a:r>
            <a:r>
              <a:rPr lang="hu-HU" dirty="0"/>
              <a:t> </a:t>
            </a:r>
            <a:r>
              <a:rPr lang="hu-HU" dirty="0" err="1"/>
              <a:t>your</a:t>
            </a:r>
            <a:r>
              <a:rPr lang="hu-HU" dirty="0"/>
              <a:t> </a:t>
            </a:r>
            <a:r>
              <a:rPr lang="hu-HU" dirty="0" err="1"/>
              <a:t>own</a:t>
            </a:r>
            <a:r>
              <a:rPr lang="hu-HU" dirty="0"/>
              <a:t> </a:t>
            </a:r>
            <a:r>
              <a:rPr lang="hu-HU" dirty="0" err="1"/>
              <a:t>energy</a:t>
            </a:r>
            <a:r>
              <a:rPr lang="hu-HU" dirty="0"/>
              <a:t> </a:t>
            </a:r>
            <a:r>
              <a:rPr lang="hu-HU" dirty="0" err="1"/>
              <a:t>ladder</a:t>
            </a:r>
            <a:r>
              <a:rPr lang="hu-HU" dirty="0"/>
              <a:t>, </a:t>
            </a:r>
            <a:r>
              <a:rPr lang="hu-HU" dirty="0" err="1"/>
              <a:t>including</a:t>
            </a:r>
            <a:r>
              <a:rPr lang="hu-HU" dirty="0"/>
              <a:t> </a:t>
            </a:r>
            <a:r>
              <a:rPr lang="hu-HU" dirty="0" err="1"/>
              <a:t>the</a:t>
            </a:r>
            <a:r>
              <a:rPr lang="hu-HU" dirty="0"/>
              <a:t> </a:t>
            </a:r>
            <a:r>
              <a:rPr lang="hu-HU" dirty="0" err="1"/>
              <a:t>typical</a:t>
            </a:r>
            <a:r>
              <a:rPr lang="hu-HU" dirty="0"/>
              <a:t> </a:t>
            </a:r>
            <a:r>
              <a:rPr lang="hu-HU" dirty="0" err="1"/>
              <a:t>fuels</a:t>
            </a:r>
            <a:r>
              <a:rPr lang="hu-HU" dirty="0"/>
              <a:t> </a:t>
            </a:r>
            <a:r>
              <a:rPr lang="hu-HU" dirty="0" err="1"/>
              <a:t>used</a:t>
            </a:r>
            <a:r>
              <a:rPr lang="hu-HU" dirty="0"/>
              <a:t> in </a:t>
            </a:r>
            <a:r>
              <a:rPr lang="hu-HU" dirty="0" err="1"/>
              <a:t>the</a:t>
            </a:r>
            <a:r>
              <a:rPr lang="hu-HU" dirty="0"/>
              <a:t> household sector of </a:t>
            </a:r>
            <a:r>
              <a:rPr lang="hu-HU" dirty="0" err="1"/>
              <a:t>your</a:t>
            </a:r>
            <a:r>
              <a:rPr lang="hu-HU" dirty="0"/>
              <a:t> </a:t>
            </a:r>
            <a:r>
              <a:rPr lang="hu-HU" dirty="0" err="1"/>
              <a:t>home</a:t>
            </a:r>
            <a:r>
              <a:rPr lang="hu-HU" dirty="0"/>
              <a:t> country, </a:t>
            </a:r>
            <a:r>
              <a:rPr lang="hu-HU" dirty="0" err="1"/>
              <a:t>by</a:t>
            </a:r>
            <a:r>
              <a:rPr lang="hu-HU" dirty="0"/>
              <a:t> </a:t>
            </a:r>
            <a:r>
              <a:rPr lang="hu-HU" dirty="0" err="1"/>
              <a:t>different</a:t>
            </a:r>
            <a:r>
              <a:rPr lang="hu-HU" dirty="0"/>
              <a:t> </a:t>
            </a:r>
            <a:r>
              <a:rPr lang="hu-HU" dirty="0" err="1"/>
              <a:t>income</a:t>
            </a:r>
            <a:r>
              <a:rPr lang="hu-HU" dirty="0"/>
              <a:t> </a:t>
            </a:r>
            <a:r>
              <a:rPr lang="hu-HU" dirty="0" err="1"/>
              <a:t>quintiles</a:t>
            </a:r>
            <a:r>
              <a:rPr lang="hu-HU" dirty="0"/>
              <a:t>!  </a:t>
            </a:r>
          </a:p>
        </p:txBody>
      </p:sp>
      <p:pic>
        <p:nvPicPr>
          <p:cNvPr id="4" name="Picture 3">
            <a:extLst>
              <a:ext uri="{FF2B5EF4-FFF2-40B4-BE49-F238E27FC236}">
                <a16:creationId xmlns:a16="http://schemas.microsoft.com/office/drawing/2014/main" id="{2D635DA4-D84F-B26A-5B20-C700690FB276}"/>
              </a:ext>
            </a:extLst>
          </p:cNvPr>
          <p:cNvPicPr>
            <a:picLocks noChangeAspect="1"/>
          </p:cNvPicPr>
          <p:nvPr/>
        </p:nvPicPr>
        <p:blipFill>
          <a:blip r:embed="rId2"/>
          <a:stretch>
            <a:fillRect/>
          </a:stretch>
        </p:blipFill>
        <p:spPr>
          <a:xfrm>
            <a:off x="3838353" y="2215588"/>
            <a:ext cx="7899316" cy="4468672"/>
          </a:xfrm>
          <a:prstGeom prst="rect">
            <a:avLst/>
          </a:prstGeom>
        </p:spPr>
      </p:pic>
    </p:spTree>
    <p:extLst>
      <p:ext uri="{BB962C8B-B14F-4D97-AF65-F5344CB8AC3E}">
        <p14:creationId xmlns:p14="http://schemas.microsoft.com/office/powerpoint/2010/main" val="10718653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7935CB1-36CF-DC68-F1F6-6F3B01A82534}"/>
              </a:ext>
            </a:extLst>
          </p:cNvPr>
          <p:cNvSpPr>
            <a:spLocks noGrp="1"/>
          </p:cNvSpPr>
          <p:nvPr>
            <p:ph type="ctrTitle"/>
          </p:nvPr>
        </p:nvSpPr>
        <p:spPr>
          <a:xfrm>
            <a:off x="238124" y="1581888"/>
            <a:ext cx="10145395" cy="2387600"/>
          </a:xfrm>
        </p:spPr>
        <p:txBody>
          <a:bodyPr>
            <a:normAutofit/>
          </a:bodyPr>
          <a:lstStyle/>
          <a:p>
            <a:pPr algn="l"/>
            <a:r>
              <a:rPr lang="en-GB" b="1" noProof="0" dirty="0">
                <a:latin typeface="+mn-lt"/>
              </a:rPr>
              <a:t>Thank you for your attention!</a:t>
            </a:r>
          </a:p>
        </p:txBody>
      </p:sp>
      <p:sp>
        <p:nvSpPr>
          <p:cNvPr id="5" name="Subtitle 4">
            <a:extLst>
              <a:ext uri="{FF2B5EF4-FFF2-40B4-BE49-F238E27FC236}">
                <a16:creationId xmlns:a16="http://schemas.microsoft.com/office/drawing/2014/main" id="{5D83052A-EB25-9B20-5442-B9B2EDFD7818}"/>
              </a:ext>
            </a:extLst>
          </p:cNvPr>
          <p:cNvSpPr>
            <a:spLocks noGrp="1"/>
          </p:cNvSpPr>
          <p:nvPr>
            <p:ph type="subTitle" idx="1"/>
          </p:nvPr>
        </p:nvSpPr>
        <p:spPr>
          <a:xfrm>
            <a:off x="321922" y="4256630"/>
            <a:ext cx="10630329" cy="1853540"/>
          </a:xfrm>
        </p:spPr>
        <p:txBody>
          <a:bodyPr>
            <a:normAutofit/>
          </a:bodyPr>
          <a:lstStyle/>
          <a:p>
            <a:pPr algn="l"/>
            <a:r>
              <a:rPr lang="en-GB" noProof="0" dirty="0"/>
              <a:t>Contact details: </a:t>
            </a:r>
          </a:p>
          <a:p>
            <a:pPr algn="l"/>
            <a:r>
              <a:rPr lang="en-GB" noProof="0" dirty="0"/>
              <a:t>Email: </a:t>
            </a:r>
            <a:r>
              <a:rPr lang="en-GB" noProof="0" dirty="0">
                <a:hlinkClick r:id="rId2"/>
              </a:rPr>
              <a:t>tekla.szep@uni-miskolc.hu</a:t>
            </a:r>
            <a:r>
              <a:rPr lang="en-GB" noProof="0" dirty="0"/>
              <a:t> </a:t>
            </a:r>
          </a:p>
          <a:p>
            <a:pPr algn="l"/>
            <a:endParaRPr lang="en-GB" noProof="0" dirty="0"/>
          </a:p>
        </p:txBody>
      </p:sp>
      <p:sp>
        <p:nvSpPr>
          <p:cNvPr id="3" name="TextBox 2">
            <a:extLst>
              <a:ext uri="{FF2B5EF4-FFF2-40B4-BE49-F238E27FC236}">
                <a16:creationId xmlns:a16="http://schemas.microsoft.com/office/drawing/2014/main" id="{ADFB1265-1D5E-0D63-F203-697C9AF0DFE6}"/>
              </a:ext>
            </a:extLst>
          </p:cNvPr>
          <p:cNvSpPr txBox="1"/>
          <p:nvPr/>
        </p:nvSpPr>
        <p:spPr>
          <a:xfrm>
            <a:off x="159489" y="5936200"/>
            <a:ext cx="11653284" cy="707886"/>
          </a:xfrm>
          <a:prstGeom prst="rect">
            <a:avLst/>
          </a:prstGeom>
          <a:noFill/>
        </p:spPr>
        <p:txBody>
          <a:bodyPr wrap="square">
            <a:spAutoFit/>
          </a:bodyPr>
          <a:lstStyle/>
          <a:p>
            <a:pPr algn="ctr"/>
            <a:r>
              <a:rPr lang="en-GB" sz="2000" b="1" noProof="0" dirty="0"/>
              <a:t>This research was supported by the János Bolyai Research Scholarship of the </a:t>
            </a:r>
          </a:p>
          <a:p>
            <a:pPr algn="ctr"/>
            <a:r>
              <a:rPr lang="en-GB" sz="2000" b="1" noProof="0" dirty="0"/>
              <a:t>Hungarian Academy of Sciences.</a:t>
            </a:r>
          </a:p>
        </p:txBody>
      </p:sp>
    </p:spTree>
    <p:extLst>
      <p:ext uri="{BB962C8B-B14F-4D97-AF65-F5344CB8AC3E}">
        <p14:creationId xmlns:p14="http://schemas.microsoft.com/office/powerpoint/2010/main" val="41950483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A97359-27EC-E3AB-B43C-8D5B7D26B64A}"/>
              </a:ext>
            </a:extLst>
          </p:cNvPr>
          <p:cNvSpPr>
            <a:spLocks noGrp="1"/>
          </p:cNvSpPr>
          <p:nvPr>
            <p:ph idx="1"/>
          </p:nvPr>
        </p:nvSpPr>
        <p:spPr>
          <a:xfrm>
            <a:off x="318977" y="839972"/>
            <a:ext cx="11034823" cy="5752214"/>
          </a:xfrm>
        </p:spPr>
        <p:txBody>
          <a:bodyPr>
            <a:normAutofit fontScale="92500" lnSpcReduction="20000"/>
          </a:bodyPr>
          <a:lstStyle/>
          <a:p>
            <a:r>
              <a:rPr lang="en-GB" noProof="0" dirty="0"/>
              <a:t>Energy citizenship is at the heart of the participatory energy transition and is “</a:t>
            </a:r>
            <a:r>
              <a:rPr lang="en-GB" b="1" noProof="0" dirty="0"/>
              <a:t>emerging as a political ideal</a:t>
            </a:r>
            <a:r>
              <a:rPr lang="en-GB" noProof="0" dirty="0"/>
              <a:t>”. The concept goes beyond representative democracy by referring to an active, engaged, and empowered form of citizenship. It not only involves the </a:t>
            </a:r>
            <a:r>
              <a:rPr lang="en-GB" b="1" noProof="0" dirty="0"/>
              <a:t>roles</a:t>
            </a:r>
            <a:r>
              <a:rPr lang="en-GB" noProof="0" dirty="0"/>
              <a:t> that citizens can choose to play in the energy system, but also their </a:t>
            </a:r>
            <a:r>
              <a:rPr lang="en-GB" b="1" noProof="0" dirty="0"/>
              <a:t>rights</a:t>
            </a:r>
            <a:r>
              <a:rPr lang="en-GB" noProof="0" dirty="0"/>
              <a:t> and </a:t>
            </a:r>
            <a:r>
              <a:rPr lang="en-GB" b="1" noProof="0" dirty="0"/>
              <a:t>responsibilities</a:t>
            </a:r>
            <a:r>
              <a:rPr lang="en-GB" noProof="0" dirty="0"/>
              <a:t>.</a:t>
            </a:r>
          </a:p>
          <a:p>
            <a:r>
              <a:rPr lang="en-GB" noProof="0" dirty="0"/>
              <a:t>The active energy citizens are interested in new energy-related technologies, and they are energy literate </a:t>
            </a:r>
            <a:r>
              <a:rPr lang="en-GB" noProof="0" dirty="0">
                <a:sym typeface="Wingdings" panose="05000000000000000000" pitchFamily="2" charset="2"/>
              </a:rPr>
              <a:t> t</a:t>
            </a:r>
            <a:r>
              <a:rPr lang="en-GB" noProof="0" dirty="0"/>
              <a:t>he </a:t>
            </a:r>
            <a:r>
              <a:rPr lang="en-GB" b="1" noProof="0" dirty="0"/>
              <a:t>social acceptance </a:t>
            </a:r>
            <a:r>
              <a:rPr lang="en-GB" noProof="0" dirty="0"/>
              <a:t>of the energy transition is increasing.</a:t>
            </a:r>
          </a:p>
          <a:p>
            <a:r>
              <a:rPr lang="en-GB" b="1" noProof="0" dirty="0" err="1"/>
              <a:t>Prosumerism</a:t>
            </a:r>
            <a:r>
              <a:rPr lang="en-GB" noProof="0" dirty="0"/>
              <a:t> - kind of </a:t>
            </a:r>
            <a:r>
              <a:rPr lang="en-GB" b="1" noProof="0" dirty="0"/>
              <a:t>social movement</a:t>
            </a:r>
            <a:r>
              <a:rPr lang="en-GB" noProof="0" dirty="0"/>
              <a:t>.</a:t>
            </a:r>
          </a:p>
          <a:p>
            <a:r>
              <a:rPr lang="en-GB" noProof="0" dirty="0"/>
              <a:t>The participatory energy transition is based on individual energy citizenship actions.</a:t>
            </a:r>
          </a:p>
          <a:p>
            <a:pPr lvl="1"/>
            <a:r>
              <a:rPr lang="en-GB" noProof="0" dirty="0"/>
              <a:t>These </a:t>
            </a:r>
            <a:r>
              <a:rPr lang="en-GB" b="1" noProof="0" dirty="0"/>
              <a:t>actions</a:t>
            </a:r>
            <a:r>
              <a:rPr lang="en-GB" noProof="0" dirty="0"/>
              <a:t> can vary widely, ranging from very </a:t>
            </a:r>
            <a:r>
              <a:rPr lang="en-GB" b="1" noProof="0" dirty="0"/>
              <a:t>simple individual initiatives </a:t>
            </a:r>
            <a:r>
              <a:rPr lang="en-GB" noProof="0" dirty="0"/>
              <a:t>to more </a:t>
            </a:r>
            <a:r>
              <a:rPr lang="en-GB" b="1" noProof="0" dirty="0"/>
              <a:t>complex collective actions</a:t>
            </a:r>
            <a:r>
              <a:rPr lang="en-GB" noProof="0" dirty="0"/>
              <a:t>.</a:t>
            </a:r>
          </a:p>
          <a:p>
            <a:pPr lvl="1"/>
            <a:r>
              <a:rPr lang="en-GB" noProof="0" dirty="0"/>
              <a:t>An individual may participate in more than one form of action, and the more they participate, the more actively they engage in the energy transition. </a:t>
            </a:r>
          </a:p>
          <a:p>
            <a:pPr lvl="1"/>
            <a:r>
              <a:rPr lang="en-GB" noProof="0" dirty="0"/>
              <a:t>These actions can </a:t>
            </a:r>
            <a:r>
              <a:rPr lang="en-GB" b="1" noProof="0" dirty="0"/>
              <a:t>connect and reinforce </a:t>
            </a:r>
            <a:r>
              <a:rPr lang="en-GB" noProof="0" dirty="0"/>
              <a:t>each other, creating different forms and levels of energy citizenship. </a:t>
            </a:r>
          </a:p>
          <a:p>
            <a:pPr lvl="1"/>
            <a:r>
              <a:rPr lang="en-GB" noProof="0" dirty="0"/>
              <a:t>Other types of energy citizenship: </a:t>
            </a:r>
            <a:r>
              <a:rPr lang="en-GB" b="1" noProof="0" dirty="0"/>
              <a:t>active - passive, individual - collective, reformative – transformative.</a:t>
            </a:r>
          </a:p>
        </p:txBody>
      </p:sp>
    </p:spTree>
    <p:extLst>
      <p:ext uri="{BB962C8B-B14F-4D97-AF65-F5344CB8AC3E}">
        <p14:creationId xmlns:p14="http://schemas.microsoft.com/office/powerpoint/2010/main" val="24469703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40A11-8BA5-4DDE-FD0F-0F4DB46B83E9}"/>
              </a:ext>
            </a:extLst>
          </p:cNvPr>
          <p:cNvSpPr>
            <a:spLocks noGrp="1"/>
          </p:cNvSpPr>
          <p:nvPr>
            <p:ph type="title"/>
          </p:nvPr>
        </p:nvSpPr>
        <p:spPr>
          <a:xfrm>
            <a:off x="78918" y="730253"/>
            <a:ext cx="2589855" cy="2055477"/>
          </a:xfrm>
        </p:spPr>
        <p:txBody>
          <a:bodyPr>
            <a:noAutofit/>
          </a:bodyPr>
          <a:lstStyle/>
          <a:p>
            <a:r>
              <a:rPr lang="en-GB" sz="2800" b="1" noProof="0" dirty="0">
                <a:latin typeface="+mn-lt"/>
              </a:rPr>
              <a:t>Conceptual framework for participatory energy transition</a:t>
            </a:r>
          </a:p>
        </p:txBody>
      </p:sp>
      <p:pic>
        <p:nvPicPr>
          <p:cNvPr id="5" name="Picture 4" descr="A diagram of energy transition&#10;&#10;AI-generated content may be incorrect.">
            <a:extLst>
              <a:ext uri="{FF2B5EF4-FFF2-40B4-BE49-F238E27FC236}">
                <a16:creationId xmlns:a16="http://schemas.microsoft.com/office/drawing/2014/main" id="{192C8E44-AEC0-EF91-E6DC-B262B25F04DB}"/>
              </a:ext>
            </a:extLst>
          </p:cNvPr>
          <p:cNvPicPr>
            <a:picLocks noChangeAspect="1"/>
          </p:cNvPicPr>
          <p:nvPr/>
        </p:nvPicPr>
        <p:blipFill>
          <a:blip r:embed="rId2"/>
          <a:stretch>
            <a:fillRect/>
          </a:stretch>
        </p:blipFill>
        <p:spPr>
          <a:xfrm>
            <a:off x="2517569" y="-30721"/>
            <a:ext cx="9416313" cy="6888722"/>
          </a:xfrm>
          <a:prstGeom prst="rect">
            <a:avLst/>
          </a:prstGeom>
        </p:spPr>
      </p:pic>
    </p:spTree>
    <p:extLst>
      <p:ext uri="{BB962C8B-B14F-4D97-AF65-F5344CB8AC3E}">
        <p14:creationId xmlns:p14="http://schemas.microsoft.com/office/powerpoint/2010/main" val="1382938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a:xfrm>
            <a:off x="177800" y="134937"/>
            <a:ext cx="3532963" cy="657543"/>
          </a:xfrm>
          <a:solidFill>
            <a:schemeClr val="bg1"/>
          </a:solidFill>
        </p:spPr>
        <p:txBody>
          <a:bodyPr>
            <a:normAutofit/>
          </a:bodyPr>
          <a:lstStyle/>
          <a:p>
            <a:r>
              <a:rPr lang="en-GB" sz="4000" b="1" noProof="0" dirty="0">
                <a:latin typeface="+mn-lt"/>
                <a:ea typeface="Times New Roman" panose="02020603050405020304" pitchFamily="18" charset="0"/>
              </a:rPr>
              <a:t>Research gaps</a:t>
            </a:r>
            <a:endParaRPr lang="en-GB" sz="4000" b="1" noProof="0" dirty="0">
              <a:latin typeface="+mn-lt"/>
            </a:endParaRPr>
          </a:p>
        </p:txBody>
      </p:sp>
      <p:sp>
        <p:nvSpPr>
          <p:cNvPr id="2" name="Content Placeholder 1">
            <a:extLst>
              <a:ext uri="{FF2B5EF4-FFF2-40B4-BE49-F238E27FC236}">
                <a16:creationId xmlns:a16="http://schemas.microsoft.com/office/drawing/2014/main" id="{78A5D053-E5DD-54A9-9BFB-878887EDB738}"/>
              </a:ext>
            </a:extLst>
          </p:cNvPr>
          <p:cNvSpPr>
            <a:spLocks noGrp="1"/>
          </p:cNvSpPr>
          <p:nvPr>
            <p:ph idx="1"/>
          </p:nvPr>
        </p:nvSpPr>
        <p:spPr>
          <a:xfrm>
            <a:off x="254000" y="999460"/>
            <a:ext cx="10973981" cy="5858540"/>
          </a:xfrm>
          <a:solidFill>
            <a:schemeClr val="bg1"/>
          </a:solidFill>
        </p:spPr>
        <p:txBody>
          <a:bodyPr>
            <a:normAutofit fontScale="77500" lnSpcReduction="20000"/>
          </a:bodyPr>
          <a:lstStyle/>
          <a:p>
            <a:pPr>
              <a:lnSpc>
                <a:spcPct val="120000"/>
              </a:lnSpc>
              <a:spcBef>
                <a:spcPts val="0"/>
              </a:spcBef>
            </a:pPr>
            <a:r>
              <a:rPr lang="en-GB" sz="3200" noProof="0" dirty="0"/>
              <a:t>It is worth examining how the consumer habits of prosumers are changing. Is energy literacy really improving? To what extent? </a:t>
            </a:r>
          </a:p>
          <a:p>
            <a:pPr>
              <a:lnSpc>
                <a:spcPct val="120000"/>
              </a:lnSpc>
              <a:spcBef>
                <a:spcPts val="0"/>
              </a:spcBef>
            </a:pPr>
            <a:r>
              <a:rPr lang="en-GB" sz="3200" noProof="0" dirty="0"/>
              <a:t>Who can be considered an energy citizen? What characteristics does an energy citizen have? How can a simple energy consumer become an energy citizen, and how can various incentives be used to increase commitment to the energy transition? </a:t>
            </a:r>
          </a:p>
          <a:p>
            <a:pPr>
              <a:lnSpc>
                <a:spcPct val="120000"/>
              </a:lnSpc>
              <a:spcBef>
                <a:spcPts val="0"/>
              </a:spcBef>
            </a:pPr>
            <a:r>
              <a:rPr lang="en-GB" sz="3200" noProof="0" dirty="0"/>
              <a:t>Where energy citizenship is already emerging, is there any need for active political participation? If so, in what form can this be achieved? It would be important to give citizen participation a pilot run in certain areas and examine its effectiveness. </a:t>
            </a:r>
          </a:p>
          <a:p>
            <a:pPr>
              <a:lnSpc>
                <a:spcPct val="120000"/>
              </a:lnSpc>
              <a:spcBef>
                <a:spcPts val="0"/>
              </a:spcBef>
            </a:pPr>
            <a:r>
              <a:rPr lang="en-GB" sz="3200" noProof="0" dirty="0"/>
              <a:t>How can all stakeholders be involved in the energy transition, with particular regard to vulnerable (marginalized) social groups (e.g., women, the elderly), so that it is truly participatory? How can we achieve inclusiveness? </a:t>
            </a:r>
          </a:p>
          <a:p>
            <a:pPr>
              <a:lnSpc>
                <a:spcPct val="120000"/>
              </a:lnSpc>
              <a:spcBef>
                <a:spcPts val="0"/>
              </a:spcBef>
            </a:pPr>
            <a:r>
              <a:rPr lang="en-GB" sz="3200" noProof="0" dirty="0"/>
              <a:t>What level of democracy is needed to effectively support a participatory energy transition? Can this be measured? Where does Hungary stand in this process? </a:t>
            </a:r>
          </a:p>
        </p:txBody>
      </p:sp>
    </p:spTree>
    <p:extLst>
      <p:ext uri="{BB962C8B-B14F-4D97-AF65-F5344CB8AC3E}">
        <p14:creationId xmlns:p14="http://schemas.microsoft.com/office/powerpoint/2010/main" val="3237205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B4EBE-03B1-0383-5BAE-C5EAE1C95D36}"/>
              </a:ext>
            </a:extLst>
          </p:cNvPr>
          <p:cNvSpPr>
            <a:spLocks noGrp="1"/>
          </p:cNvSpPr>
          <p:nvPr>
            <p:ph type="title"/>
          </p:nvPr>
        </p:nvSpPr>
        <p:spPr>
          <a:xfrm>
            <a:off x="125818" y="97322"/>
            <a:ext cx="10515600" cy="804456"/>
          </a:xfrm>
          <a:solidFill>
            <a:schemeClr val="bg1"/>
          </a:solidFill>
        </p:spPr>
        <p:txBody>
          <a:bodyPr>
            <a:normAutofit/>
          </a:bodyPr>
          <a:lstStyle/>
          <a:p>
            <a:r>
              <a:rPr lang="en-GB" sz="3600" b="1" noProof="0" dirty="0">
                <a:latin typeface="+mn-lt"/>
              </a:rPr>
              <a:t>Hungarian energy ladder for household heating</a:t>
            </a:r>
          </a:p>
        </p:txBody>
      </p:sp>
      <p:pic>
        <p:nvPicPr>
          <p:cNvPr id="5" name="Picture 4">
            <a:extLst>
              <a:ext uri="{FF2B5EF4-FFF2-40B4-BE49-F238E27FC236}">
                <a16:creationId xmlns:a16="http://schemas.microsoft.com/office/drawing/2014/main" id="{88823E2B-9C17-1851-464B-88C43249E56C}"/>
              </a:ext>
            </a:extLst>
          </p:cNvPr>
          <p:cNvPicPr>
            <a:picLocks noChangeAspect="1"/>
          </p:cNvPicPr>
          <p:nvPr/>
        </p:nvPicPr>
        <p:blipFill>
          <a:blip r:embed="rId2"/>
          <a:stretch>
            <a:fillRect/>
          </a:stretch>
        </p:blipFill>
        <p:spPr>
          <a:xfrm>
            <a:off x="634249" y="901778"/>
            <a:ext cx="10221751" cy="5782482"/>
          </a:xfrm>
          <a:prstGeom prst="rect">
            <a:avLst/>
          </a:prstGeom>
        </p:spPr>
      </p:pic>
      <p:sp>
        <p:nvSpPr>
          <p:cNvPr id="3" name="TextBox 2">
            <a:extLst>
              <a:ext uri="{FF2B5EF4-FFF2-40B4-BE49-F238E27FC236}">
                <a16:creationId xmlns:a16="http://schemas.microsoft.com/office/drawing/2014/main" id="{92F9AB83-3A53-DD66-0B5D-D2B806DFF1D4}"/>
              </a:ext>
            </a:extLst>
          </p:cNvPr>
          <p:cNvSpPr txBox="1"/>
          <p:nvPr/>
        </p:nvSpPr>
        <p:spPr>
          <a:xfrm>
            <a:off x="9450571" y="6037929"/>
            <a:ext cx="2381693" cy="646331"/>
          </a:xfrm>
          <a:prstGeom prst="rect">
            <a:avLst/>
          </a:prstGeom>
          <a:noFill/>
        </p:spPr>
        <p:txBody>
          <a:bodyPr wrap="square" rtlCol="0">
            <a:spAutoFit/>
          </a:bodyPr>
          <a:lstStyle/>
          <a:p>
            <a:r>
              <a:rPr lang="hu-HU" dirty="0" err="1"/>
              <a:t>Source</a:t>
            </a:r>
            <a:r>
              <a:rPr lang="hu-HU" dirty="0"/>
              <a:t>: LaBelle </a:t>
            </a:r>
            <a:r>
              <a:rPr lang="hu-HU" dirty="0" err="1"/>
              <a:t>et</a:t>
            </a:r>
            <a:r>
              <a:rPr lang="hu-HU" dirty="0"/>
              <a:t> </a:t>
            </a:r>
            <a:r>
              <a:rPr lang="hu-HU" dirty="0" err="1"/>
              <a:t>al</a:t>
            </a:r>
            <a:r>
              <a:rPr lang="hu-HU" dirty="0"/>
              <a:t>. (2025)</a:t>
            </a:r>
          </a:p>
        </p:txBody>
      </p:sp>
    </p:spTree>
    <p:extLst>
      <p:ext uri="{BB962C8B-B14F-4D97-AF65-F5344CB8AC3E}">
        <p14:creationId xmlns:p14="http://schemas.microsoft.com/office/powerpoint/2010/main" val="29732499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EEC10-C550-ACE1-1369-73B5068BE099}"/>
              </a:ext>
            </a:extLst>
          </p:cNvPr>
          <p:cNvSpPr>
            <a:spLocks noGrp="1"/>
          </p:cNvSpPr>
          <p:nvPr>
            <p:ph type="title"/>
          </p:nvPr>
        </p:nvSpPr>
        <p:spPr/>
        <p:txBody>
          <a:bodyPr/>
          <a:lstStyle/>
          <a:p>
            <a:endParaRPr lang="en-GB" noProof="0" dirty="0"/>
          </a:p>
        </p:txBody>
      </p:sp>
      <p:pic>
        <p:nvPicPr>
          <p:cNvPr id="4" name="Picture 3">
            <a:extLst>
              <a:ext uri="{FF2B5EF4-FFF2-40B4-BE49-F238E27FC236}">
                <a16:creationId xmlns:a16="http://schemas.microsoft.com/office/drawing/2014/main" id="{487A9232-D1CB-43E4-B2DA-8A91A17F3F5D}"/>
              </a:ext>
            </a:extLst>
          </p:cNvPr>
          <p:cNvPicPr>
            <a:picLocks noChangeAspect="1"/>
          </p:cNvPicPr>
          <p:nvPr/>
        </p:nvPicPr>
        <p:blipFill>
          <a:blip r:embed="rId2"/>
          <a:stretch>
            <a:fillRect/>
          </a:stretch>
        </p:blipFill>
        <p:spPr>
          <a:xfrm>
            <a:off x="111781" y="0"/>
            <a:ext cx="11968438" cy="6858000"/>
          </a:xfrm>
          <a:prstGeom prst="rect">
            <a:avLst/>
          </a:prstGeom>
        </p:spPr>
      </p:pic>
      <p:sp>
        <p:nvSpPr>
          <p:cNvPr id="5" name="TextBox 4">
            <a:extLst>
              <a:ext uri="{FF2B5EF4-FFF2-40B4-BE49-F238E27FC236}">
                <a16:creationId xmlns:a16="http://schemas.microsoft.com/office/drawing/2014/main" id="{D529EB1E-7C49-B02F-1BC0-AC545541DE9E}"/>
              </a:ext>
            </a:extLst>
          </p:cNvPr>
          <p:cNvSpPr txBox="1"/>
          <p:nvPr/>
        </p:nvSpPr>
        <p:spPr>
          <a:xfrm>
            <a:off x="111781" y="6453152"/>
            <a:ext cx="2565070" cy="369332"/>
          </a:xfrm>
          <a:prstGeom prst="rect">
            <a:avLst/>
          </a:prstGeom>
          <a:noFill/>
        </p:spPr>
        <p:txBody>
          <a:bodyPr wrap="square" rtlCol="0">
            <a:spAutoFit/>
          </a:bodyPr>
          <a:lstStyle/>
          <a:p>
            <a:r>
              <a:rPr lang="en-GB" noProof="0" dirty="0"/>
              <a:t>LAZARD (2024)</a:t>
            </a:r>
          </a:p>
        </p:txBody>
      </p:sp>
      <p:pic>
        <p:nvPicPr>
          <p:cNvPr id="7" name="Picture 6">
            <a:extLst>
              <a:ext uri="{FF2B5EF4-FFF2-40B4-BE49-F238E27FC236}">
                <a16:creationId xmlns:a16="http://schemas.microsoft.com/office/drawing/2014/main" id="{733193AF-D4C1-E599-6866-76CCECC6A7FA}"/>
              </a:ext>
            </a:extLst>
          </p:cNvPr>
          <p:cNvPicPr>
            <a:picLocks noChangeAspect="1"/>
          </p:cNvPicPr>
          <p:nvPr/>
        </p:nvPicPr>
        <p:blipFill>
          <a:blip r:embed="rId3"/>
          <a:stretch>
            <a:fillRect/>
          </a:stretch>
        </p:blipFill>
        <p:spPr>
          <a:xfrm>
            <a:off x="7060018" y="1752472"/>
            <a:ext cx="4649440" cy="606682"/>
          </a:xfrm>
          <a:prstGeom prst="rect">
            <a:avLst/>
          </a:prstGeom>
          <a:ln w="38100">
            <a:solidFill>
              <a:srgbClr val="FF0000"/>
            </a:solidFill>
          </a:ln>
        </p:spPr>
      </p:pic>
    </p:spTree>
    <p:extLst>
      <p:ext uri="{BB962C8B-B14F-4D97-AF65-F5344CB8AC3E}">
        <p14:creationId xmlns:p14="http://schemas.microsoft.com/office/powerpoint/2010/main" val="6907290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A9271-9AA2-8C6A-1D12-7F2E6A0F0D4F}"/>
              </a:ext>
            </a:extLst>
          </p:cNvPr>
          <p:cNvSpPr>
            <a:spLocks noGrp="1"/>
          </p:cNvSpPr>
          <p:nvPr>
            <p:ph type="title"/>
          </p:nvPr>
        </p:nvSpPr>
        <p:spPr>
          <a:xfrm>
            <a:off x="168346" y="725064"/>
            <a:ext cx="11006471" cy="914893"/>
          </a:xfrm>
          <a:solidFill>
            <a:schemeClr val="bg1"/>
          </a:solidFill>
        </p:spPr>
        <p:txBody>
          <a:bodyPr>
            <a:normAutofit/>
          </a:bodyPr>
          <a:lstStyle/>
          <a:p>
            <a:r>
              <a:rPr lang="en-GB" sz="2800" b="1" noProof="0" dirty="0">
                <a:effectLst/>
                <a:latin typeface="+mn-lt"/>
                <a:ea typeface="Calibri" panose="020F0502020204030204" pitchFamily="34" charset="0"/>
                <a:cs typeface="Times New Roman" panose="02020603050405020304" pitchFamily="18" charset="0"/>
              </a:rPr>
              <a:t>Final energy consumption of households in Hungary, by energy source and type of use (2023, %)</a:t>
            </a:r>
            <a:endParaRPr lang="en-GB" sz="6000" noProof="0" dirty="0">
              <a:latin typeface="+mn-lt"/>
            </a:endParaRPr>
          </a:p>
        </p:txBody>
      </p:sp>
      <p:sp>
        <p:nvSpPr>
          <p:cNvPr id="5" name="TextBox 4">
            <a:extLst>
              <a:ext uri="{FF2B5EF4-FFF2-40B4-BE49-F238E27FC236}">
                <a16:creationId xmlns:a16="http://schemas.microsoft.com/office/drawing/2014/main" id="{4E87B913-CD70-C5FC-193C-539FB5FCD26F}"/>
              </a:ext>
            </a:extLst>
          </p:cNvPr>
          <p:cNvSpPr txBox="1"/>
          <p:nvPr/>
        </p:nvSpPr>
        <p:spPr>
          <a:xfrm>
            <a:off x="168345" y="5392475"/>
            <a:ext cx="11176593" cy="1323439"/>
          </a:xfrm>
          <a:prstGeom prst="rect">
            <a:avLst/>
          </a:prstGeom>
          <a:noFill/>
        </p:spPr>
        <p:txBody>
          <a:bodyPr wrap="square" rtlCol="0">
            <a:spAutoFit/>
          </a:bodyPr>
          <a:lstStyle/>
          <a:p>
            <a:r>
              <a:rPr lang="en-GB" sz="2000" noProof="0" dirty="0"/>
              <a:t>*61.4% of the renewables was biomass in 2022</a:t>
            </a:r>
            <a:r>
              <a:rPr lang="hu-HU" sz="2000" noProof="0" dirty="0"/>
              <a:t> in Hungary</a:t>
            </a:r>
            <a:r>
              <a:rPr lang="en-GB" sz="2000" noProof="0" dirty="0"/>
              <a:t> (EU average is 38.2%).</a:t>
            </a:r>
          </a:p>
          <a:p>
            <a:r>
              <a:rPr lang="en-GB" sz="2000" noProof="0" dirty="0"/>
              <a:t>In the European Union, the share of primary solid biomass in household energy consumption was 17.6% (22.8% in Hungary) in 2022, while for heating, the same figures were 25.6% in the European Union and 30.2% in Hungary (Eurostat 2024).</a:t>
            </a:r>
          </a:p>
        </p:txBody>
      </p:sp>
      <p:graphicFrame>
        <p:nvGraphicFramePr>
          <p:cNvPr id="6" name="Table 5">
            <a:extLst>
              <a:ext uri="{FF2B5EF4-FFF2-40B4-BE49-F238E27FC236}">
                <a16:creationId xmlns:a16="http://schemas.microsoft.com/office/drawing/2014/main" id="{C4F22E95-BAAF-E7BA-2D69-E79741CC5704}"/>
              </a:ext>
            </a:extLst>
          </p:cNvPr>
          <p:cNvGraphicFramePr>
            <a:graphicFrameLocks noGrp="1"/>
          </p:cNvGraphicFramePr>
          <p:nvPr>
            <p:extLst>
              <p:ext uri="{D42A27DB-BD31-4B8C-83A1-F6EECF244321}">
                <p14:modId xmlns:p14="http://schemas.microsoft.com/office/powerpoint/2010/main" val="3128757753"/>
              </p:ext>
            </p:extLst>
          </p:nvPr>
        </p:nvGraphicFramePr>
        <p:xfrm>
          <a:off x="168345" y="1797652"/>
          <a:ext cx="11293552" cy="3437128"/>
        </p:xfrm>
        <a:graphic>
          <a:graphicData uri="http://schemas.openxmlformats.org/drawingml/2006/table">
            <a:tbl>
              <a:tblPr firstRow="1" firstCol="1" bandRow="1">
                <a:tableStyleId>{073A0DAA-6AF3-43AB-8588-CEC1D06C72B9}</a:tableStyleId>
              </a:tblPr>
              <a:tblGrid>
                <a:gridCol w="3381290">
                  <a:extLst>
                    <a:ext uri="{9D8B030D-6E8A-4147-A177-3AD203B41FA5}">
                      <a16:colId xmlns:a16="http://schemas.microsoft.com/office/drawing/2014/main" val="3272551665"/>
                    </a:ext>
                  </a:extLst>
                </a:gridCol>
                <a:gridCol w="1730172">
                  <a:extLst>
                    <a:ext uri="{9D8B030D-6E8A-4147-A177-3AD203B41FA5}">
                      <a16:colId xmlns:a16="http://schemas.microsoft.com/office/drawing/2014/main" val="2382893064"/>
                    </a:ext>
                  </a:extLst>
                </a:gridCol>
                <a:gridCol w="1348450">
                  <a:extLst>
                    <a:ext uri="{9D8B030D-6E8A-4147-A177-3AD203B41FA5}">
                      <a16:colId xmlns:a16="http://schemas.microsoft.com/office/drawing/2014/main" val="3160885422"/>
                    </a:ext>
                  </a:extLst>
                </a:gridCol>
                <a:gridCol w="1140649">
                  <a:extLst>
                    <a:ext uri="{9D8B030D-6E8A-4147-A177-3AD203B41FA5}">
                      <a16:colId xmlns:a16="http://schemas.microsoft.com/office/drawing/2014/main" val="3131174548"/>
                    </a:ext>
                  </a:extLst>
                </a:gridCol>
                <a:gridCol w="2017028">
                  <a:extLst>
                    <a:ext uri="{9D8B030D-6E8A-4147-A177-3AD203B41FA5}">
                      <a16:colId xmlns:a16="http://schemas.microsoft.com/office/drawing/2014/main" val="68204257"/>
                    </a:ext>
                  </a:extLst>
                </a:gridCol>
                <a:gridCol w="1675963">
                  <a:extLst>
                    <a:ext uri="{9D8B030D-6E8A-4147-A177-3AD203B41FA5}">
                      <a16:colId xmlns:a16="http://schemas.microsoft.com/office/drawing/2014/main" val="4151898020"/>
                    </a:ext>
                  </a:extLst>
                </a:gridCol>
              </a:tblGrid>
              <a:tr h="561330">
                <a:tc>
                  <a:txBody>
                    <a:bodyPr/>
                    <a:lstStyle/>
                    <a:p>
                      <a:pPr>
                        <a:lnSpc>
                          <a:spcPct val="115000"/>
                        </a:lnSpc>
                        <a:buNone/>
                      </a:pPr>
                      <a:endParaRPr lang="en-GB" sz="3200" kern="100" noProof="0" dirty="0">
                        <a:effectLst/>
                        <a:latin typeface="Aptos" panose="020B0004020202020204" pitchFamily="34" charset="0"/>
                      </a:endParaRPr>
                    </a:p>
                  </a:txBody>
                  <a:tcPr marL="44450" marR="44450" marT="9525" marB="0" anchor="ctr"/>
                </a:tc>
                <a:tc>
                  <a:txBody>
                    <a:bodyPr/>
                    <a:lstStyle/>
                    <a:p>
                      <a:pPr algn="ctr">
                        <a:lnSpc>
                          <a:spcPct val="115000"/>
                        </a:lnSpc>
                        <a:spcAft>
                          <a:spcPts val="800"/>
                        </a:spcAft>
                        <a:buNone/>
                      </a:pPr>
                      <a:r>
                        <a:rPr lang="en-GB" sz="2000" kern="100" noProof="0" dirty="0">
                          <a:effectLst/>
                        </a:rPr>
                        <a:t>Space heating and cooling</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ctr"/>
                </a:tc>
                <a:tc>
                  <a:txBody>
                    <a:bodyPr/>
                    <a:lstStyle/>
                    <a:p>
                      <a:pPr algn="ctr">
                        <a:lnSpc>
                          <a:spcPct val="115000"/>
                        </a:lnSpc>
                        <a:spcAft>
                          <a:spcPts val="800"/>
                        </a:spcAft>
                        <a:buNone/>
                      </a:pPr>
                      <a:r>
                        <a:rPr lang="en-GB" sz="2000" kern="100" noProof="0" dirty="0">
                          <a:effectLst/>
                        </a:rPr>
                        <a:t>Water heating</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ctr"/>
                </a:tc>
                <a:tc>
                  <a:txBody>
                    <a:bodyPr/>
                    <a:lstStyle/>
                    <a:p>
                      <a:pPr algn="ctr">
                        <a:lnSpc>
                          <a:spcPct val="115000"/>
                        </a:lnSpc>
                        <a:spcAft>
                          <a:spcPts val="800"/>
                        </a:spcAft>
                        <a:buNone/>
                      </a:pPr>
                      <a:r>
                        <a:rPr lang="en-GB" sz="2000" kern="100" noProof="0" dirty="0">
                          <a:effectLst/>
                        </a:rPr>
                        <a:t>Cooking</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ctr"/>
                </a:tc>
                <a:tc>
                  <a:txBody>
                    <a:bodyPr/>
                    <a:lstStyle/>
                    <a:p>
                      <a:pPr algn="ctr">
                        <a:lnSpc>
                          <a:spcPct val="115000"/>
                        </a:lnSpc>
                        <a:spcAft>
                          <a:spcPts val="800"/>
                        </a:spcAft>
                        <a:buNone/>
                      </a:pPr>
                      <a:r>
                        <a:rPr lang="en-GB" sz="2000" kern="100" noProof="0" dirty="0">
                          <a:effectLst/>
                        </a:rPr>
                        <a:t>Lighting and appliances</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ctr"/>
                </a:tc>
                <a:tc>
                  <a:txBody>
                    <a:bodyPr/>
                    <a:lstStyle/>
                    <a:p>
                      <a:pPr algn="ctr">
                        <a:lnSpc>
                          <a:spcPct val="115000"/>
                        </a:lnSpc>
                        <a:spcAft>
                          <a:spcPts val="800"/>
                        </a:spcAft>
                        <a:buNone/>
                      </a:pPr>
                      <a:r>
                        <a:rPr lang="en-GB" sz="2000" kern="100" noProof="0" dirty="0">
                          <a:effectLst/>
                        </a:rPr>
                        <a:t>Total</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ctr"/>
                </a:tc>
                <a:extLst>
                  <a:ext uri="{0D108BD9-81ED-4DB2-BD59-A6C34878D82A}">
                    <a16:rowId xmlns:a16="http://schemas.microsoft.com/office/drawing/2014/main" val="3197812923"/>
                  </a:ext>
                </a:extLst>
              </a:tr>
              <a:tr h="337112">
                <a:tc>
                  <a:txBody>
                    <a:bodyPr/>
                    <a:lstStyle/>
                    <a:p>
                      <a:pPr>
                        <a:lnSpc>
                          <a:spcPct val="115000"/>
                        </a:lnSpc>
                        <a:spcAft>
                          <a:spcPts val="800"/>
                        </a:spcAft>
                        <a:buNone/>
                      </a:pPr>
                      <a:r>
                        <a:rPr lang="en-GB" sz="2000" kern="100" noProof="0" dirty="0">
                          <a:effectLst/>
                        </a:rPr>
                        <a:t>Electricity</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4.19</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38.67</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18.24</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100.00</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20.08</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extLst>
                  <a:ext uri="{0D108BD9-81ED-4DB2-BD59-A6C34878D82A}">
                    <a16:rowId xmlns:a16="http://schemas.microsoft.com/office/drawing/2014/main" val="3779915613"/>
                  </a:ext>
                </a:extLst>
              </a:tr>
              <a:tr h="337112">
                <a:tc>
                  <a:txBody>
                    <a:bodyPr/>
                    <a:lstStyle/>
                    <a:p>
                      <a:pPr>
                        <a:lnSpc>
                          <a:spcPct val="115000"/>
                        </a:lnSpc>
                        <a:spcAft>
                          <a:spcPts val="800"/>
                        </a:spcAft>
                        <a:buNone/>
                      </a:pPr>
                      <a:r>
                        <a:rPr lang="en-GB" sz="2000" kern="100" noProof="0" dirty="0">
                          <a:effectLst/>
                        </a:rPr>
                        <a:t>Derived heat</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8.54</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15.03</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0.00</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0 </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8.04</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extLst>
                  <a:ext uri="{0D108BD9-81ED-4DB2-BD59-A6C34878D82A}">
                    <a16:rowId xmlns:a16="http://schemas.microsoft.com/office/drawing/2014/main" val="1402465949"/>
                  </a:ext>
                </a:extLst>
              </a:tr>
              <a:tr h="337112">
                <a:tc>
                  <a:txBody>
                    <a:bodyPr/>
                    <a:lstStyle/>
                    <a:p>
                      <a:pPr>
                        <a:lnSpc>
                          <a:spcPct val="115000"/>
                        </a:lnSpc>
                        <a:spcAft>
                          <a:spcPts val="800"/>
                        </a:spcAft>
                        <a:buNone/>
                      </a:pPr>
                      <a:r>
                        <a:rPr lang="en-GB" sz="2000" kern="100" noProof="0" dirty="0">
                          <a:effectLst/>
                        </a:rPr>
                        <a:t>Natural gas</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53.26</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41.55</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62.89</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0 </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46.43</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extLst>
                  <a:ext uri="{0D108BD9-81ED-4DB2-BD59-A6C34878D82A}">
                    <a16:rowId xmlns:a16="http://schemas.microsoft.com/office/drawing/2014/main" val="3019956968"/>
                  </a:ext>
                </a:extLst>
              </a:tr>
              <a:tr h="337112">
                <a:tc>
                  <a:txBody>
                    <a:bodyPr/>
                    <a:lstStyle/>
                    <a:p>
                      <a:pPr>
                        <a:lnSpc>
                          <a:spcPct val="115000"/>
                        </a:lnSpc>
                        <a:spcAft>
                          <a:spcPts val="800"/>
                        </a:spcAft>
                        <a:buNone/>
                      </a:pPr>
                      <a:r>
                        <a:rPr lang="en-GB" sz="2000" kern="100" noProof="0" dirty="0">
                          <a:effectLst/>
                        </a:rPr>
                        <a:t>Coal and coal products</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0.86</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0.00</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0.00</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0 </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0.60</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extLst>
                  <a:ext uri="{0D108BD9-81ED-4DB2-BD59-A6C34878D82A}">
                    <a16:rowId xmlns:a16="http://schemas.microsoft.com/office/drawing/2014/main" val="2268959585"/>
                  </a:ext>
                </a:extLst>
              </a:tr>
              <a:tr h="337112">
                <a:tc>
                  <a:txBody>
                    <a:bodyPr/>
                    <a:lstStyle/>
                    <a:p>
                      <a:pPr>
                        <a:lnSpc>
                          <a:spcPct val="115000"/>
                        </a:lnSpc>
                        <a:spcAft>
                          <a:spcPts val="800"/>
                        </a:spcAft>
                        <a:buNone/>
                      </a:pPr>
                      <a:r>
                        <a:rPr lang="en-GB" sz="2000" kern="100" noProof="0" dirty="0">
                          <a:effectLst/>
                        </a:rPr>
                        <a:t>Oil and petroleum products</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0.05</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0.80</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18.76</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0 </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1.19</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extLst>
                  <a:ext uri="{0D108BD9-81ED-4DB2-BD59-A6C34878D82A}">
                    <a16:rowId xmlns:a16="http://schemas.microsoft.com/office/drawing/2014/main" val="3839542164"/>
                  </a:ext>
                </a:extLst>
              </a:tr>
              <a:tr h="337112">
                <a:tc>
                  <a:txBody>
                    <a:bodyPr/>
                    <a:lstStyle/>
                    <a:p>
                      <a:pPr>
                        <a:lnSpc>
                          <a:spcPct val="115000"/>
                        </a:lnSpc>
                        <a:spcAft>
                          <a:spcPts val="800"/>
                        </a:spcAft>
                        <a:buNone/>
                      </a:pPr>
                      <a:r>
                        <a:rPr lang="en-GB" sz="2000" kern="100" noProof="0" dirty="0">
                          <a:effectLst/>
                        </a:rPr>
                        <a:t>Renewables*</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33.10</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3.95</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0.12</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0 </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23.66</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extLst>
                  <a:ext uri="{0D108BD9-81ED-4DB2-BD59-A6C34878D82A}">
                    <a16:rowId xmlns:a16="http://schemas.microsoft.com/office/drawing/2014/main" val="2914190565"/>
                  </a:ext>
                </a:extLst>
              </a:tr>
              <a:tr h="561330">
                <a:tc>
                  <a:txBody>
                    <a:bodyPr/>
                    <a:lstStyle/>
                    <a:p>
                      <a:pPr>
                        <a:lnSpc>
                          <a:spcPct val="115000"/>
                        </a:lnSpc>
                        <a:spcAft>
                          <a:spcPts val="800"/>
                        </a:spcAft>
                        <a:buNone/>
                      </a:pPr>
                      <a:r>
                        <a:rPr lang="en-GB" sz="2000" kern="100" noProof="0" dirty="0">
                          <a:effectLst/>
                        </a:rPr>
                        <a:t>Share of final energy consumption by type of use</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69.79</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13.87</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5.56</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10.78</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tc>
                  <a:txBody>
                    <a:bodyPr/>
                    <a:lstStyle/>
                    <a:p>
                      <a:pPr algn="r">
                        <a:lnSpc>
                          <a:spcPct val="115000"/>
                        </a:lnSpc>
                        <a:spcAft>
                          <a:spcPts val="800"/>
                        </a:spcAft>
                        <a:buNone/>
                      </a:pPr>
                      <a:r>
                        <a:rPr lang="en-GB" sz="2000" kern="100" noProof="0" dirty="0">
                          <a:effectLst/>
                        </a:rPr>
                        <a:t>100.00</a:t>
                      </a:r>
                      <a:endParaRPr lang="en-GB" sz="3200" kern="100" noProof="0" dirty="0">
                        <a:effectLst/>
                        <a:latin typeface="Aptos" panose="020B0004020202020204" pitchFamily="34" charset="0"/>
                        <a:ea typeface="Aptos" panose="020B0004020202020204" pitchFamily="34" charset="0"/>
                        <a:cs typeface="Arial" panose="020B0604020202020204" pitchFamily="34" charset="0"/>
                      </a:endParaRPr>
                    </a:p>
                  </a:txBody>
                  <a:tcPr marL="44450" marR="44450" marT="9525" marB="0" anchor="b"/>
                </a:tc>
                <a:extLst>
                  <a:ext uri="{0D108BD9-81ED-4DB2-BD59-A6C34878D82A}">
                    <a16:rowId xmlns:a16="http://schemas.microsoft.com/office/drawing/2014/main" val="2281811805"/>
                  </a:ext>
                </a:extLst>
              </a:tr>
            </a:tbl>
          </a:graphicData>
        </a:graphic>
      </p:graphicFrame>
    </p:spTree>
    <p:extLst>
      <p:ext uri="{BB962C8B-B14F-4D97-AF65-F5344CB8AC3E}">
        <p14:creationId xmlns:p14="http://schemas.microsoft.com/office/powerpoint/2010/main" val="2488380892"/>
      </p:ext>
    </p:extLst>
  </p:cSld>
  <p:clrMapOvr>
    <a:masterClrMapping/>
  </p:clrMapOvr>
</p:sld>
</file>

<file path=ppt/theme/theme1.xml><?xml version="1.0" encoding="utf-8"?>
<a:theme xmlns:a="http://schemas.openxmlformats.org/drawingml/2006/main" name="Téma3">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éma3" id="{F3C8FE3E-9E5C-4B15-A3B5-8EDE21045C1B}" vid="{083F5309-CA60-4A88-90D7-51EF68FC601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4926</TotalTime>
  <Words>3061</Words>
  <Application>Microsoft Office PowerPoint</Application>
  <PresentationFormat>Widescreen</PresentationFormat>
  <Paragraphs>264</Paragraphs>
  <Slides>32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Aptos</vt:lpstr>
      <vt:lpstr>Arial</vt:lpstr>
      <vt:lpstr>Calibri</vt:lpstr>
      <vt:lpstr>Calibri Light</vt:lpstr>
      <vt:lpstr>Times New Roman</vt:lpstr>
      <vt:lpstr>Wingdings</vt:lpstr>
      <vt:lpstr>Téma3</vt:lpstr>
      <vt:lpstr>Energy citizenship at a turning point? The power of prosumers in Hungary</vt:lpstr>
      <vt:lpstr>Agenda</vt:lpstr>
      <vt:lpstr>Energy citizens in the participatory energy transition</vt:lpstr>
      <vt:lpstr>PowerPoint Presentation</vt:lpstr>
      <vt:lpstr>Conceptual framework for participatory energy transition</vt:lpstr>
      <vt:lpstr>Research gaps</vt:lpstr>
      <vt:lpstr>Hungarian energy ladder for household heating</vt:lpstr>
      <vt:lpstr>PowerPoint Presentation</vt:lpstr>
      <vt:lpstr>Final energy consumption of households in Hungary, by energy source and type of use (2023, %)</vt:lpstr>
      <vt:lpstr>Total number and capacity of household-scale solar panel units (2012–2024) (1000 unit, MW) </vt:lpstr>
      <vt:lpstr>Changes of the compensation mechanism I. </vt:lpstr>
      <vt:lpstr>Estimated electricity production and consumption (8 kWp solar system, Budapest – southern orientation, 8500 kWh consumption, electric heating)</vt:lpstr>
      <vt:lpstr>Electricity production and consumption – solar system with and without battery (5 kW) in 2024/2025</vt:lpstr>
      <vt:lpstr>Case study</vt:lpstr>
      <vt:lpstr>Changes of the compensation mechanism II. </vt:lpstr>
      <vt:lpstr>Research questions and methodology</vt:lpstr>
      <vt:lpstr>Research design</vt:lpstr>
      <vt:lpstr>Why should the citizens participate?</vt:lpstr>
      <vt:lpstr>Systemic barriers to participation in Hungary</vt:lpstr>
      <vt:lpstr>What does it mean ’autocracy’?</vt:lpstr>
      <vt:lpstr>Search results for the terms ‘net metering’ and ‘gross metering’ between 15.09.2019 and 15.09.2024</vt:lpstr>
      <vt:lpstr>The 10 most visited internet sites in July 2023 in Hungary (average number of daily and monthly users, age group 16-75, domestic users)</vt:lpstr>
      <vt:lpstr>Timeline of government measures and decision-making</vt:lpstr>
      <vt:lpstr>Key Actors</vt:lpstr>
      <vt:lpstr>PowerPoint Presentation</vt:lpstr>
      <vt:lpstr>PowerPoint Presentation</vt:lpstr>
      <vt:lpstr>Additional comments</vt:lpstr>
      <vt:lpstr>Energy citizenship typology</vt:lpstr>
      <vt:lpstr>Conclusion</vt:lpstr>
      <vt:lpstr>Exercise 1</vt:lpstr>
      <vt:lpstr>Exercise 2</vt:lpstr>
      <vt:lpstr>Thank you for your attention!</vt:lpstr>
    </vt:vector>
  </TitlesOfParts>
  <Company>Mediart Stúdió</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User</dc:creator>
  <cp:lastModifiedBy>Szép Tekla</cp:lastModifiedBy>
  <cp:revision>240</cp:revision>
  <dcterms:created xsi:type="dcterms:W3CDTF">2021-07-22T09:18:42Z</dcterms:created>
  <dcterms:modified xsi:type="dcterms:W3CDTF">2026-01-31T08:51:46Z</dcterms:modified>
</cp:coreProperties>
</file>