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86" r:id="rId2"/>
    <p:sldId id="408" r:id="rId3"/>
    <p:sldId id="409" r:id="rId4"/>
    <p:sldId id="277" r:id="rId5"/>
  </p:sldIdLst>
  <p:sldSz cx="12192000" cy="6858000"/>
  <p:notesSz cx="6858000" cy="9144000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65788"/>
    <a:srgbClr val="007934"/>
    <a:srgbClr val="CD202C"/>
    <a:srgbClr val="0F3764"/>
    <a:srgbClr val="FDC82F"/>
    <a:srgbClr val="00693C"/>
    <a:srgbClr val="D9C7AA"/>
    <a:srgbClr val="452325"/>
    <a:srgbClr val="7D93A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Közepesen sötét stílus 2 – 1. jelölőszín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3117" autoAdjust="0"/>
    <p:restoredTop sz="94660"/>
  </p:normalViewPr>
  <p:slideViewPr>
    <p:cSldViewPr>
      <p:cViewPr varScale="1">
        <p:scale>
          <a:sx n="111" d="100"/>
          <a:sy n="111" d="100"/>
        </p:scale>
        <p:origin x="126" y="20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églalap 6"/>
          <p:cNvSpPr/>
          <p:nvPr userDrawn="1"/>
        </p:nvSpPr>
        <p:spPr>
          <a:xfrm>
            <a:off x="2" y="3580796"/>
            <a:ext cx="12191997" cy="3277204"/>
          </a:xfrm>
          <a:prstGeom prst="rect">
            <a:avLst/>
          </a:prstGeom>
          <a:gradFill flip="none" rotWithShape="1">
            <a:gsLst>
              <a:gs pos="0">
                <a:srgbClr val="0F3764">
                  <a:shade val="30000"/>
                  <a:satMod val="115000"/>
                </a:srgbClr>
              </a:gs>
              <a:gs pos="50000">
                <a:srgbClr val="0F3764">
                  <a:shade val="67500"/>
                  <a:satMod val="115000"/>
                </a:srgbClr>
              </a:gs>
              <a:gs pos="100000">
                <a:srgbClr val="0F3764">
                  <a:shade val="100000"/>
                  <a:satMod val="115000"/>
                </a:srgb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 sz="1800"/>
          </a:p>
        </p:txBody>
      </p:sp>
      <p:pic>
        <p:nvPicPr>
          <p:cNvPr id="16" name="Kép 15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927648" y="156559"/>
            <a:ext cx="5532631" cy="3084760"/>
          </a:xfrm>
          <a:prstGeom prst="rect">
            <a:avLst/>
          </a:prstGeom>
        </p:spPr>
      </p:pic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815414" y="1772817"/>
            <a:ext cx="10561173" cy="1368152"/>
          </a:xfrm>
        </p:spPr>
        <p:txBody>
          <a:bodyPr anchor="b" anchorCtr="0">
            <a:normAutofit/>
          </a:bodyPr>
          <a:lstStyle>
            <a:lvl1pPr algn="l">
              <a:defRPr sz="3600">
                <a:effectLst>
                  <a:reflection blurRad="6350" stA="55000" endA="300" endPos="22700" dir="5400000" sy="-100000" algn="bl" rotWithShape="0"/>
                </a:effectLst>
                <a:latin typeface="Century Gothic" pitchFamily="34" charset="0"/>
              </a:defRPr>
            </a:lvl1pPr>
          </a:lstStyle>
          <a:p>
            <a:r>
              <a:rPr lang="hu-HU"/>
              <a:t>Mintacím szerkesztése</a:t>
            </a:r>
            <a:endParaRPr lang="hu-HU" dirty="0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A39621-C5C8-4B6A-845A-FEA02DFB8D20}" type="datetimeFigureOut">
              <a:rPr lang="hu-HU" smtClean="0"/>
              <a:t>2025. 04. 10.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B84A38-E205-4C35-A42E-033D439666CB}" type="slidenum">
              <a:rPr lang="hu-HU" smtClean="0"/>
              <a:t>‹#›</a:t>
            </a:fld>
            <a:endParaRPr lang="hu-HU"/>
          </a:p>
        </p:txBody>
      </p:sp>
      <p:sp>
        <p:nvSpPr>
          <p:cNvPr id="10" name="TextBox 10"/>
          <p:cNvSpPr txBox="1"/>
          <p:nvPr userDrawn="1"/>
        </p:nvSpPr>
        <p:spPr>
          <a:xfrm>
            <a:off x="1187531" y="227355"/>
            <a:ext cx="31551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400" dirty="0">
                <a:solidFill>
                  <a:srgbClr val="0F3764"/>
                </a:solidFill>
                <a:effectLst>
                  <a:reflection blurRad="6350" stA="50000" endA="300" endPos="50000" dist="29997" dir="5400000" sy="-100000" algn="bl" rotWithShape="0"/>
                </a:effectLst>
                <a:latin typeface="Century Gothic" panose="020B0502020202020204" pitchFamily="34" charset="0"/>
              </a:rPr>
              <a:t>MARKETING ÉS TURIZMUS INTÉZET</a:t>
            </a:r>
          </a:p>
        </p:txBody>
      </p:sp>
      <p:sp>
        <p:nvSpPr>
          <p:cNvPr id="14" name="TextBox 10"/>
          <p:cNvSpPr txBox="1"/>
          <p:nvPr userDrawn="1"/>
        </p:nvSpPr>
        <p:spPr>
          <a:xfrm>
            <a:off x="8806436" y="219611"/>
            <a:ext cx="31551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hu-HU" sz="1400" dirty="0">
                <a:solidFill>
                  <a:srgbClr val="0F3764"/>
                </a:solidFill>
                <a:effectLst>
                  <a:reflection blurRad="6350" stA="50000" endA="300" endPos="50000" dist="29997" dir="5400000" sy="-100000" algn="bl" rotWithShape="0"/>
                </a:effectLst>
                <a:latin typeface="Century Gothic" panose="020B0502020202020204" pitchFamily="34" charset="0"/>
              </a:rPr>
              <a:t>MARKETINGBEN UTAZUNK</a:t>
            </a:r>
          </a:p>
        </p:txBody>
      </p:sp>
      <p:grpSp>
        <p:nvGrpSpPr>
          <p:cNvPr id="35" name="Csoportba foglalás 34"/>
          <p:cNvGrpSpPr/>
          <p:nvPr userDrawn="1"/>
        </p:nvGrpSpPr>
        <p:grpSpPr>
          <a:xfrm>
            <a:off x="-10969" y="3559532"/>
            <a:ext cx="12215669" cy="90000"/>
            <a:chOff x="0" y="6111436"/>
            <a:chExt cx="12215669" cy="90000"/>
          </a:xfrm>
        </p:grpSpPr>
        <p:sp>
          <p:nvSpPr>
            <p:cNvPr id="36" name="Téglalap 35"/>
            <p:cNvSpPr/>
            <p:nvPr userDrawn="1"/>
          </p:nvSpPr>
          <p:spPr>
            <a:xfrm>
              <a:off x="10685669" y="6111436"/>
              <a:ext cx="1530000" cy="90000"/>
            </a:xfrm>
            <a:prstGeom prst="rect">
              <a:avLst/>
            </a:prstGeom>
            <a:solidFill>
              <a:srgbClr val="D9C7A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37" name="Téglalap 36"/>
            <p:cNvSpPr/>
            <p:nvPr userDrawn="1"/>
          </p:nvSpPr>
          <p:spPr>
            <a:xfrm>
              <a:off x="0" y="6111436"/>
              <a:ext cx="1530000" cy="90000"/>
            </a:xfrm>
            <a:prstGeom prst="rect">
              <a:avLst/>
            </a:prstGeom>
            <a:solidFill>
              <a:srgbClr val="00793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38" name="Téglalap 37"/>
            <p:cNvSpPr/>
            <p:nvPr userDrawn="1"/>
          </p:nvSpPr>
          <p:spPr>
            <a:xfrm>
              <a:off x="1530348" y="6111436"/>
              <a:ext cx="1530000" cy="90000"/>
            </a:xfrm>
            <a:prstGeom prst="rect">
              <a:avLst/>
            </a:prstGeom>
            <a:solidFill>
              <a:srgbClr val="CD202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39" name="Téglalap 38"/>
            <p:cNvSpPr/>
            <p:nvPr userDrawn="1"/>
          </p:nvSpPr>
          <p:spPr>
            <a:xfrm>
              <a:off x="3060348" y="6111436"/>
              <a:ext cx="1530000" cy="90000"/>
            </a:xfrm>
            <a:prstGeom prst="rect">
              <a:avLst/>
            </a:prstGeom>
            <a:solidFill>
              <a:srgbClr val="16578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40" name="Téglalap 39"/>
            <p:cNvSpPr/>
            <p:nvPr userDrawn="1"/>
          </p:nvSpPr>
          <p:spPr>
            <a:xfrm>
              <a:off x="4590348" y="6111436"/>
              <a:ext cx="1530000" cy="90000"/>
            </a:xfrm>
            <a:prstGeom prst="rect">
              <a:avLst/>
            </a:prstGeom>
            <a:solidFill>
              <a:srgbClr val="00693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41" name="Téglalap 40"/>
            <p:cNvSpPr/>
            <p:nvPr userDrawn="1"/>
          </p:nvSpPr>
          <p:spPr>
            <a:xfrm>
              <a:off x="6122447" y="6111436"/>
              <a:ext cx="1530000" cy="90000"/>
            </a:xfrm>
            <a:prstGeom prst="rect">
              <a:avLst/>
            </a:prstGeom>
            <a:solidFill>
              <a:srgbClr val="FDC82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42" name="Téglalap 41"/>
            <p:cNvSpPr/>
            <p:nvPr userDrawn="1"/>
          </p:nvSpPr>
          <p:spPr>
            <a:xfrm>
              <a:off x="7650893" y="6111436"/>
              <a:ext cx="1530000" cy="90000"/>
            </a:xfrm>
            <a:prstGeom prst="rect">
              <a:avLst/>
            </a:prstGeom>
            <a:solidFill>
              <a:srgbClr val="7D93A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43" name="Téglalap 42"/>
            <p:cNvSpPr/>
            <p:nvPr userDrawn="1"/>
          </p:nvSpPr>
          <p:spPr>
            <a:xfrm>
              <a:off x="9179339" y="6111436"/>
              <a:ext cx="1530000" cy="90000"/>
            </a:xfrm>
            <a:prstGeom prst="rect">
              <a:avLst/>
            </a:prstGeom>
            <a:solidFill>
              <a:srgbClr val="45232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</p:grpSp>
      <p:sp>
        <p:nvSpPr>
          <p:cNvPr id="13" name="Rectangle 8"/>
          <p:cNvSpPr/>
          <p:nvPr userDrawn="1"/>
        </p:nvSpPr>
        <p:spPr>
          <a:xfrm>
            <a:off x="795198" y="3237995"/>
            <a:ext cx="10592587" cy="720000"/>
          </a:xfrm>
          <a:prstGeom prst="rect">
            <a:avLst/>
          </a:prstGeom>
          <a:gradFill flip="none" rotWithShape="1">
            <a:gsLst>
              <a:gs pos="0">
                <a:srgbClr val="C8C8D7">
                  <a:shade val="30000"/>
                  <a:satMod val="115000"/>
                </a:srgbClr>
              </a:gs>
              <a:gs pos="50000">
                <a:srgbClr val="C8C8D7">
                  <a:shade val="67500"/>
                  <a:satMod val="115000"/>
                </a:srgbClr>
              </a:gs>
              <a:gs pos="100000">
                <a:srgbClr val="C8C8D7">
                  <a:shade val="100000"/>
                  <a:satMod val="115000"/>
                </a:srgbClr>
              </a:gs>
            </a:gsLst>
            <a:lin ang="10800000" scaled="1"/>
            <a:tileRect/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hu-HU" sz="2400" dirty="0">
              <a:solidFill>
                <a:sysClr val="windowText" lastClr="000000"/>
              </a:solidFill>
              <a:effectLst/>
              <a:latin typeface="Century Gothic" panose="020B0502020202020204" pitchFamily="34" charset="0"/>
            </a:endParaRPr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810904" y="3263805"/>
            <a:ext cx="10561174" cy="648072"/>
          </a:xfrm>
        </p:spPr>
        <p:txBody>
          <a:bodyPr anchor="ctr" anchorCtr="0">
            <a:normAutofit/>
          </a:bodyPr>
          <a:lstStyle>
            <a:lvl1pPr marL="0" indent="0" algn="l">
              <a:buNone/>
              <a:defRPr sz="3600">
                <a:solidFill>
                  <a:schemeClr val="tx1"/>
                </a:solidFill>
                <a:latin typeface="Century Gothic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u-HU"/>
              <a:t>Kattintson ide az alcím mintájának szerkesztéséhez</a:t>
            </a:r>
            <a:endParaRPr lang="hu-HU" dirty="0"/>
          </a:p>
        </p:txBody>
      </p:sp>
      <p:pic>
        <p:nvPicPr>
          <p:cNvPr id="25" name="Kép 24">
            <a:extLst>
              <a:ext uri="{FF2B5EF4-FFF2-40B4-BE49-F238E27FC236}">
                <a16:creationId xmlns:a16="http://schemas.microsoft.com/office/drawing/2014/main" id="{F50D534D-27C0-4E72-A0C4-EBD71BB9C0F3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825" y="87749"/>
            <a:ext cx="971550" cy="571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0499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A39621-C5C8-4B6A-845A-FEA02DFB8D20}" type="datetimeFigureOut">
              <a:rPr lang="hu-HU" smtClean="0"/>
              <a:t>2025. 04. 10.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B84A38-E205-4C35-A42E-033D439666CB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578098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A39621-C5C8-4B6A-845A-FEA02DFB8D20}" type="datetimeFigureOut">
              <a:rPr lang="hu-HU" smtClean="0"/>
              <a:t>2025. 04. 10.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B84A38-E205-4C35-A42E-033D439666CB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146217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églalap 10"/>
          <p:cNvSpPr/>
          <p:nvPr userDrawn="1"/>
        </p:nvSpPr>
        <p:spPr>
          <a:xfrm>
            <a:off x="2" y="3861048"/>
            <a:ext cx="12191997" cy="2996951"/>
          </a:xfrm>
          <a:prstGeom prst="rect">
            <a:avLst/>
          </a:prstGeom>
          <a:gradFill flip="none" rotWithShape="1">
            <a:gsLst>
              <a:gs pos="0">
                <a:srgbClr val="0F3764">
                  <a:shade val="30000"/>
                  <a:satMod val="115000"/>
                </a:srgbClr>
              </a:gs>
              <a:gs pos="50000">
                <a:srgbClr val="0F3764">
                  <a:shade val="67500"/>
                  <a:satMod val="115000"/>
                </a:srgbClr>
              </a:gs>
              <a:gs pos="100000">
                <a:srgbClr val="0F3764">
                  <a:shade val="100000"/>
                  <a:satMod val="115000"/>
                </a:srgb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 sz="1800"/>
          </a:p>
        </p:txBody>
      </p:sp>
      <p:sp>
        <p:nvSpPr>
          <p:cNvPr id="33" name="Téglalap 32"/>
          <p:cNvSpPr/>
          <p:nvPr userDrawn="1"/>
        </p:nvSpPr>
        <p:spPr>
          <a:xfrm>
            <a:off x="0" y="-2"/>
            <a:ext cx="12216680" cy="63633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 marL="342900" indent="-342900">
              <a:buFont typeface="Wingdings" pitchFamily="2" charset="2"/>
              <a:buChar char="§"/>
              <a:defRPr sz="2400" b="0">
                <a:latin typeface="Century Gothic" pitchFamily="34" charset="0"/>
              </a:defRPr>
            </a:lvl1pPr>
            <a:lvl2pPr>
              <a:defRPr sz="2000">
                <a:latin typeface="Century Gothic" pitchFamily="34" charset="0"/>
              </a:defRPr>
            </a:lvl2pPr>
            <a:lvl3pPr>
              <a:defRPr sz="1800">
                <a:latin typeface="Century Gothic" pitchFamily="34" charset="0"/>
              </a:defRPr>
            </a:lvl3pPr>
            <a:lvl4pPr>
              <a:defRPr sz="1600">
                <a:latin typeface="Century Gothic" pitchFamily="34" charset="0"/>
              </a:defRPr>
            </a:lvl4pPr>
            <a:lvl5pPr>
              <a:defRPr sz="1600">
                <a:latin typeface="Century Gothic" pitchFamily="34" charset="0"/>
              </a:defRPr>
            </a:lvl5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hu-HU" dirty="0"/>
          </a:p>
        </p:txBody>
      </p:sp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609600" y="836712"/>
            <a:ext cx="10972800" cy="580926"/>
          </a:xfrm>
        </p:spPr>
        <p:txBody>
          <a:bodyPr>
            <a:noAutofit/>
          </a:bodyPr>
          <a:lstStyle>
            <a:lvl1pPr algn="l">
              <a:defRPr sz="3200" b="1">
                <a:effectLst>
                  <a:reflection blurRad="6350" stA="55000" endA="300" endPos="22700" dir="5400000" sy="-100000" algn="bl" rotWithShape="0"/>
                </a:effectLst>
                <a:latin typeface="Century Gothic" pitchFamily="34" charset="0"/>
              </a:defRPr>
            </a:lvl1pPr>
          </a:lstStyle>
          <a:p>
            <a:r>
              <a:rPr lang="hu-HU"/>
              <a:t>Mintacím szerkesztése</a:t>
            </a:r>
            <a:endParaRPr lang="hu-HU" dirty="0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A39621-C5C8-4B6A-845A-FEA02DFB8D20}" type="datetimeFigureOut">
              <a:rPr lang="hu-HU" smtClean="0"/>
              <a:t>2025. 04. 10.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B84A38-E205-4C35-A42E-033D439666CB}" type="slidenum">
              <a:rPr lang="hu-HU" smtClean="0"/>
              <a:t>‹#›</a:t>
            </a:fld>
            <a:endParaRPr lang="hu-HU"/>
          </a:p>
        </p:txBody>
      </p:sp>
      <p:sp>
        <p:nvSpPr>
          <p:cNvPr id="9" name="TextBox 10"/>
          <p:cNvSpPr txBox="1"/>
          <p:nvPr userDrawn="1"/>
        </p:nvSpPr>
        <p:spPr>
          <a:xfrm>
            <a:off x="1175386" y="234837"/>
            <a:ext cx="31551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400" dirty="0">
                <a:solidFill>
                  <a:srgbClr val="0F3764"/>
                </a:solidFill>
                <a:effectLst>
                  <a:reflection blurRad="6350" stA="50000" endA="300" endPos="50000" dist="29997" dir="5400000" sy="-100000" algn="bl" rotWithShape="0"/>
                </a:effectLst>
                <a:latin typeface="Century Gothic" panose="020B0502020202020204" pitchFamily="34" charset="0"/>
              </a:rPr>
              <a:t>MARKETING ÉS TURIZMUS INTÉZET</a:t>
            </a:r>
          </a:p>
        </p:txBody>
      </p:sp>
      <p:sp>
        <p:nvSpPr>
          <p:cNvPr id="12" name="TextBox 10"/>
          <p:cNvSpPr txBox="1"/>
          <p:nvPr userDrawn="1"/>
        </p:nvSpPr>
        <p:spPr>
          <a:xfrm>
            <a:off x="8806436" y="219611"/>
            <a:ext cx="31551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hu-HU" sz="1400" dirty="0">
                <a:solidFill>
                  <a:srgbClr val="0F3764"/>
                </a:solidFill>
                <a:effectLst>
                  <a:reflection blurRad="6350" stA="50000" endA="300" endPos="50000" dist="29997" dir="5400000" sy="-100000" algn="bl" rotWithShape="0"/>
                </a:effectLst>
                <a:latin typeface="Century Gothic" panose="020B0502020202020204" pitchFamily="34" charset="0"/>
              </a:rPr>
              <a:t>MARKETINGBEN UTAZUNK</a:t>
            </a:r>
          </a:p>
        </p:txBody>
      </p:sp>
      <p:grpSp>
        <p:nvGrpSpPr>
          <p:cNvPr id="10" name="Csoportba foglalás 9"/>
          <p:cNvGrpSpPr/>
          <p:nvPr userDrawn="1"/>
        </p:nvGrpSpPr>
        <p:grpSpPr>
          <a:xfrm>
            <a:off x="0" y="6363336"/>
            <a:ext cx="12215669" cy="90000"/>
            <a:chOff x="0" y="6111436"/>
            <a:chExt cx="12215669" cy="90000"/>
          </a:xfrm>
        </p:grpSpPr>
        <p:sp>
          <p:nvSpPr>
            <p:cNvPr id="25" name="Téglalap 24"/>
            <p:cNvSpPr/>
            <p:nvPr userDrawn="1"/>
          </p:nvSpPr>
          <p:spPr>
            <a:xfrm>
              <a:off x="10685669" y="6111436"/>
              <a:ext cx="1530000" cy="90000"/>
            </a:xfrm>
            <a:prstGeom prst="rect">
              <a:avLst/>
            </a:prstGeom>
            <a:solidFill>
              <a:srgbClr val="D9C7A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26" name="Téglalap 25"/>
            <p:cNvSpPr/>
            <p:nvPr userDrawn="1"/>
          </p:nvSpPr>
          <p:spPr>
            <a:xfrm>
              <a:off x="0" y="6111436"/>
              <a:ext cx="1530000" cy="90000"/>
            </a:xfrm>
            <a:prstGeom prst="rect">
              <a:avLst/>
            </a:prstGeom>
            <a:solidFill>
              <a:srgbClr val="00793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27" name="Téglalap 26"/>
            <p:cNvSpPr/>
            <p:nvPr userDrawn="1"/>
          </p:nvSpPr>
          <p:spPr>
            <a:xfrm>
              <a:off x="1530348" y="6111436"/>
              <a:ext cx="1530000" cy="90000"/>
            </a:xfrm>
            <a:prstGeom prst="rect">
              <a:avLst/>
            </a:prstGeom>
            <a:solidFill>
              <a:srgbClr val="CD202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28" name="Téglalap 27"/>
            <p:cNvSpPr/>
            <p:nvPr userDrawn="1"/>
          </p:nvSpPr>
          <p:spPr>
            <a:xfrm>
              <a:off x="3060348" y="6111436"/>
              <a:ext cx="1530000" cy="90000"/>
            </a:xfrm>
            <a:prstGeom prst="rect">
              <a:avLst/>
            </a:prstGeom>
            <a:solidFill>
              <a:srgbClr val="16578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29" name="Téglalap 28"/>
            <p:cNvSpPr/>
            <p:nvPr userDrawn="1"/>
          </p:nvSpPr>
          <p:spPr>
            <a:xfrm>
              <a:off x="4590348" y="6111436"/>
              <a:ext cx="1530000" cy="90000"/>
            </a:xfrm>
            <a:prstGeom prst="rect">
              <a:avLst/>
            </a:prstGeom>
            <a:solidFill>
              <a:srgbClr val="00693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30" name="Téglalap 29"/>
            <p:cNvSpPr/>
            <p:nvPr userDrawn="1"/>
          </p:nvSpPr>
          <p:spPr>
            <a:xfrm>
              <a:off x="6122447" y="6111436"/>
              <a:ext cx="1530000" cy="90000"/>
            </a:xfrm>
            <a:prstGeom prst="rect">
              <a:avLst/>
            </a:prstGeom>
            <a:solidFill>
              <a:srgbClr val="FDC82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31" name="Téglalap 30"/>
            <p:cNvSpPr/>
            <p:nvPr userDrawn="1"/>
          </p:nvSpPr>
          <p:spPr>
            <a:xfrm>
              <a:off x="7650893" y="6111436"/>
              <a:ext cx="1530000" cy="90000"/>
            </a:xfrm>
            <a:prstGeom prst="rect">
              <a:avLst/>
            </a:prstGeom>
            <a:solidFill>
              <a:srgbClr val="7D93A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32" name="Téglalap 31"/>
            <p:cNvSpPr/>
            <p:nvPr userDrawn="1"/>
          </p:nvSpPr>
          <p:spPr>
            <a:xfrm>
              <a:off x="9179339" y="6111436"/>
              <a:ext cx="1530000" cy="90000"/>
            </a:xfrm>
            <a:prstGeom prst="rect">
              <a:avLst/>
            </a:prstGeom>
            <a:solidFill>
              <a:srgbClr val="45232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</p:grpSp>
      <p:pic>
        <p:nvPicPr>
          <p:cNvPr id="22" name="Kép 21">
            <a:extLst>
              <a:ext uri="{FF2B5EF4-FFF2-40B4-BE49-F238E27FC236}">
                <a16:creationId xmlns:a16="http://schemas.microsoft.com/office/drawing/2014/main" id="{0CB30425-0451-40AC-87CA-0D61612A494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825" y="87749"/>
            <a:ext cx="971550" cy="571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06669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A39621-C5C8-4B6A-845A-FEA02DFB8D20}" type="datetimeFigureOut">
              <a:rPr lang="hu-HU" smtClean="0"/>
              <a:t>2025. 04. 10.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B84A38-E205-4C35-A42E-033D439666CB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3111527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A39621-C5C8-4B6A-845A-FEA02DFB8D20}" type="datetimeFigureOut">
              <a:rPr lang="hu-HU" smtClean="0"/>
              <a:t>2025. 04. 10.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B84A38-E205-4C35-A42E-033D439666CB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2281406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5" name="Szöveg helye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6" name="Tartalom helye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7" name="Dátum hely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A39621-C5C8-4B6A-845A-FEA02DFB8D20}" type="datetimeFigureOut">
              <a:rPr lang="hu-HU" smtClean="0"/>
              <a:t>2025. 04. 10.</a:t>
            </a:fld>
            <a:endParaRPr lang="hu-HU"/>
          </a:p>
        </p:txBody>
      </p:sp>
      <p:sp>
        <p:nvSpPr>
          <p:cNvPr id="8" name="Élőláb hely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9" name="Dia számának hely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B84A38-E205-4C35-A42E-033D439666CB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5255004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Dátum hely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A39621-C5C8-4B6A-845A-FEA02DFB8D20}" type="datetimeFigureOut">
              <a:rPr lang="hu-HU" smtClean="0"/>
              <a:t>2025. 04. 10.</a:t>
            </a:fld>
            <a:endParaRPr lang="hu-HU"/>
          </a:p>
        </p:txBody>
      </p:sp>
      <p:sp>
        <p:nvSpPr>
          <p:cNvPr id="4" name="Élőláb hely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B84A38-E205-4C35-A42E-033D439666CB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9334707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A39621-C5C8-4B6A-845A-FEA02DFB8D20}" type="datetimeFigureOut">
              <a:rPr lang="hu-HU" smtClean="0"/>
              <a:t>2025. 04. 10.</a:t>
            </a:fld>
            <a:endParaRPr lang="hu-HU"/>
          </a:p>
        </p:txBody>
      </p:sp>
      <p:sp>
        <p:nvSpPr>
          <p:cNvPr id="3" name="Élőláb hely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B84A38-E205-4C35-A42E-033D439666CB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3261907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A39621-C5C8-4B6A-845A-FEA02DFB8D20}" type="datetimeFigureOut">
              <a:rPr lang="hu-HU" smtClean="0"/>
              <a:t>2025. 04. 10.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B84A38-E205-4C35-A42E-033D439666CB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4032533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Kép helye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hu-HU"/>
              <a:t>Kép beszúrásához kattintson az ikonra</a:t>
            </a:r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A39621-C5C8-4B6A-845A-FEA02DFB8D20}" type="datetimeFigureOut">
              <a:rPr lang="hu-HU" smtClean="0"/>
              <a:t>2025. 04. 10.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B84A38-E205-4C35-A42E-033D439666CB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5478135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hely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/>
              <a:t>Mintacím szerkesztése</a:t>
            </a:r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A39621-C5C8-4B6A-845A-FEA02DFB8D20}" type="datetimeFigureOut">
              <a:rPr lang="hu-HU" smtClean="0"/>
              <a:t>2025. 04. 10.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B84A38-E205-4C35-A42E-033D439666CB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0078838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mailto:nagy.katalin@uni-miskolc.hu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.pn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lcím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ctr"/>
            <a:r>
              <a:rPr lang="hu-HU" sz="3600" dirty="0">
                <a:effectLst/>
              </a:rPr>
              <a:t>Amit a szakirányokról tudni kell…</a:t>
            </a:r>
          </a:p>
        </p:txBody>
      </p:sp>
      <p:sp>
        <p:nvSpPr>
          <p:cNvPr id="4" name="Rectangle 11"/>
          <p:cNvSpPr/>
          <p:nvPr/>
        </p:nvSpPr>
        <p:spPr>
          <a:xfrm>
            <a:off x="119336" y="6222941"/>
            <a:ext cx="5087087" cy="720000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hu-HU" sz="14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entury Gothic" panose="020B0502020202020204" pitchFamily="34" charset="0"/>
              </a:rPr>
              <a:t>Miskolc, 2022.04.20.</a:t>
            </a:r>
          </a:p>
        </p:txBody>
      </p:sp>
      <p:sp>
        <p:nvSpPr>
          <p:cNvPr id="6" name="Cím 5"/>
          <p:cNvSpPr>
            <a:spLocks noGrp="1"/>
          </p:cNvSpPr>
          <p:nvPr>
            <p:ph type="ctrTitle"/>
          </p:nvPr>
        </p:nvSpPr>
        <p:spPr>
          <a:xfrm>
            <a:off x="810905" y="3970854"/>
            <a:ext cx="10561173" cy="527039"/>
          </a:xfrm>
        </p:spPr>
        <p:txBody>
          <a:bodyPr>
            <a:normAutofit/>
          </a:bodyPr>
          <a:lstStyle/>
          <a:p>
            <a:pPr algn="ctr"/>
            <a:r>
              <a:rPr lang="hu-HU" sz="2400" b="1" dirty="0">
                <a:solidFill>
                  <a:schemeClr val="bg1"/>
                </a:solidFill>
                <a:effectLst/>
              </a:rPr>
              <a:t>Turizmus - vendéglátás szakos hallgatók számára</a:t>
            </a:r>
          </a:p>
        </p:txBody>
      </p:sp>
      <p:sp>
        <p:nvSpPr>
          <p:cNvPr id="2" name="Szövegdoboz 1"/>
          <p:cNvSpPr txBox="1"/>
          <p:nvPr/>
        </p:nvSpPr>
        <p:spPr>
          <a:xfrm>
            <a:off x="3131086" y="5083910"/>
            <a:ext cx="5929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dirty="0">
                <a:solidFill>
                  <a:schemeClr val="bg1"/>
                </a:solidFill>
                <a:latin typeface="Century Gothic" panose="020B0502020202020204" pitchFamily="34" charset="0"/>
              </a:rPr>
              <a:t>Készítette: </a:t>
            </a:r>
            <a:r>
              <a:rPr lang="hu-HU" b="1" dirty="0">
                <a:solidFill>
                  <a:schemeClr val="bg1"/>
                </a:solidFill>
                <a:latin typeface="Century Gothic" panose="020B0502020202020204" pitchFamily="34" charset="0"/>
              </a:rPr>
              <a:t>Nagy Katalin, szakreferens, mesteroktató</a:t>
            </a:r>
          </a:p>
        </p:txBody>
      </p:sp>
    </p:spTree>
    <p:extLst>
      <p:ext uri="{BB962C8B-B14F-4D97-AF65-F5344CB8AC3E}">
        <p14:creationId xmlns:p14="http://schemas.microsoft.com/office/powerpoint/2010/main" val="9202630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ím 12">
            <a:extLst>
              <a:ext uri="{FF2B5EF4-FFF2-40B4-BE49-F238E27FC236}">
                <a16:creationId xmlns:a16="http://schemas.microsoft.com/office/drawing/2014/main" id="{3DCAB540-E0B8-4100-ACBF-F67E7305F9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Desztináció menedzsment szakirány </a:t>
            </a:r>
            <a:br>
              <a:rPr lang="hu-HU" dirty="0"/>
            </a:br>
            <a:r>
              <a:rPr lang="hu-HU" sz="2400" b="0" dirty="0"/>
              <a:t>(felelős: Prof. Dr. Piskóti István)</a:t>
            </a:r>
            <a:endParaRPr lang="en-GB" b="0" dirty="0"/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3B8E916A-9147-4D82-BE52-E9C74EAFC68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772815"/>
            <a:ext cx="5486400" cy="4525963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hu-HU" b="1" dirty="0">
                <a:solidFill>
                  <a:srgbClr val="165788"/>
                </a:solidFill>
              </a:rPr>
              <a:t>Amivel foglalkozunk:</a:t>
            </a:r>
          </a:p>
          <a:p>
            <a:r>
              <a:rPr lang="hu-HU" dirty="0">
                <a:solidFill>
                  <a:srgbClr val="165788"/>
                </a:solidFill>
              </a:rPr>
              <a:t>A TDM rendszer kialakítása, feladatai, tapasztalatai, konkrét esetek elemzése és értékelése</a:t>
            </a:r>
          </a:p>
          <a:p>
            <a:r>
              <a:rPr lang="hu-HU" dirty="0">
                <a:solidFill>
                  <a:srgbClr val="165788"/>
                </a:solidFill>
              </a:rPr>
              <a:t>A falusi turizmus, nem csupán mint speciális turisztikai termék, hanem terület- és vidékfejlesztési eszköz is </a:t>
            </a:r>
          </a:p>
          <a:p>
            <a:r>
              <a:rPr lang="hu-HU" dirty="0">
                <a:solidFill>
                  <a:srgbClr val="165788"/>
                </a:solidFill>
              </a:rPr>
              <a:t>Kihelyezett órák külső helyszíneken (pl. TDM szervezetek, falusi vendéglátóhelyek)</a:t>
            </a:r>
          </a:p>
          <a:p>
            <a:r>
              <a:rPr lang="hu-HU" dirty="0">
                <a:solidFill>
                  <a:srgbClr val="165788"/>
                </a:solidFill>
              </a:rPr>
              <a:t>Saját szakmai rendezvények szervezése, közreműködés külső partnerek által rendezett eseményeken (pl. Miskolc Város Ünnepe, MEGY, T-MEGY, stb.)</a:t>
            </a:r>
          </a:p>
        </p:txBody>
      </p:sp>
      <p:sp>
        <p:nvSpPr>
          <p:cNvPr id="5" name="Tartalom helye 2">
            <a:extLst>
              <a:ext uri="{FF2B5EF4-FFF2-40B4-BE49-F238E27FC236}">
                <a16:creationId xmlns:a16="http://schemas.microsoft.com/office/drawing/2014/main" id="{E0575977-503A-427C-BA18-20867B181D3B}"/>
              </a:ext>
            </a:extLst>
          </p:cNvPr>
          <p:cNvSpPr txBox="1">
            <a:spLocks/>
          </p:cNvSpPr>
          <p:nvPr/>
        </p:nvSpPr>
        <p:spPr>
          <a:xfrm>
            <a:off x="6312024" y="1772816"/>
            <a:ext cx="5486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2400" b="0" kern="1200">
                <a:solidFill>
                  <a:schemeClr val="tx1"/>
                </a:solidFill>
                <a:latin typeface="Century Gothic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Century Gothic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Century Gothic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Century Gothic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Century Gothic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hu-HU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itchFamily="34" charset="0"/>
                <a:ea typeface="+mn-ea"/>
                <a:cs typeface="+mn-cs"/>
              </a:rPr>
              <a:t>Közös szakirányos tárgyak: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§"/>
              <a:tabLst/>
              <a:defRPr/>
            </a:pPr>
            <a:r>
              <a:rPr kumimoji="0" lang="hu-HU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itchFamily="34" charset="0"/>
                <a:ea typeface="+mn-ea"/>
                <a:cs typeface="+mn-cs"/>
              </a:rPr>
              <a:t>Turisztikai termékfejlesztés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§"/>
              <a:tabLst/>
              <a:defRPr/>
            </a:pPr>
            <a:r>
              <a:rPr kumimoji="0" lang="hu-HU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itchFamily="34" charset="0"/>
                <a:ea typeface="+mn-ea"/>
                <a:cs typeface="+mn-cs"/>
              </a:rPr>
              <a:t>Rendezvényszervezés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§"/>
              <a:tabLst/>
              <a:defRPr/>
            </a:pPr>
            <a:r>
              <a:rPr kumimoji="0" lang="hu-HU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itchFamily="34" charset="0"/>
                <a:ea typeface="+mn-ea"/>
                <a:cs typeface="+mn-cs"/>
              </a:rPr>
              <a:t>Turizmusfejlesztési esettanulmányok (a desztináció menedzsment témaköréből)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hu-HU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itchFamily="34" charset="0"/>
                <a:ea typeface="+mn-ea"/>
                <a:cs typeface="+mn-cs"/>
              </a:rPr>
              <a:t>Specializált tantárgyak: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§"/>
              <a:tabLst/>
              <a:defRPr/>
            </a:pPr>
            <a:r>
              <a:rPr kumimoji="0" lang="hu-HU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itchFamily="34" charset="0"/>
                <a:ea typeface="+mn-ea"/>
                <a:cs typeface="+mn-cs"/>
              </a:rPr>
              <a:t>Desztináció menedzsment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§"/>
              <a:tabLst/>
              <a:defRPr/>
            </a:pPr>
            <a:r>
              <a:rPr kumimoji="0" lang="hu-HU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itchFamily="34" charset="0"/>
                <a:ea typeface="+mn-ea"/>
                <a:cs typeface="+mn-cs"/>
              </a:rPr>
              <a:t>Falusi turizmus 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§"/>
              <a:tabLst/>
              <a:defRPr/>
            </a:pPr>
            <a:r>
              <a:rPr kumimoji="0" lang="hu-HU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itchFamily="34" charset="0"/>
                <a:ea typeface="+mn-ea"/>
                <a:cs typeface="+mn-cs"/>
              </a:rPr>
              <a:t>Projektmenedzsment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hu-HU" sz="2000" b="1" i="0" u="none" strike="noStrike" kern="1200" cap="none" spc="0" normalizeH="0" baseline="0" noProof="0" dirty="0">
                <a:ln>
                  <a:noFill/>
                </a:ln>
                <a:solidFill>
                  <a:srgbClr val="F79646">
                    <a:lumMod val="75000"/>
                  </a:srgbClr>
                </a:solidFill>
                <a:effectLst/>
                <a:uLnTx/>
                <a:uFillTx/>
                <a:latin typeface="Century Gothic" pitchFamily="34" charset="0"/>
                <a:ea typeface="+mn-ea"/>
                <a:cs typeface="+mn-cs"/>
              </a:rPr>
              <a:t>„Testreszabott” munkakörök: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§"/>
              <a:tabLst/>
              <a:defRPr/>
            </a:pPr>
            <a:r>
              <a:rPr kumimoji="0" lang="hu-HU" sz="2000" b="0" i="0" u="none" strike="noStrike" kern="1200" cap="none" spc="0" normalizeH="0" baseline="0" noProof="0" dirty="0">
                <a:ln>
                  <a:noFill/>
                </a:ln>
                <a:solidFill>
                  <a:srgbClr val="F79646">
                    <a:lumMod val="75000"/>
                  </a:srgbClr>
                </a:solidFill>
                <a:effectLst/>
                <a:uLnTx/>
                <a:uFillTx/>
                <a:latin typeface="Century Gothic" pitchFamily="34" charset="0"/>
                <a:ea typeface="+mn-ea"/>
                <a:cs typeface="+mn-cs"/>
              </a:rPr>
              <a:t>TDM menedzser, Tourinform irodai munkatárs, termékfejlesztő, önkormányzati és turisztikai szervezeti munkakörök, rendezvényszervező, kiállítás- és konferencia-szervező, protokoll ügyek, stb.</a:t>
            </a:r>
          </a:p>
        </p:txBody>
      </p:sp>
    </p:spTree>
    <p:extLst>
      <p:ext uri="{BB962C8B-B14F-4D97-AF65-F5344CB8AC3E}">
        <p14:creationId xmlns:p14="http://schemas.microsoft.com/office/powerpoint/2010/main" val="9006057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ím 12">
            <a:extLst>
              <a:ext uri="{FF2B5EF4-FFF2-40B4-BE49-F238E27FC236}">
                <a16:creationId xmlns:a16="http://schemas.microsoft.com/office/drawing/2014/main" id="{3DCAB540-E0B8-4100-ACBF-F67E7305F9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z="3200" dirty="0"/>
              <a:t>Kulturális turizmus szakirány </a:t>
            </a:r>
            <a:br>
              <a:rPr lang="hu-HU" sz="3200" dirty="0"/>
            </a:br>
            <a:r>
              <a:rPr lang="hu-HU" sz="2400" b="0" dirty="0"/>
              <a:t>(felelős: Dr. </a:t>
            </a:r>
            <a:r>
              <a:rPr lang="hu-HU" sz="2400" b="0" dirty="0" err="1"/>
              <a:t>Marien</a:t>
            </a:r>
            <a:r>
              <a:rPr lang="hu-HU" sz="2400" b="0" dirty="0"/>
              <a:t> Anita)</a:t>
            </a:r>
            <a:endParaRPr lang="en-GB" b="0" dirty="0"/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3B8E916A-9147-4D82-BE52-E9C74EAFC68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772815"/>
            <a:ext cx="5486400" cy="4525963"/>
          </a:xfrm>
        </p:spPr>
        <p:txBody>
          <a:bodyPr>
            <a:normAutofit fontScale="92500" lnSpcReduction="10000"/>
          </a:bodyPr>
          <a:lstStyle/>
          <a:p>
            <a:pPr marL="0" indent="0">
              <a:buFont typeface="Wingdings" pitchFamily="2" charset="2"/>
              <a:buNone/>
            </a:pPr>
            <a:r>
              <a:rPr lang="hu-HU" b="1" dirty="0">
                <a:solidFill>
                  <a:srgbClr val="165788"/>
                </a:solidFill>
              </a:rPr>
              <a:t>Amivel foglalkozunk:</a:t>
            </a:r>
          </a:p>
          <a:p>
            <a:r>
              <a:rPr lang="hu-HU" dirty="0">
                <a:solidFill>
                  <a:srgbClr val="165788"/>
                </a:solidFill>
              </a:rPr>
              <a:t>A kultúra fogalma, megjelenési formái a turizmusban</a:t>
            </a:r>
          </a:p>
          <a:p>
            <a:r>
              <a:rPr lang="hu-HU" dirty="0">
                <a:solidFill>
                  <a:srgbClr val="165788"/>
                </a:solidFill>
              </a:rPr>
              <a:t>Saját szakmai rendezvények szervezése, közreműködés külső partnerek által rendezett eseményeken (pl. MEGY, T-MEGY, Miskolc Város Ünnepe, stb.)</a:t>
            </a:r>
          </a:p>
          <a:p>
            <a:r>
              <a:rPr lang="hu-HU" dirty="0">
                <a:solidFill>
                  <a:srgbClr val="165788"/>
                </a:solidFill>
              </a:rPr>
              <a:t>Kihelyezett órák külső helyszíneken (pl. Edelényi Kastély, Diósgyőri Vár, Herman Ottó Múzeum, Miskolci Nemzeti Színház)</a:t>
            </a:r>
          </a:p>
          <a:p>
            <a:r>
              <a:rPr lang="hu-HU" dirty="0">
                <a:solidFill>
                  <a:srgbClr val="165788"/>
                </a:solidFill>
              </a:rPr>
              <a:t>Gyakorlati vizsgák</a:t>
            </a:r>
            <a:endParaRPr lang="en-GB" dirty="0">
              <a:solidFill>
                <a:srgbClr val="165788"/>
              </a:solidFill>
            </a:endParaRPr>
          </a:p>
        </p:txBody>
      </p:sp>
      <p:sp>
        <p:nvSpPr>
          <p:cNvPr id="5" name="Tartalom helye 2">
            <a:extLst>
              <a:ext uri="{FF2B5EF4-FFF2-40B4-BE49-F238E27FC236}">
                <a16:creationId xmlns:a16="http://schemas.microsoft.com/office/drawing/2014/main" id="{E0575977-503A-427C-BA18-20867B181D3B}"/>
              </a:ext>
            </a:extLst>
          </p:cNvPr>
          <p:cNvSpPr txBox="1">
            <a:spLocks/>
          </p:cNvSpPr>
          <p:nvPr/>
        </p:nvSpPr>
        <p:spPr>
          <a:xfrm>
            <a:off x="6312024" y="1772816"/>
            <a:ext cx="5486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2400" b="0" kern="1200">
                <a:solidFill>
                  <a:schemeClr val="tx1"/>
                </a:solidFill>
                <a:latin typeface="Century Gothic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Century Gothic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Century Gothic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Century Gothic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Century Gothic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hu-HU" sz="2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itchFamily="34" charset="0"/>
                <a:ea typeface="+mn-ea"/>
                <a:cs typeface="+mn-cs"/>
              </a:rPr>
              <a:t>Közös szakirányos tárgyak: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§"/>
              <a:tabLst/>
              <a:defRPr/>
            </a:pPr>
            <a:r>
              <a:rPr kumimoji="0" lang="hu-HU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itchFamily="34" charset="0"/>
                <a:ea typeface="+mn-ea"/>
                <a:cs typeface="+mn-cs"/>
              </a:rPr>
              <a:t>Turisztikai termékfejlesztés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§"/>
              <a:tabLst/>
              <a:defRPr/>
            </a:pPr>
            <a:r>
              <a:rPr kumimoji="0" lang="hu-HU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itchFamily="34" charset="0"/>
                <a:ea typeface="+mn-ea"/>
                <a:cs typeface="+mn-cs"/>
              </a:rPr>
              <a:t>Rendezvényszervezés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§"/>
              <a:tabLst/>
              <a:defRPr/>
            </a:pPr>
            <a:r>
              <a:rPr kumimoji="0" lang="hu-HU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itchFamily="34" charset="0"/>
                <a:ea typeface="+mn-ea"/>
                <a:cs typeface="+mn-cs"/>
              </a:rPr>
              <a:t>Turizmusfejlesztési esettanulmányok (a kulturális turizmus témaköréből)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hu-HU" sz="2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itchFamily="34" charset="0"/>
                <a:ea typeface="+mn-ea"/>
                <a:cs typeface="+mn-cs"/>
              </a:rPr>
              <a:t>Specializált tantárgyak: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§"/>
              <a:tabLst/>
              <a:defRPr/>
            </a:pPr>
            <a:r>
              <a:rPr kumimoji="0" lang="hu-HU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itchFamily="34" charset="0"/>
                <a:ea typeface="+mn-ea"/>
                <a:cs typeface="+mn-cs"/>
              </a:rPr>
              <a:t>Kulturális turizmus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§"/>
              <a:tabLst/>
              <a:defRPr/>
            </a:pPr>
            <a:r>
              <a:rPr kumimoji="0" lang="hu-HU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itchFamily="34" charset="0"/>
                <a:ea typeface="+mn-ea"/>
                <a:cs typeface="+mn-cs"/>
              </a:rPr>
              <a:t>Kultúrtörténet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§"/>
              <a:tabLst/>
              <a:defRPr/>
            </a:pPr>
            <a:r>
              <a:rPr kumimoji="0" lang="hu-HU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itchFamily="34" charset="0"/>
                <a:ea typeface="+mn-ea"/>
                <a:cs typeface="+mn-cs"/>
              </a:rPr>
              <a:t>Animáció, programszervezés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hu-HU" sz="2200" b="1" i="0" u="none" strike="noStrike" kern="1200" cap="none" spc="0" normalizeH="0" baseline="0" noProof="0" dirty="0">
                <a:ln>
                  <a:noFill/>
                </a:ln>
                <a:solidFill>
                  <a:srgbClr val="F79646">
                    <a:lumMod val="75000"/>
                  </a:srgbClr>
                </a:solidFill>
                <a:effectLst/>
                <a:uLnTx/>
                <a:uFillTx/>
                <a:latin typeface="Century Gothic" pitchFamily="34" charset="0"/>
                <a:ea typeface="+mn-ea"/>
                <a:cs typeface="+mn-cs"/>
              </a:rPr>
              <a:t>„Testreszabott” munkakörök: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§"/>
              <a:tabLst/>
              <a:defRPr/>
            </a:pPr>
            <a:r>
              <a:rPr kumimoji="0" lang="hu-HU" sz="2200" b="0" i="0" u="none" strike="noStrike" kern="1200" cap="none" spc="0" normalizeH="0" baseline="0" noProof="0" dirty="0">
                <a:ln>
                  <a:noFill/>
                </a:ln>
                <a:solidFill>
                  <a:srgbClr val="F79646">
                    <a:lumMod val="75000"/>
                  </a:srgbClr>
                </a:solidFill>
                <a:effectLst/>
                <a:uLnTx/>
                <a:uFillTx/>
                <a:latin typeface="Century Gothic" pitchFamily="34" charset="0"/>
                <a:ea typeface="+mn-ea"/>
                <a:cs typeface="+mn-cs"/>
              </a:rPr>
              <a:t>Rendezvényszervező, animátor, kiállítás- és konferencia-szervező, protokoll ügyek, termékfejlesztő, önkormányzati és turisztikai szervezeti munkakörök, stb.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888753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ím 2"/>
          <p:cNvSpPr>
            <a:spLocks noGrp="1"/>
          </p:cNvSpPr>
          <p:nvPr>
            <p:ph type="title"/>
          </p:nvPr>
        </p:nvSpPr>
        <p:spPr>
          <a:xfrm>
            <a:off x="609600" y="836712"/>
            <a:ext cx="10972800" cy="580926"/>
          </a:xfrm>
        </p:spPr>
        <p:txBody>
          <a:bodyPr/>
          <a:lstStyle/>
          <a:p>
            <a:r>
              <a:rPr lang="hu-HU" dirty="0"/>
              <a:t>Kérdések?</a:t>
            </a:r>
          </a:p>
        </p:txBody>
      </p:sp>
      <p:sp>
        <p:nvSpPr>
          <p:cNvPr id="7" name="Tartalom helye 2"/>
          <p:cNvSpPr>
            <a:spLocks noGrp="1"/>
          </p:cNvSpPr>
          <p:nvPr>
            <p:ph idx="1"/>
          </p:nvPr>
        </p:nvSpPr>
        <p:spPr>
          <a:xfrm>
            <a:off x="2639616" y="1844824"/>
            <a:ext cx="4242464" cy="3312368"/>
          </a:xfrm>
        </p:spPr>
        <p:txBody>
          <a:bodyPr anchor="ctr">
            <a:normAutofit/>
          </a:bodyPr>
          <a:lstStyle/>
          <a:p>
            <a:pPr marL="0" indent="12699">
              <a:buNone/>
            </a:pPr>
            <a:r>
              <a:rPr lang="hu-HU" sz="1800" b="1" dirty="0"/>
              <a:t>Nagy Katalin</a:t>
            </a:r>
            <a:r>
              <a:rPr lang="hu-HU" sz="1800" dirty="0"/>
              <a:t/>
            </a:r>
            <a:br>
              <a:rPr lang="hu-HU" sz="1800" dirty="0"/>
            </a:br>
            <a:r>
              <a:rPr lang="hu-HU" sz="1800" dirty="0"/>
              <a:t>mesteroktató, szakreferens</a:t>
            </a:r>
          </a:p>
          <a:p>
            <a:pPr>
              <a:buNone/>
            </a:pPr>
            <a:endParaRPr lang="hu-HU" sz="1800" dirty="0"/>
          </a:p>
          <a:p>
            <a:pPr>
              <a:buNone/>
            </a:pPr>
            <a:r>
              <a:rPr lang="hu-HU" sz="1800" b="1" dirty="0"/>
              <a:t>Miskolci Egyetem</a:t>
            </a:r>
          </a:p>
          <a:p>
            <a:pPr>
              <a:buNone/>
            </a:pPr>
            <a:r>
              <a:rPr lang="hu-HU" sz="1800" b="1" dirty="0"/>
              <a:t>Marketing és Turizmus Intézet</a:t>
            </a:r>
          </a:p>
          <a:p>
            <a:pPr>
              <a:buNone/>
            </a:pPr>
            <a:endParaRPr lang="hu-HU" sz="1800" dirty="0"/>
          </a:p>
          <a:p>
            <a:pPr>
              <a:buNone/>
            </a:pPr>
            <a:r>
              <a:rPr lang="hu-HU" sz="1800" b="1" dirty="0"/>
              <a:t>E: </a:t>
            </a:r>
            <a:r>
              <a:rPr lang="hu-HU" sz="1800" dirty="0">
                <a:hlinkClick r:id="rId2"/>
              </a:rPr>
              <a:t>nagy.katalin@uni-miskolc.hu</a:t>
            </a:r>
            <a:endParaRPr lang="hu-HU" sz="1800" dirty="0"/>
          </a:p>
          <a:p>
            <a:pPr>
              <a:buNone/>
            </a:pPr>
            <a:r>
              <a:rPr lang="hu-HU" sz="1800" b="1" dirty="0"/>
              <a:t>T: </a:t>
            </a:r>
            <a:r>
              <a:rPr lang="hu-HU" sz="1800" dirty="0"/>
              <a:t>46/565-197</a:t>
            </a:r>
          </a:p>
        </p:txBody>
      </p:sp>
      <p:pic>
        <p:nvPicPr>
          <p:cNvPr id="8" name="Kép 7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95451" y="3785592"/>
            <a:ext cx="1675356" cy="1800000"/>
          </a:xfrm>
          <a:prstGeom prst="rect">
            <a:avLst/>
          </a:prstGeom>
        </p:spPr>
      </p:pic>
      <p:pic>
        <p:nvPicPr>
          <p:cNvPr id="9" name="Kép 8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29400" y="1844824"/>
            <a:ext cx="1865025" cy="1800000"/>
          </a:xfrm>
          <a:prstGeom prst="rect">
            <a:avLst/>
          </a:prstGeom>
        </p:spPr>
      </p:pic>
      <p:sp>
        <p:nvSpPr>
          <p:cNvPr id="10" name="Cím 1">
            <a:extLst>
              <a:ext uri="{FF2B5EF4-FFF2-40B4-BE49-F238E27FC236}">
                <a16:creationId xmlns:a16="http://schemas.microsoft.com/office/drawing/2014/main" id="{68FF42C0-E1F1-4F14-87C3-183C5222E142}"/>
              </a:ext>
            </a:extLst>
          </p:cNvPr>
          <p:cNvSpPr txBox="1">
            <a:spLocks/>
          </p:cNvSpPr>
          <p:nvPr/>
        </p:nvSpPr>
        <p:spPr>
          <a:xfrm>
            <a:off x="7248128" y="1349152"/>
            <a:ext cx="4558680" cy="71169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1" kern="1200">
                <a:solidFill>
                  <a:schemeClr val="tx1"/>
                </a:solidFill>
                <a:effectLst>
                  <a:reflection blurRad="6350" stA="55000" endA="300" endPos="22700" dir="5400000" sy="-100000" algn="bl" rotWithShape="0"/>
                </a:effectLst>
                <a:latin typeface="Century Gothic" pitchFamily="34" charset="0"/>
                <a:ea typeface="+mj-ea"/>
                <a:cs typeface="+mj-cs"/>
              </a:defRPr>
            </a:lvl1pPr>
          </a:lstStyle>
          <a:p>
            <a:pPr algn="ctr"/>
            <a:r>
              <a:rPr lang="hu-HU" sz="2400"/>
              <a:t>Kulturális turizmus vs. desztináció menedzsment</a:t>
            </a:r>
            <a:endParaRPr lang="hu-HU" sz="2400" dirty="0"/>
          </a:p>
        </p:txBody>
      </p:sp>
      <p:sp>
        <p:nvSpPr>
          <p:cNvPr id="12" name="Tartalom helye 2">
            <a:extLst>
              <a:ext uri="{FF2B5EF4-FFF2-40B4-BE49-F238E27FC236}">
                <a16:creationId xmlns:a16="http://schemas.microsoft.com/office/drawing/2014/main" id="{6D912288-5DA4-4C35-8CEA-74250307EEB2}"/>
              </a:ext>
            </a:extLst>
          </p:cNvPr>
          <p:cNvSpPr txBox="1">
            <a:spLocks/>
          </p:cNvSpPr>
          <p:nvPr/>
        </p:nvSpPr>
        <p:spPr>
          <a:xfrm>
            <a:off x="7281614" y="4941168"/>
            <a:ext cx="4558680" cy="46064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2400" b="0" kern="1200">
                <a:solidFill>
                  <a:schemeClr val="tx1"/>
                </a:solidFill>
                <a:latin typeface="Century Gothic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Century Gothic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Century Gothic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Century Gothic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Century Gothic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Wingdings" pitchFamily="2" charset="2"/>
              <a:buNone/>
            </a:pPr>
            <a:r>
              <a:rPr lang="hu-HU" sz="2800" b="1"/>
              <a:t>Te melyiket választod?</a:t>
            </a:r>
            <a:endParaRPr lang="hu-HU" sz="2800" b="1" dirty="0"/>
          </a:p>
        </p:txBody>
      </p:sp>
      <p:pic>
        <p:nvPicPr>
          <p:cNvPr id="13" name="Kép 12">
            <a:extLst>
              <a:ext uri="{FF2B5EF4-FFF2-40B4-BE49-F238E27FC236}">
                <a16:creationId xmlns:a16="http://schemas.microsoft.com/office/drawing/2014/main" id="{CE2DAE0E-1539-4E2E-A107-685AF65E605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381409" y="2137063"/>
            <a:ext cx="4359089" cy="24304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329122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éma">
  <a:themeElements>
    <a:clrScheme name="9. egyéni séma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093668"/>
      </a:accent1>
      <a:accent2>
        <a:srgbClr val="CD202C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im_sablon_HU3" id="{0087FEA8-00FE-4F04-B331-023AD6D4F256}" vid="{9F40E623-D46B-4C16-9C33-60805C36356B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mim_sablon_HU3</Template>
  <TotalTime>986</TotalTime>
  <Words>277</Words>
  <Application>Microsoft Office PowerPoint</Application>
  <PresentationFormat>Szélesvásznú</PresentationFormat>
  <Paragraphs>46</Paragraphs>
  <Slides>4</Slides>
  <Notes>0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4</vt:i4>
      </vt:variant>
      <vt:variant>
        <vt:lpstr>Téma</vt:lpstr>
      </vt:variant>
      <vt:variant>
        <vt:i4>1</vt:i4>
      </vt:variant>
      <vt:variant>
        <vt:lpstr>Diacímek</vt:lpstr>
      </vt:variant>
      <vt:variant>
        <vt:i4>4</vt:i4>
      </vt:variant>
    </vt:vector>
  </HeadingPairs>
  <TitlesOfParts>
    <vt:vector size="9" baseType="lpstr">
      <vt:lpstr>Arial</vt:lpstr>
      <vt:lpstr>Calibri</vt:lpstr>
      <vt:lpstr>Century Gothic</vt:lpstr>
      <vt:lpstr>Wingdings</vt:lpstr>
      <vt:lpstr>Office-téma</vt:lpstr>
      <vt:lpstr>Turizmus - vendéglátás szakos hallgatók számára</vt:lpstr>
      <vt:lpstr>Desztináció menedzsment szakirány  (felelős: Prof. Dr. Piskóti István)</vt:lpstr>
      <vt:lpstr>Kulturális turizmus szakirány  (felelős: Dr. Marien Anita)</vt:lpstr>
      <vt:lpstr>Kérdések?</vt:lpstr>
    </vt:vector>
  </TitlesOfParts>
  <Company>Miskolci Egyetem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Az előadás alcíme</dc:title>
  <dc:creator>Dr. Molnár László</dc:creator>
  <cp:lastModifiedBy>Admin</cp:lastModifiedBy>
  <cp:revision>86</cp:revision>
  <dcterms:created xsi:type="dcterms:W3CDTF">2016-08-24T09:44:13Z</dcterms:created>
  <dcterms:modified xsi:type="dcterms:W3CDTF">2025-04-10T10:05:34Z</dcterms:modified>
</cp:coreProperties>
</file>